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83" r:id="rId3"/>
    <p:sldId id="272" r:id="rId4"/>
    <p:sldId id="261" r:id="rId5"/>
    <p:sldId id="259" r:id="rId6"/>
    <p:sldId id="268" r:id="rId7"/>
    <p:sldId id="277" r:id="rId8"/>
    <p:sldId id="278" r:id="rId9"/>
    <p:sldId id="279" r:id="rId10"/>
    <p:sldId id="280" r:id="rId11"/>
    <p:sldId id="281" r:id="rId12"/>
    <p:sldId id="282" r:id="rId13"/>
    <p:sldId id="267" r:id="rId14"/>
    <p:sldId id="271" r:id="rId15"/>
    <p:sldId id="266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FF"/>
    <a:srgbClr val="0000CC"/>
    <a:srgbClr val="FFEBFF"/>
    <a:srgbClr val="FFCCFF"/>
    <a:srgbClr val="CCFF66"/>
    <a:srgbClr val="00FFFF"/>
    <a:srgbClr val="CCFF99"/>
    <a:srgbClr val="C7F1C7"/>
    <a:srgbClr val="33CC33"/>
    <a:srgbClr val="E5FA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88" autoAdjust="0"/>
    <p:restoredTop sz="94702" autoAdjust="0"/>
  </p:normalViewPr>
  <p:slideViewPr>
    <p:cSldViewPr>
      <p:cViewPr varScale="1">
        <p:scale>
          <a:sx n="69" d="100"/>
          <a:sy n="69" d="100"/>
        </p:scale>
        <p:origin x="-8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4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535BC-C17F-4679-AB7F-859F6663B7E8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D252F-9819-4CF7-A53D-C51115144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781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126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 সমস্যাগুলো বোর্ডে সমাধান করতে সহায়তা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211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 পাঁচ মিনিট।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080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প্রদত্ত প্রশ্ন</a:t>
            </a:r>
            <a:r>
              <a:rPr lang="bn-IN" baseline="0" dirty="0" smtClean="0"/>
              <a:t> করে পাঠটির শিখনফল অর্জনে সহায়তা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761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8310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রং এর চিত্র সহ বাস্তব উপকরন দেখিয়ে নির্ধারিত পাঠের অনুকুল পরিবেশ সৃস্টি করা যেতে পয়ারে।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914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একত্রে বিভিন্ন বস্তুর সংক্ষিপ্ত</a:t>
            </a:r>
            <a:r>
              <a:rPr lang="bn-IN" baseline="0" dirty="0" smtClean="0"/>
              <a:t> নাম হ্যাখ্যা করে আজকের পাঠ ঘোষনা করা যেতে পয়ারে।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598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সুনির্দিস্ট</a:t>
            </a:r>
            <a:r>
              <a:rPr lang="bn-IN" baseline="0" dirty="0" smtClean="0"/>
              <a:t> একত্রে একটি প্রতীক দ্বারা চিহ্ণিত করে সেট ব্যাখ্যা করে বির্ধারিত পাঠটি উপ্সথাপন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398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সেটের প্রতীকসমূহ হ্যাখ্যা</a:t>
            </a:r>
            <a:r>
              <a:rPr lang="bn-IN" baseline="0" dirty="0" smtClean="0"/>
              <a:t> করে কয়েকটি সমস্যা দ্বারা সেট গঠনে সহায়তা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6185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প্রদত্ত চিত্র দ্বারা সেট গঠনের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মাধ্যমে তালিকা পদ্ধতি প্রকাশের সহায়তা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2695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সময়----৪ মিনিট।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2777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প্রদত্ত স্লাইডটি দ্বারা সেট গঠন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করার কৌশল শিখনে আগ্রহ সৃষ্টি জরার সহায়তা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627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বোর্ডে</a:t>
            </a:r>
            <a:r>
              <a:rPr lang="bn-IN" baseline="0" dirty="0" smtClean="0"/>
              <a:t> শিক্ষার্থীদের দ্বারা প্রদত্ত সমস্যার সমাধান করতে সহায়তা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837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914400" y="685800"/>
            <a:ext cx="7315200" cy="5105400"/>
          </a:xfrm>
          <a:prstGeom prst="flowChartAlternate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28800" y="838200"/>
            <a:ext cx="5715000" cy="3429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BD" sz="9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33800" y="1143000"/>
            <a:ext cx="1524000" cy="1524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172200" y="533400"/>
            <a:ext cx="2438400" cy="914400"/>
          </a:xfrm>
          <a:prstGeom prst="roundRect">
            <a:avLst/>
          </a:prstGeom>
          <a:solidFill>
            <a:srgbClr val="E5FA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 সংখ্যা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↔12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72200" y="1469571"/>
            <a:ext cx="2438400" cy="914400"/>
          </a:xfrm>
          <a:prstGeom prst="round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 সংখ্যা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↔11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72200" y="2397518"/>
            <a:ext cx="2438400" cy="914400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ইংরেজি বর্ণমালা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↔f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6186" y="533400"/>
            <a:ext cx="2438400" cy="914400"/>
          </a:xfrm>
          <a:prstGeom prst="roundRect">
            <a:avLst/>
          </a:prstGeom>
          <a:solidFill>
            <a:srgbClr val="E5FA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বিভাগের নাম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6186" y="1483118"/>
            <a:ext cx="2438400" cy="914400"/>
          </a:xfrm>
          <a:prstGeom prst="round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সার্কভুক্ত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 নাম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5300" y="2397518"/>
            <a:ext cx="2438400" cy="914400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 শ্রেণীর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 বইয়ের নাম</a:t>
            </a:r>
          </a:p>
        </p:txBody>
      </p:sp>
      <p:cxnSp>
        <p:nvCxnSpPr>
          <p:cNvPr id="15" name="Straight Arrow Connector 14"/>
          <p:cNvCxnSpPr>
            <a:endCxn id="10" idx="1"/>
          </p:cNvCxnSpPr>
          <p:nvPr/>
        </p:nvCxnSpPr>
        <p:spPr>
          <a:xfrm>
            <a:off x="5282293" y="1905000"/>
            <a:ext cx="889907" cy="94971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</p:cNvCxnSpPr>
          <p:nvPr/>
        </p:nvCxnSpPr>
        <p:spPr>
          <a:xfrm>
            <a:off x="2944586" y="990600"/>
            <a:ext cx="813707" cy="914399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3" idx="3"/>
          </p:cNvCxnSpPr>
          <p:nvPr/>
        </p:nvCxnSpPr>
        <p:spPr>
          <a:xfrm flipH="1">
            <a:off x="2933700" y="1917215"/>
            <a:ext cx="800100" cy="93750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2" idx="6"/>
          </p:cNvCxnSpPr>
          <p:nvPr/>
        </p:nvCxnSpPr>
        <p:spPr>
          <a:xfrm flipH="1">
            <a:off x="5257800" y="930728"/>
            <a:ext cx="914400" cy="974272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1"/>
          </p:cNvCxnSpPr>
          <p:nvPr/>
        </p:nvCxnSpPr>
        <p:spPr>
          <a:xfrm flipH="1" flipV="1">
            <a:off x="5241472" y="1925440"/>
            <a:ext cx="930728" cy="1331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2" idx="3"/>
          </p:cNvCxnSpPr>
          <p:nvPr/>
        </p:nvCxnSpPr>
        <p:spPr>
          <a:xfrm flipH="1">
            <a:off x="2944586" y="1905000"/>
            <a:ext cx="824592" cy="3531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6186" y="3397869"/>
            <a:ext cx="8104414" cy="584775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A={X:X,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মৌলিক সংখ্যা এবং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/>
                <a:cs typeface="Times New Roman"/>
              </a:rPr>
              <a:t>≤ x ≤ 12</a:t>
            </a:r>
            <a:r>
              <a:rPr lang="bn-IN" sz="3200" dirty="0" smtClean="0">
                <a:latin typeface="Times New Roman"/>
                <a:cs typeface="Times New Roman"/>
              </a:rPr>
              <a:t>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6186" y="4063425"/>
            <a:ext cx="810441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={X:X,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ইংরেজি বর্ণমালা এবং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dirty="0" err="1" smtClean="0">
                <a:latin typeface="Times New Roman"/>
                <a:cs typeface="Times New Roman"/>
              </a:rPr>
              <a:t>↔f</a:t>
            </a:r>
            <a:r>
              <a:rPr lang="bn-IN" sz="3200" dirty="0" smtClean="0">
                <a:latin typeface="Times New Roman"/>
                <a:cs typeface="Times New Roman"/>
              </a:rPr>
              <a:t>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6186" y="4724400"/>
            <a:ext cx="8104414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={X:X,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সার্কভুক্ত দেশের নাম}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7071" y="5358825"/>
            <a:ext cx="8063894" cy="830997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সেটের সকল উপাদান সুনির্দিষ্টভাবে উল্লেখ না করে উপাদান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নির্ধারণের জন্য শর্ত দেওয়া হয়েছে।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429000" y="482025"/>
            <a:ext cx="2175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সেট গঠন পদ্ধতি</a:t>
            </a:r>
            <a:endParaRPr lang="en-US" sz="32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24200" y="2753380"/>
            <a:ext cx="2906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অপর সেটগুলো গঠন কর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70062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4" grpId="0" animBg="1"/>
      <p:bldP spid="42" grpId="0" animBg="1"/>
      <p:bldP spid="43" grpId="0" animBg="1"/>
      <p:bldP spid="44" grpId="0" build="p" animBg="1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609600" y="3210580"/>
            <a:ext cx="2514600" cy="2428220"/>
          </a:xfrm>
          <a:prstGeom prst="rtTriangle">
            <a:avLst/>
          </a:prstGeom>
          <a:solidFill>
            <a:srgbClr val="FF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সমকোনী ত্রিভুজের বাহু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199" y="3921205"/>
            <a:ext cx="5562600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={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x:x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সমকোনী ত্রিভুজের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বাহুর নাম 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5085" y="3260230"/>
            <a:ext cx="5562600" cy="584775"/>
          </a:xfrm>
          <a:prstGeom prst="rect">
            <a:avLst/>
          </a:prstGeom>
          <a:solidFill>
            <a:srgbClr val="D1F6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A={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লম্ব, ভূমি, অতিভুজ}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43580"/>
            <a:ext cx="8077199" cy="584775"/>
          </a:xfrm>
          <a:prstGeom prst="rect">
            <a:avLst/>
          </a:prstGeom>
          <a:solidFill>
            <a:srgbClr val="C7F1C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তালিকা পদ্ধতিঃ 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= 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a,b,c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, B = 2,3,4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1" y="1229380"/>
            <a:ext cx="8077199" cy="584775"/>
          </a:xfrm>
          <a:prstGeom prst="rect">
            <a:avLst/>
          </a:prstGeom>
          <a:solidFill>
            <a:srgbClr val="DBB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সেট গঠন পদ্ধতিঃ 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= 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x:x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স্বাভাবিক সংখ্যা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1" y="1915180"/>
            <a:ext cx="8077200" cy="584775"/>
          </a:xfrm>
          <a:prstGeom prst="rect">
            <a:avLst/>
          </a:prstGeom>
          <a:solidFill>
            <a:srgbClr val="C5FFC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=3,6,9,12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=x:x,3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এর গুনিতক এবং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x12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1" y="2600980"/>
            <a:ext cx="8077199" cy="584775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=x:x,21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এর গুণনীয়ক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A=1,3,7,21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5085" y="4625017"/>
            <a:ext cx="5573485" cy="523220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 সপ্তাহের দিনগুলোর বাংলা নাম।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5877580"/>
            <a:ext cx="8109856" cy="523220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প্রদত্ত শর্ত দ্বারা উভয় পদ্ধতিতে সেট গঠন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5971" y="5267980"/>
            <a:ext cx="55734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ইংরেজী বর্ণমালায় ভয়েলের তালিকা।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55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63"/>
          <a:stretch/>
        </p:blipFill>
        <p:spPr>
          <a:xfrm>
            <a:off x="2025203" y="381000"/>
            <a:ext cx="4800600" cy="3305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1" y="3810000"/>
            <a:ext cx="8381998" cy="461665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A={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2,3,5,7,11,13,17,19,23,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কে সেট গঠন পদ্ধতিতে প্রকাশ কর।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366" y="4419600"/>
            <a:ext cx="8376633" cy="461665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={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5,10,15,20,25,30,35,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কে সেট গঠন পদ্ধতিতে প্রকাশ কর।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029200"/>
            <a:ext cx="8382000" cy="461665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={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x:x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পুর্ণ সংখ্যা এবং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 17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কে  তালিকা পদ্ধতিতে প্রকাশ কর।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366" y="5490864"/>
            <a:ext cx="8376634" cy="892552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={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x:x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বিজোড় সংখ্যা এবং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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17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কে তালিকা পদ্ধতিতে লেখ।।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213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8735" y="616803"/>
            <a:ext cx="7812195" cy="830997"/>
          </a:xfrm>
          <a:prstGeom prst="rect">
            <a:avLst/>
          </a:prstGeom>
          <a:solidFill>
            <a:srgbClr val="CCFF66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963" y="4648200"/>
            <a:ext cx="7798930" cy="830997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  <a:sym typeface="Symbol"/>
              </a:rPr>
              <a:t>৩। 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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x:x</a:t>
            </a:r>
            <a:r>
              <a:rPr lang="bn-BD" sz="24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ধনাত্মক পূর্ণসংখ্যা এবং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 21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তালিকা</a:t>
            </a:r>
            <a:endParaRPr lang="en-US" sz="24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 পদ্ধতিতে প্রকাশ কর।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076" y="2057400"/>
            <a:ext cx="7844854" cy="830997"/>
          </a:xfrm>
          <a:prstGeom prst="rect">
            <a:avLst/>
          </a:prstGeom>
          <a:solidFill>
            <a:srgbClr val="E5FA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  <a:sym typeface="Symbol"/>
              </a:rPr>
              <a:t>১।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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xN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: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2x6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এবং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Q=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xN:x</a:t>
            </a:r>
            <a:r>
              <a:rPr lang="bn-BD" sz="24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জোড় সংখ্যা এবং</a:t>
            </a:r>
            <a:endParaRPr lang="en-US" sz="24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x8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হলে,</a:t>
            </a:r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P </a:t>
            </a:r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Q </a:t>
            </a:r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সেটকে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2400" dirty="0" smtClean="0">
                <a:latin typeface="Times New Roman" pitchFamily="18" charset="0"/>
                <a:cs typeface="NikoshBAN" pitchFamily="2" charset="0"/>
                <a:sym typeface="Symbol"/>
              </a:rPr>
              <a:t>তালিকা পদ্ধতিতে প্রকাশ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কর।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076" y="3591580"/>
            <a:ext cx="7844853" cy="830997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২।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2,3,4, B=3,5</a:t>
            </a:r>
            <a:r>
              <a:rPr lang="bn-IN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7</a:t>
            </a:r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কে সেট গঠন পদ্ধিতিতে প্রকাশ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Symbol"/>
              </a:rPr>
              <a:t>কর।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animBg="1"/>
      <p:bldP spid="6" grpId="0" uiExpand="1" build="p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571" y="457199"/>
            <a:ext cx="7848599" cy="830997"/>
          </a:xfrm>
          <a:prstGeom prst="rect">
            <a:avLst/>
          </a:prstGeom>
          <a:solidFill>
            <a:srgbClr val="33FFA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7873999" cy="4401205"/>
          </a:xfrm>
          <a:prstGeom prst="rect">
            <a:avLst/>
          </a:prstGeom>
          <a:solidFill>
            <a:srgbClr val="D1F6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সেটের উপাদানগুলোকে কী দ্বারা আবদ্ধ করা হয়? </a:t>
            </a:r>
            <a:endParaRPr lang="bn-BD" sz="28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** </a:t>
            </a:r>
            <a:r>
              <a:rPr lang="bn-IN" sz="2800" dirty="0" smtClean="0">
                <a:latin typeface="Times New Roman" pitchFamily="18" charset="0"/>
                <a:cs typeface="NikoshBAN" pitchFamily="2" charset="0"/>
                <a:sym typeface="Symbol"/>
              </a:rPr>
              <a:t>{ } দ্বারা।</a:t>
            </a:r>
            <a:endParaRPr lang="bn-BD" sz="2800" dirty="0">
              <a:latin typeface="Times New Roman" pitchFamily="18" charset="0"/>
              <a:cs typeface="NikoshBAN" pitchFamily="2" charset="0"/>
              <a:sym typeface="Symbol"/>
            </a:endParaRPr>
          </a:p>
          <a:p>
            <a:r>
              <a:rPr lang="bn-BD" sz="2800" dirty="0" smtClean="0">
                <a:latin typeface="Times New Roman" pitchFamily="18" charset="0"/>
                <a:cs typeface="NikoshBAN" pitchFamily="2" charset="0"/>
                <a:sym typeface="Symbol"/>
              </a:rPr>
              <a:t> * </a:t>
            </a:r>
            <a:r>
              <a:rPr lang="en-US" sz="2800" dirty="0" err="1" smtClean="0">
                <a:latin typeface="Times New Roman" pitchFamily="18" charset="0"/>
                <a:cs typeface="NikoshBAN" pitchFamily="2" charset="0"/>
                <a:sym typeface="Symbol"/>
              </a:rPr>
              <a:t>xB</a:t>
            </a:r>
            <a:r>
              <a:rPr lang="en-US" sz="2800" dirty="0" smtClean="0"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bn-BD" sz="2800" dirty="0" smtClean="0">
                <a:latin typeface="Times New Roman" pitchFamily="18" charset="0"/>
                <a:cs typeface="NikoshBAN" pitchFamily="2" charset="0"/>
                <a:sym typeface="Symbol"/>
              </a:rPr>
              <a:t>এর মধ্যে সম্পর্ক কী?</a:t>
            </a:r>
          </a:p>
          <a:p>
            <a:r>
              <a:rPr lang="bn-BD" sz="2800" dirty="0" smtClean="0">
                <a:latin typeface="Times New Roman" pitchFamily="18" charset="0"/>
                <a:cs typeface="NikoshBAN" pitchFamily="2" charset="0"/>
                <a:sym typeface="Symbol"/>
              </a:rPr>
              <a:t>** </a:t>
            </a:r>
            <a:r>
              <a:rPr lang="en-US" sz="2800" dirty="0" smtClean="0">
                <a:latin typeface="Times New Roman" pitchFamily="18" charset="0"/>
                <a:cs typeface="NikoshBAN" pitchFamily="2" charset="0"/>
                <a:sym typeface="Symbol"/>
              </a:rPr>
              <a:t>x </a:t>
            </a:r>
            <a:r>
              <a:rPr lang="bn-IN" sz="2800" dirty="0" smtClean="0">
                <a:latin typeface="Times New Roman" pitchFamily="18" charset="0"/>
                <a:cs typeface="NikoshBAN" pitchFamily="2" charset="0"/>
                <a:sym typeface="Symbol"/>
              </a:rPr>
              <a:t>উপাদানটি</a:t>
            </a:r>
            <a:r>
              <a:rPr lang="en-US" sz="2800" dirty="0" smtClean="0">
                <a:latin typeface="Times New Roman" pitchFamily="18" charset="0"/>
                <a:cs typeface="NikoshBAN" pitchFamily="2" charset="0"/>
                <a:sym typeface="Symbol"/>
              </a:rPr>
              <a:t> B</a:t>
            </a:r>
            <a:r>
              <a:rPr lang="bn-BD" sz="2800" dirty="0" smtClean="0"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bn-IN" sz="2800" dirty="0" smtClean="0">
                <a:latin typeface="Times New Roman" pitchFamily="18" charset="0"/>
                <a:cs typeface="NikoshBAN" pitchFamily="2" charset="0"/>
                <a:sym typeface="Symbol"/>
              </a:rPr>
              <a:t>এর মধ্যে বিদ্যমান</a:t>
            </a:r>
            <a:r>
              <a:rPr lang="bn-BD" sz="2800" dirty="0" smtClean="0">
                <a:latin typeface="Times New Roman" pitchFamily="18" charset="0"/>
                <a:cs typeface="NikoshBAN" pitchFamily="2" charset="0"/>
                <a:sym typeface="Symbol"/>
              </a:rPr>
              <a:t>। </a:t>
            </a:r>
            <a:endParaRPr lang="bn-BD" sz="28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*U=1,2,3,4,5,6</a:t>
            </a:r>
            <a:r>
              <a:rPr lang="bn-IN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}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bn-IN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কোন পদ্ধতি?</a:t>
            </a:r>
            <a:endParaRPr lang="bn-BD" sz="28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**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তালিকা পদ্ধতি।</a:t>
            </a:r>
            <a:endParaRPr lang="en-US" sz="28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* সেটকে কী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প্রতীক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দ্বারা প্রকাশ করা হয়?</a:t>
            </a:r>
          </a:p>
          <a:p>
            <a:r>
              <a:rPr lang="bn-BD" sz="2800" dirty="0" smtClean="0">
                <a:latin typeface="Times New Roman" pitchFamily="18" charset="0"/>
                <a:cs typeface="NikoshBAN" pitchFamily="2" charset="0"/>
                <a:sym typeface="Symbol"/>
              </a:rPr>
              <a:t>**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ইংরেজি বর্ণমালার বড় হাতের অক্ষর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দ্বারা।</a:t>
            </a:r>
            <a:endParaRPr lang="bn-IN" sz="28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pPr marL="457200" indent="-457200">
              <a:buFont typeface="Arial" charset="0"/>
              <a:buChar char="•"/>
            </a:pP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সেট প্রকাশের পদ্ধতি কয়টি ও কী কী?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* 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তালিকা পদ্ধতি ও সেট গঠন পদ্ধতি।</a:t>
            </a:r>
            <a:endParaRPr lang="bn-BD" sz="2800" dirty="0" smtClean="0">
              <a:latin typeface="Times New Roman" pitchFamily="18" charset="0"/>
              <a:cs typeface="NikoshBAN" pitchFamily="2" charset="0"/>
              <a:sym typeface="Symbo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0221" y="762000"/>
            <a:ext cx="7620001" cy="830997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0221" y="2455515"/>
            <a:ext cx="7620001" cy="3539430"/>
          </a:xfrm>
          <a:prstGeom prst="rect">
            <a:avLst/>
          </a:prstGeom>
          <a:solidFill>
            <a:srgbClr val="66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1,2,3,5,6,7,8,9,            A=1,3,5,7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B=2,3,4,6,                        C=3,4,7</a:t>
            </a:r>
            <a:endParaRPr lang="bn-BD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কে সেট গঠন পদ্ধতিতে প্রকাশ কর।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2.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এবং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সেটের মধ্যে সম্পর্ক কী?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কোনটি মৌলিক সংখ্যার সেট?</a:t>
            </a:r>
            <a:endParaRPr lang="bn-BD" sz="3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কোনটি জোড় সংখ্যার সেট?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bn-BD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 A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কে কোন সংখ্যার সেট বলা হয়?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838200" y="685800"/>
            <a:ext cx="7543800" cy="5486400"/>
          </a:xfrm>
          <a:prstGeom prst="horizontalScroll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8102" y="2438400"/>
            <a:ext cx="3510898" cy="1862048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609600"/>
            <a:ext cx="3888576" cy="1524000"/>
          </a:xfrm>
          <a:solidFill>
            <a:srgbClr val="FFC000"/>
          </a:solidFill>
          <a:ln w="762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3400" y="3200400"/>
            <a:ext cx="4876800" cy="2667000"/>
          </a:xfrm>
          <a:solidFill>
            <a:srgbClr val="66FFFF"/>
          </a:solidFill>
          <a:ln w="76200">
            <a:solidFill>
              <a:srgbClr val="66FFFF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যীশু রঞ্জন দাস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marL="0" indent="0">
              <a:buNone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বামৈ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উচ্চ বিদ্যালয়</a:t>
            </a:r>
          </a:p>
          <a:p>
            <a:pPr marL="0" indent="0">
              <a:buNone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লাখাই, হবিগন্জ।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38800" y="3276600"/>
            <a:ext cx="2945289" cy="2651760"/>
          </a:xfrm>
          <a:solidFill>
            <a:srgbClr val="FF0000"/>
          </a:solidFill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শেণিঃ-৮ম</a:t>
            </a:r>
          </a:p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বিষয়ঃ- গনিত</a:t>
            </a:r>
          </a:p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অধ্যায়ঃ-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৭ম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বিষয়বস্তুঃ-সেট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G_20200828_174646.jpg"/>
          <p:cNvPicPr>
            <a:picLocks noChangeAspect="1"/>
          </p:cNvPicPr>
          <p:nvPr/>
        </p:nvPicPr>
        <p:blipFill>
          <a:blip r:embed="rId2" cstate="print"/>
          <a:srcRect l="34167" t="17778" r="29167" b="27778"/>
          <a:stretch>
            <a:fillRect/>
          </a:stretch>
        </p:blipFill>
        <p:spPr>
          <a:xfrm>
            <a:off x="5791200" y="457200"/>
            <a:ext cx="2590800" cy="288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8349500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399" y="616093"/>
            <a:ext cx="4027713" cy="273670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911" y="3511693"/>
            <a:ext cx="4018089" cy="27367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7056" y="605207"/>
            <a:ext cx="3810000" cy="27475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57056" y="4648200"/>
            <a:ext cx="4005944" cy="584775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প্রত্যেকটি বস্তুই সংজ্ঞায়িত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663714"/>
            <a:ext cx="817873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ও সেট প্রকাশ পদ্ধতি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828800"/>
            <a:ext cx="4191000" cy="31749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828802"/>
            <a:ext cx="3911538" cy="31749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533400" y="5358825"/>
            <a:ext cx="4267200" cy="584775"/>
          </a:xfrm>
          <a:prstGeom prst="rect">
            <a:avLst/>
          </a:prstGeom>
          <a:solidFill>
            <a:srgbClr val="A3FFC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প্রত্যেকটি জিনিষ সুনির্দিষ্ট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600" y="5358825"/>
            <a:ext cx="3911538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1123244" y="4610100"/>
            <a:ext cx="7315200" cy="876300"/>
          </a:xfrm>
          <a:prstGeom prst="rightArrow">
            <a:avLst/>
          </a:prstGeom>
          <a:solidFill>
            <a:srgbClr val="FF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 প্রকাশের পদ্ধতি বর্ণনা করতে পারবে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90587" y="5448300"/>
            <a:ext cx="7334956" cy="876300"/>
          </a:xfrm>
          <a:prstGeom prst="rightArrow">
            <a:avLst/>
          </a:prstGeom>
          <a:solidFill>
            <a:srgbClr val="66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 সংক্রান্ত গাণিতিক সমস্যার সমাধান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090587" y="3713480"/>
            <a:ext cx="7303912" cy="934720"/>
          </a:xfrm>
          <a:prstGeom prst="rightArrow">
            <a:avLst>
              <a:gd name="adj1" fmla="val 50000"/>
              <a:gd name="adj2" fmla="val 42613"/>
            </a:avLst>
          </a:prstGeom>
          <a:solidFill>
            <a:srgbClr val="99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সেটে ব্যবহৃত প্রতীকগুলো ব্যাখ্যা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143000" y="2857500"/>
            <a:ext cx="7315200" cy="876300"/>
          </a:xfrm>
          <a:prstGeom prst="rightArrow">
            <a:avLst/>
          </a:prstGeom>
          <a:solidFill>
            <a:srgbClr val="FFCC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তা বলতে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1123244" y="533400"/>
            <a:ext cx="7315200" cy="1143000"/>
          </a:xfrm>
          <a:prstGeom prst="ribbon">
            <a:avLst>
              <a:gd name="adj1" fmla="val 33333"/>
              <a:gd name="adj2" fmla="val 50000"/>
            </a:avLst>
          </a:prstGeom>
          <a:solidFill>
            <a:srgbClr val="99FF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143000" y="1981200"/>
            <a:ext cx="7315200" cy="876300"/>
          </a:xfrm>
          <a:prstGeom prst="rightArrow">
            <a:avLst/>
          </a:prstGeom>
          <a:solidFill>
            <a:srgbClr val="66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-------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600200" y="2286000"/>
            <a:ext cx="3440288" cy="3443110"/>
          </a:xfrm>
          <a:prstGeom prst="ellipse">
            <a:avLst/>
          </a:prstGeom>
          <a:solidFill>
            <a:srgbClr val="FFA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042834" y="5348111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05400" y="4267200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রাবার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05400" y="2971800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191000" y="1600200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62200" y="1066800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A7FFD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বাস্তব জগতের সু-সংগায়িত বস্তুর সমাবেশ বা সংগ্রহকে সেট বলে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14400" y="1676400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ব্যাগ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4800" y="3200400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ড্রেস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19200" y="5257800"/>
            <a:ext cx="1219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স্কেল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895600" y="3657600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400800" y="1447800"/>
            <a:ext cx="2743200" cy="4151949"/>
            <a:chOff x="6717860" y="977869"/>
            <a:chExt cx="2006553" cy="415194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17860" y="977869"/>
              <a:ext cx="2006553" cy="211056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717860" y="3067715"/>
              <a:ext cx="2006553" cy="2062103"/>
            </a:xfrm>
            <a:prstGeom prst="rect">
              <a:avLst/>
            </a:prstGeom>
            <a:solidFill>
              <a:srgbClr val="B5FF2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জার্মান 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গণিতবিদ 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জর্জ ক্যান্টর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১৮৪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5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১৯১৮</a:t>
              </a: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2858E-6 L 0.15833 -0.0020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1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09991E-6 L 0.10556 0.1498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749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031E-6 L 0.00659 -0.2074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1038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38483E-6 L -0.00295 0.2025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013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08973E-6 L -0.12152 0.146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6" y="730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8575E-6 L -0.16667 -0.005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27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52451E-6 L -0.12378 -0.1475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737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23682E-6 L 0.11684 -0.1496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74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9" grpId="0" animBg="1"/>
      <p:bldP spid="39" grpId="1" animBg="1"/>
      <p:bldP spid="7" grpId="0" animBg="1"/>
      <p:bldP spid="7" grpId="1" animBg="1"/>
      <p:bldP spid="5" grpId="0" animBg="1"/>
      <p:bldP spid="5" grpId="1" animBg="1"/>
      <p:bldP spid="4" grpId="0" animBg="1"/>
      <p:bldP spid="4" grpId="1" animBg="1"/>
      <p:bldP spid="6" grpId="0" animBg="1"/>
      <p:bldP spid="6" grpId="1" animBg="1"/>
      <p:bldP spid="20" grpId="0" animBg="1"/>
      <p:bldP spid="10" grpId="0" animBg="1"/>
      <p:bldP spid="10" grpId="1" animBg="1"/>
      <p:bldP spid="9" grpId="0" animBg="1"/>
      <p:bldP spid="9" grpId="1" animBg="1"/>
      <p:bldP spid="8" grpId="0" animBg="1"/>
      <p:bldP spid="8" grpId="1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8077198" cy="707886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সেট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প্রকাশের প্রতীকসমূহ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143000"/>
            <a:ext cx="8077198" cy="5755422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A,B,C</a:t>
            </a:r>
            <a:r>
              <a:rPr lang="bn-IN" sz="2800" dirty="0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...</a:t>
            </a:r>
            <a:r>
              <a:rPr lang="bn-IN" sz="2800" b="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ইংরেজি বর্ণমালার বড় হাতের অক্ষর দ্বারা সেট প্রকাশ করা হয়।</a:t>
            </a:r>
            <a:endParaRPr lang="en-US" sz="2800" b="0" dirty="0" smtClean="0">
              <a:latin typeface="Times New Roman" pitchFamily="18" charset="0"/>
              <a:ea typeface="Cambria Math"/>
              <a:cs typeface="Times New Roman" pitchFamily="18" charset="0"/>
              <a:sym typeface="Symbol"/>
            </a:endParaRPr>
          </a:p>
          <a:p>
            <a:r>
              <a:rPr lang="bn-IN" sz="280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উপাদানকে ছোট হাতের অক্ষর </a:t>
            </a:r>
            <a:r>
              <a:rPr lang="en-US" sz="2800" dirty="0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a,b,c..</a:t>
            </a:r>
            <a:r>
              <a:rPr lang="en-US" sz="2800" dirty="0" err="1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y,z</a:t>
            </a:r>
            <a:r>
              <a:rPr lang="bn-IN" sz="280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 দ্বারা প্রকাশ করা হয়</a:t>
            </a:r>
            <a:r>
              <a:rPr lang="bn-IN" sz="320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।</a:t>
            </a:r>
            <a:endParaRPr lang="en-US" sz="3200" dirty="0">
              <a:latin typeface="NikoshBAN" pitchFamily="2" charset="0"/>
              <a:ea typeface="Cambria Math"/>
              <a:cs typeface="NikoshBAN" pitchFamily="2" charset="0"/>
              <a:sym typeface="Symbol"/>
            </a:endParaRPr>
          </a:p>
          <a:p>
            <a:r>
              <a:rPr lang="bn-IN" sz="2800" b="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সেটের সদস্যকে{ } প্রতীকের মধ্যে</a:t>
            </a:r>
            <a:r>
              <a:rPr lang="en-US" sz="2800" b="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 </a:t>
            </a:r>
            <a:r>
              <a:rPr lang="bn-IN" sz="2800" b="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আবদ্ধ করাহয়।</a:t>
            </a:r>
            <a:endParaRPr lang="en-US" sz="3200" dirty="0">
              <a:latin typeface="Times New Roman" pitchFamily="18" charset="0"/>
              <a:ea typeface="Cambria Math"/>
              <a:cs typeface="Times New Roman" pitchFamily="18" charset="0"/>
              <a:sym typeface="Symbol"/>
            </a:endParaRPr>
          </a:p>
          <a:p>
            <a:r>
              <a:rPr lang="en-US" sz="2800" b="0" dirty="0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 </a:t>
            </a:r>
            <a:r>
              <a:rPr lang="bn-IN" sz="280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এর অর্থ</a:t>
            </a:r>
            <a:r>
              <a:rPr lang="en-US" sz="2800" b="0" dirty="0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 </a:t>
            </a:r>
            <a:r>
              <a:rPr lang="bn-BD" sz="2800" b="0" dirty="0" smtClean="0">
                <a:latin typeface="NikoshBAN" pitchFamily="2" charset="0"/>
                <a:ea typeface="Cambria Math"/>
                <a:cs typeface="NikoshBAN" pitchFamily="2" charset="0"/>
                <a:sym typeface="Symbol"/>
              </a:rPr>
              <a:t>বিদ্যমান</a:t>
            </a:r>
            <a:endParaRPr lang="en-US" sz="2800" b="0" dirty="0" smtClean="0">
              <a:latin typeface="Times New Roman" pitchFamily="18" charset="0"/>
              <a:ea typeface="Cambria Math"/>
              <a:cs typeface="Times New Roman" pitchFamily="18" charset="0"/>
              <a:sym typeface="Symbol"/>
            </a:endParaRPr>
          </a:p>
          <a:p>
            <a:r>
              <a:rPr lang="en-US" sz="2800" dirty="0" err="1" smtClean="0"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xA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B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.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কিন্তু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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y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endParaRPr lang="bn-IN" sz="28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A={1,2,3,6},  B={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a,b,c,f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}    6A,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fB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r>
              <a:rPr lang="bn-IN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কিন্তু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6  B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কাজঃ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১। সার্কভূক্ত দেশগুলোর নামের সেট লেখ।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২।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থেকে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20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পর্যন্ত মৌলিক সংখ্যাসমূহের সেট লেখ।</a:t>
            </a:r>
            <a:endParaRPr lang="en-US" sz="28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3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9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থেকে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25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এর মধ্যে অবস্থিত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দ্বারা বিভাজ্য সংখ্যার সেট লেখ।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858000" y="2057400"/>
            <a:ext cx="1676400" cy="1295400"/>
            <a:chOff x="6781800" y="2362200"/>
            <a:chExt cx="1676400" cy="1295400"/>
          </a:xfrm>
        </p:grpSpPr>
        <p:sp>
          <p:nvSpPr>
            <p:cNvPr id="4" name="Oval 3"/>
            <p:cNvSpPr/>
            <p:nvPr/>
          </p:nvSpPr>
          <p:spPr>
            <a:xfrm>
              <a:off x="6781800" y="2667000"/>
              <a:ext cx="9144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543800" y="2743200"/>
              <a:ext cx="9144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y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34200" y="2362200"/>
              <a:ext cx="518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0" y="2362200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862195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506730"/>
            <a:ext cx="2474079" cy="2388870"/>
            <a:chOff x="2021726" y="1855470"/>
            <a:chExt cx="2357348" cy="15735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21726" y="1855470"/>
              <a:ext cx="2357348" cy="157353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40955" y="2022547"/>
              <a:ext cx="1815119" cy="1155491"/>
            </a:xfrm>
            <a:prstGeom prst="ellipse">
              <a:avLst/>
            </a:prstGeom>
            <a:ln w="19050">
              <a:solidFill>
                <a:schemeClr val="tx1"/>
              </a:solidFill>
            </a:ln>
            <a:effectLst>
              <a:softEdge rad="112500"/>
            </a:effec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96" r="27974" b="24776"/>
          <a:stretch/>
        </p:blipFill>
        <p:spPr>
          <a:xfrm>
            <a:off x="3083680" y="506730"/>
            <a:ext cx="2642076" cy="23888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8" t="5715" r="3265" b="37804"/>
          <a:stretch/>
        </p:blipFill>
        <p:spPr>
          <a:xfrm>
            <a:off x="5826879" y="506730"/>
            <a:ext cx="2819401" cy="23888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66056" y="3072825"/>
            <a:ext cx="8080224" cy="584775"/>
          </a:xfrm>
          <a:prstGeom prst="rect">
            <a:avLst/>
          </a:prstGeom>
          <a:solidFill>
            <a:srgbClr val="D1F6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A={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আম,আপেল,কলা,লিচু,পেয়ারা}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055" y="3758625"/>
            <a:ext cx="8072060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={1,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8,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4221" y="4444425"/>
            <a:ext cx="8072059" cy="584775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C={a,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d,..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..................।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.x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,y,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4221" y="5130225"/>
            <a:ext cx="806389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সেটের সকল উপাদান সুনির্দিষ্টভাবে উল্লেখ করা হয়েছে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4222" y="5816025"/>
            <a:ext cx="8072058" cy="584775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তালিকা পদ্ধতি</a:t>
            </a:r>
            <a:endParaRPr lang="en-US" sz="32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10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9079" y="609600"/>
            <a:ext cx="806571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079" y="1763486"/>
            <a:ext cx="4092458" cy="2273588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514601" y="4037074"/>
            <a:ext cx="2209799" cy="915926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2522" y="1752600"/>
            <a:ext cx="3712270" cy="22844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9079" y="4977825"/>
            <a:ext cx="8065713" cy="584775"/>
          </a:xfrm>
          <a:prstGeom prst="rect">
            <a:avLst/>
          </a:prstGeom>
          <a:solidFill>
            <a:srgbClr val="E5FA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তালিকা পদ্ধতিতে সেট গঠন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724400" y="4038600"/>
            <a:ext cx="2054257" cy="91440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50752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6301</TotalTime>
  <Words>888</Words>
  <Application>Microsoft Office PowerPoint</Application>
  <PresentationFormat>On-screen Show (4:3)</PresentationFormat>
  <Paragraphs>140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Windows User</cp:lastModifiedBy>
  <cp:revision>695</cp:revision>
  <dcterms:created xsi:type="dcterms:W3CDTF">2006-08-16T00:00:00Z</dcterms:created>
  <dcterms:modified xsi:type="dcterms:W3CDTF">2020-10-21T03:58:39Z</dcterms:modified>
</cp:coreProperties>
</file>