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6" r:id="rId10"/>
    <p:sldId id="265" r:id="rId11"/>
    <p:sldId id="266" r:id="rId12"/>
    <p:sldId id="267" r:id="rId13"/>
    <p:sldId id="268" r:id="rId14"/>
    <p:sldId id="270" r:id="rId15"/>
    <p:sldId id="271" r:id="rId16"/>
    <p:sldId id="279" r:id="rId17"/>
    <p:sldId id="277" r:id="rId18"/>
    <p:sldId id="278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A02BDE-4A0B-4AF1-97AE-4CF640E4CBA8}" type="doc">
      <dgm:prSet loTypeId="urn:microsoft.com/office/officeart/2005/8/layout/hierarchy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76800D6-868E-4E99-B431-F97CBF480D56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পরাগায়ন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A0FEA18-207C-4242-B335-47F6AE2464A4}" type="parTrans" cxnId="{4C0EBC4F-0E89-4EA5-AFB9-0A55BFB27F37}">
      <dgm:prSet/>
      <dgm:spPr/>
      <dgm:t>
        <a:bodyPr/>
        <a:lstStyle/>
        <a:p>
          <a:endParaRPr lang="en-US"/>
        </a:p>
      </dgm:t>
    </dgm:pt>
    <dgm:pt modelId="{7BCCBFAD-33C9-4408-8350-55D3716E3C58}" type="sibTrans" cxnId="{4C0EBC4F-0E89-4EA5-AFB9-0A55BFB27F37}">
      <dgm:prSet/>
      <dgm:spPr/>
      <dgm:t>
        <a:bodyPr/>
        <a:lstStyle/>
        <a:p>
          <a:endParaRPr lang="en-US"/>
        </a:p>
      </dgm:t>
    </dgm:pt>
    <dgm:pt modelId="{6F9825BB-4EAB-4D19-8499-FA5DD6EBFF81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স্বপরাগায়ন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25BA7BF-B807-4DBA-B15A-A7FBFFE584F7}" type="parTrans" cxnId="{FA82C2BD-1E24-4675-AFA7-C233BBC6B571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DD458440-CDCB-4BA7-9E2E-DC632058DD0B}" type="sibTrans" cxnId="{FA82C2BD-1E24-4675-AFA7-C233BBC6B571}">
      <dgm:prSet/>
      <dgm:spPr/>
      <dgm:t>
        <a:bodyPr/>
        <a:lstStyle/>
        <a:p>
          <a:endParaRPr lang="en-US"/>
        </a:p>
      </dgm:t>
    </dgm:pt>
    <dgm:pt modelId="{6B52561D-2607-4BD0-A27D-8AA277D61D60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পর-পরাগায়ন</a:t>
          </a:r>
          <a:r>
            <a:rPr lang="bn-BD" dirty="0" smtClean="0"/>
            <a:t> </a:t>
          </a:r>
          <a:endParaRPr lang="en-US" dirty="0"/>
        </a:p>
      </dgm:t>
    </dgm:pt>
    <dgm:pt modelId="{FABC1160-F1AD-4354-9B8D-76D84CA8B3BB}" type="parTrans" cxnId="{0942B2A2-90FA-42F4-B575-EBFFEA02F279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897744B3-936A-4352-85FA-55B0555CEF2E}" type="sibTrans" cxnId="{0942B2A2-90FA-42F4-B575-EBFFEA02F279}">
      <dgm:prSet/>
      <dgm:spPr/>
      <dgm:t>
        <a:bodyPr/>
        <a:lstStyle/>
        <a:p>
          <a:endParaRPr lang="en-US"/>
        </a:p>
      </dgm:t>
    </dgm:pt>
    <dgm:pt modelId="{97F9BCE4-38C0-46CD-8824-E07335F184D0}" type="pres">
      <dgm:prSet presAssocID="{3DA02BDE-4A0B-4AF1-97AE-4CF640E4CB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0D16160-B6F7-4B8B-9852-9BEFE234A9E2}" type="pres">
      <dgm:prSet presAssocID="{F76800D6-868E-4E99-B431-F97CBF480D56}" presName="hierRoot1" presStyleCnt="0"/>
      <dgm:spPr/>
    </dgm:pt>
    <dgm:pt modelId="{0664AD2F-5FC5-4737-A306-ACB4780E72E7}" type="pres">
      <dgm:prSet presAssocID="{F76800D6-868E-4E99-B431-F97CBF480D56}" presName="composite" presStyleCnt="0"/>
      <dgm:spPr/>
    </dgm:pt>
    <dgm:pt modelId="{4FB38AB0-DC61-47E9-A74B-4B6F2C722CA7}" type="pres">
      <dgm:prSet presAssocID="{F76800D6-868E-4E99-B431-F97CBF480D56}" presName="background" presStyleLbl="node0" presStyleIdx="0" presStyleCnt="1"/>
      <dgm:spPr/>
    </dgm:pt>
    <dgm:pt modelId="{61FF22E7-4C45-4F10-AADD-5EFE9AEB1219}" type="pres">
      <dgm:prSet presAssocID="{F76800D6-868E-4E99-B431-F97CBF480D56}" presName="text" presStyleLbl="fgAcc0" presStyleIdx="0" presStyleCnt="1" custScaleY="616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A2AB9F-640F-4303-9EF1-DBCB2767AF64}" type="pres">
      <dgm:prSet presAssocID="{F76800D6-868E-4E99-B431-F97CBF480D56}" presName="hierChild2" presStyleCnt="0"/>
      <dgm:spPr/>
    </dgm:pt>
    <dgm:pt modelId="{6A7DFF4D-F13D-4686-96C4-267EA5045D18}" type="pres">
      <dgm:prSet presAssocID="{725BA7BF-B807-4DBA-B15A-A7FBFFE584F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F3F92AC-2AFF-4E87-BE28-9E27A551D16A}" type="pres">
      <dgm:prSet presAssocID="{6F9825BB-4EAB-4D19-8499-FA5DD6EBFF81}" presName="hierRoot2" presStyleCnt="0"/>
      <dgm:spPr/>
    </dgm:pt>
    <dgm:pt modelId="{9AE36A76-1222-448E-81F5-A2956F714BFE}" type="pres">
      <dgm:prSet presAssocID="{6F9825BB-4EAB-4D19-8499-FA5DD6EBFF81}" presName="composite2" presStyleCnt="0"/>
      <dgm:spPr/>
    </dgm:pt>
    <dgm:pt modelId="{F667A970-C7CF-48AC-A032-D1869F69B1C1}" type="pres">
      <dgm:prSet presAssocID="{6F9825BB-4EAB-4D19-8499-FA5DD6EBFF81}" presName="background2" presStyleLbl="node2" presStyleIdx="0" presStyleCnt="2"/>
      <dgm:spPr/>
    </dgm:pt>
    <dgm:pt modelId="{64C656E1-44F9-4A9E-A5AF-89E187F77880}" type="pres">
      <dgm:prSet presAssocID="{6F9825BB-4EAB-4D19-8499-FA5DD6EBFF81}" presName="text2" presStyleLbl="fgAcc2" presStyleIdx="0" presStyleCnt="2" custScaleX="130734" custScaleY="41676" custLinFactNeighborX="-11190" custLinFactNeighborY="155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ECA635-475C-4058-A142-46E1AF5FDCD5}" type="pres">
      <dgm:prSet presAssocID="{6F9825BB-4EAB-4D19-8499-FA5DD6EBFF81}" presName="hierChild3" presStyleCnt="0"/>
      <dgm:spPr/>
    </dgm:pt>
    <dgm:pt modelId="{C691FB75-2A76-444C-A32B-5CAF96DCB9BF}" type="pres">
      <dgm:prSet presAssocID="{FABC1160-F1AD-4354-9B8D-76D84CA8B3B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5132778-4BB1-4568-91B0-203527E3BDC4}" type="pres">
      <dgm:prSet presAssocID="{6B52561D-2607-4BD0-A27D-8AA277D61D60}" presName="hierRoot2" presStyleCnt="0"/>
      <dgm:spPr/>
    </dgm:pt>
    <dgm:pt modelId="{1ECADC6A-590E-4573-AC79-6768BC7D284E}" type="pres">
      <dgm:prSet presAssocID="{6B52561D-2607-4BD0-A27D-8AA277D61D60}" presName="composite2" presStyleCnt="0"/>
      <dgm:spPr/>
    </dgm:pt>
    <dgm:pt modelId="{B9BDC0AB-7EA0-4C82-BA95-F1DF90EBA06A}" type="pres">
      <dgm:prSet presAssocID="{6B52561D-2607-4BD0-A27D-8AA277D61D60}" presName="background2" presStyleLbl="node2" presStyleIdx="1" presStyleCnt="2"/>
      <dgm:spPr/>
    </dgm:pt>
    <dgm:pt modelId="{0A5C1CA4-FB4D-4876-B893-56253A29D6DA}" type="pres">
      <dgm:prSet presAssocID="{6B52561D-2607-4BD0-A27D-8AA277D61D60}" presName="text2" presStyleLbl="fgAcc2" presStyleIdx="1" presStyleCnt="2" custScaleX="135985" custScaleY="43023" custLinFactNeighborX="-1761" custLinFactNeighborY="183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DD0DCE-0442-47AB-8869-D77197BD69CE}" type="pres">
      <dgm:prSet presAssocID="{6B52561D-2607-4BD0-A27D-8AA277D61D60}" presName="hierChild3" presStyleCnt="0"/>
      <dgm:spPr/>
    </dgm:pt>
  </dgm:ptLst>
  <dgm:cxnLst>
    <dgm:cxn modelId="{76609E72-EA08-48ED-AA4A-7E9EC062424D}" type="presOf" srcId="{6B52561D-2607-4BD0-A27D-8AA277D61D60}" destId="{0A5C1CA4-FB4D-4876-B893-56253A29D6DA}" srcOrd="0" destOrd="0" presId="urn:microsoft.com/office/officeart/2005/8/layout/hierarchy1"/>
    <dgm:cxn modelId="{FA82C2BD-1E24-4675-AFA7-C233BBC6B571}" srcId="{F76800D6-868E-4E99-B431-F97CBF480D56}" destId="{6F9825BB-4EAB-4D19-8499-FA5DD6EBFF81}" srcOrd="0" destOrd="0" parTransId="{725BA7BF-B807-4DBA-B15A-A7FBFFE584F7}" sibTransId="{DD458440-CDCB-4BA7-9E2E-DC632058DD0B}"/>
    <dgm:cxn modelId="{14FE0E9D-FA6F-4907-ACC6-9CB1B71DDE3A}" type="presOf" srcId="{F76800D6-868E-4E99-B431-F97CBF480D56}" destId="{61FF22E7-4C45-4F10-AADD-5EFE9AEB1219}" srcOrd="0" destOrd="0" presId="urn:microsoft.com/office/officeart/2005/8/layout/hierarchy1"/>
    <dgm:cxn modelId="{4C0EBC4F-0E89-4EA5-AFB9-0A55BFB27F37}" srcId="{3DA02BDE-4A0B-4AF1-97AE-4CF640E4CBA8}" destId="{F76800D6-868E-4E99-B431-F97CBF480D56}" srcOrd="0" destOrd="0" parTransId="{FA0FEA18-207C-4242-B335-47F6AE2464A4}" sibTransId="{7BCCBFAD-33C9-4408-8350-55D3716E3C58}"/>
    <dgm:cxn modelId="{D9EE6974-68C6-4A94-A472-063DEC0D8AD4}" type="presOf" srcId="{FABC1160-F1AD-4354-9B8D-76D84CA8B3BB}" destId="{C691FB75-2A76-444C-A32B-5CAF96DCB9BF}" srcOrd="0" destOrd="0" presId="urn:microsoft.com/office/officeart/2005/8/layout/hierarchy1"/>
    <dgm:cxn modelId="{85F0584D-209A-41F7-A1C4-77A9A18A3DFD}" type="presOf" srcId="{6F9825BB-4EAB-4D19-8499-FA5DD6EBFF81}" destId="{64C656E1-44F9-4A9E-A5AF-89E187F77880}" srcOrd="0" destOrd="0" presId="urn:microsoft.com/office/officeart/2005/8/layout/hierarchy1"/>
    <dgm:cxn modelId="{2B3C21E5-4994-4617-A66C-8B88BF9F20EC}" type="presOf" srcId="{725BA7BF-B807-4DBA-B15A-A7FBFFE584F7}" destId="{6A7DFF4D-F13D-4686-96C4-267EA5045D18}" srcOrd="0" destOrd="0" presId="urn:microsoft.com/office/officeart/2005/8/layout/hierarchy1"/>
    <dgm:cxn modelId="{0942B2A2-90FA-42F4-B575-EBFFEA02F279}" srcId="{F76800D6-868E-4E99-B431-F97CBF480D56}" destId="{6B52561D-2607-4BD0-A27D-8AA277D61D60}" srcOrd="1" destOrd="0" parTransId="{FABC1160-F1AD-4354-9B8D-76D84CA8B3BB}" sibTransId="{897744B3-936A-4352-85FA-55B0555CEF2E}"/>
    <dgm:cxn modelId="{FEE5919E-3B27-4D63-8717-3B680EB777D3}" type="presOf" srcId="{3DA02BDE-4A0B-4AF1-97AE-4CF640E4CBA8}" destId="{97F9BCE4-38C0-46CD-8824-E07335F184D0}" srcOrd="0" destOrd="0" presId="urn:microsoft.com/office/officeart/2005/8/layout/hierarchy1"/>
    <dgm:cxn modelId="{385E7266-A777-4D70-9B89-2EB5DB177E41}" type="presParOf" srcId="{97F9BCE4-38C0-46CD-8824-E07335F184D0}" destId="{B0D16160-B6F7-4B8B-9852-9BEFE234A9E2}" srcOrd="0" destOrd="0" presId="urn:microsoft.com/office/officeart/2005/8/layout/hierarchy1"/>
    <dgm:cxn modelId="{C8223D7A-C38F-44B8-87CE-001B688C886D}" type="presParOf" srcId="{B0D16160-B6F7-4B8B-9852-9BEFE234A9E2}" destId="{0664AD2F-5FC5-4737-A306-ACB4780E72E7}" srcOrd="0" destOrd="0" presId="urn:microsoft.com/office/officeart/2005/8/layout/hierarchy1"/>
    <dgm:cxn modelId="{D7E3556F-233F-4238-98E0-44AB88272C83}" type="presParOf" srcId="{0664AD2F-5FC5-4737-A306-ACB4780E72E7}" destId="{4FB38AB0-DC61-47E9-A74B-4B6F2C722CA7}" srcOrd="0" destOrd="0" presId="urn:microsoft.com/office/officeart/2005/8/layout/hierarchy1"/>
    <dgm:cxn modelId="{68D30A2D-7FB5-47FC-83FD-184C2C37D2EA}" type="presParOf" srcId="{0664AD2F-5FC5-4737-A306-ACB4780E72E7}" destId="{61FF22E7-4C45-4F10-AADD-5EFE9AEB1219}" srcOrd="1" destOrd="0" presId="urn:microsoft.com/office/officeart/2005/8/layout/hierarchy1"/>
    <dgm:cxn modelId="{814623F7-EC08-43A7-8579-C4D5D93EA824}" type="presParOf" srcId="{B0D16160-B6F7-4B8B-9852-9BEFE234A9E2}" destId="{E7A2AB9F-640F-4303-9EF1-DBCB2767AF64}" srcOrd="1" destOrd="0" presId="urn:microsoft.com/office/officeart/2005/8/layout/hierarchy1"/>
    <dgm:cxn modelId="{1D414BB5-FE89-446C-A4F4-BE7C3CC37F7B}" type="presParOf" srcId="{E7A2AB9F-640F-4303-9EF1-DBCB2767AF64}" destId="{6A7DFF4D-F13D-4686-96C4-267EA5045D18}" srcOrd="0" destOrd="0" presId="urn:microsoft.com/office/officeart/2005/8/layout/hierarchy1"/>
    <dgm:cxn modelId="{783702CE-87CA-4B53-A75B-80797F63F90C}" type="presParOf" srcId="{E7A2AB9F-640F-4303-9EF1-DBCB2767AF64}" destId="{AF3F92AC-2AFF-4E87-BE28-9E27A551D16A}" srcOrd="1" destOrd="0" presId="urn:microsoft.com/office/officeart/2005/8/layout/hierarchy1"/>
    <dgm:cxn modelId="{C8A301C8-52EB-45F5-92AE-6582E93361E4}" type="presParOf" srcId="{AF3F92AC-2AFF-4E87-BE28-9E27A551D16A}" destId="{9AE36A76-1222-448E-81F5-A2956F714BFE}" srcOrd="0" destOrd="0" presId="urn:microsoft.com/office/officeart/2005/8/layout/hierarchy1"/>
    <dgm:cxn modelId="{81F2EA4A-1E0F-4BC5-B6A5-066701AA8C12}" type="presParOf" srcId="{9AE36A76-1222-448E-81F5-A2956F714BFE}" destId="{F667A970-C7CF-48AC-A032-D1869F69B1C1}" srcOrd="0" destOrd="0" presId="urn:microsoft.com/office/officeart/2005/8/layout/hierarchy1"/>
    <dgm:cxn modelId="{9254F0F7-9F52-484A-8FAE-240A0C777AF4}" type="presParOf" srcId="{9AE36A76-1222-448E-81F5-A2956F714BFE}" destId="{64C656E1-44F9-4A9E-A5AF-89E187F77880}" srcOrd="1" destOrd="0" presId="urn:microsoft.com/office/officeart/2005/8/layout/hierarchy1"/>
    <dgm:cxn modelId="{522DE28D-F320-441E-8014-A1348E474483}" type="presParOf" srcId="{AF3F92AC-2AFF-4E87-BE28-9E27A551D16A}" destId="{69ECA635-475C-4058-A142-46E1AF5FDCD5}" srcOrd="1" destOrd="0" presId="urn:microsoft.com/office/officeart/2005/8/layout/hierarchy1"/>
    <dgm:cxn modelId="{71BB9857-6599-4B3D-B265-C00C2767B85A}" type="presParOf" srcId="{E7A2AB9F-640F-4303-9EF1-DBCB2767AF64}" destId="{C691FB75-2A76-444C-A32B-5CAF96DCB9BF}" srcOrd="2" destOrd="0" presId="urn:microsoft.com/office/officeart/2005/8/layout/hierarchy1"/>
    <dgm:cxn modelId="{7B69B9D5-01F8-4321-83D4-DF5CCA558B3D}" type="presParOf" srcId="{E7A2AB9F-640F-4303-9EF1-DBCB2767AF64}" destId="{C5132778-4BB1-4568-91B0-203527E3BDC4}" srcOrd="3" destOrd="0" presId="urn:microsoft.com/office/officeart/2005/8/layout/hierarchy1"/>
    <dgm:cxn modelId="{4C30EC83-F81F-44D8-94EB-1E371E713010}" type="presParOf" srcId="{C5132778-4BB1-4568-91B0-203527E3BDC4}" destId="{1ECADC6A-590E-4573-AC79-6768BC7D284E}" srcOrd="0" destOrd="0" presId="urn:microsoft.com/office/officeart/2005/8/layout/hierarchy1"/>
    <dgm:cxn modelId="{9F464C6B-9F82-457A-BF84-04F33A622998}" type="presParOf" srcId="{1ECADC6A-590E-4573-AC79-6768BC7D284E}" destId="{B9BDC0AB-7EA0-4C82-BA95-F1DF90EBA06A}" srcOrd="0" destOrd="0" presId="urn:microsoft.com/office/officeart/2005/8/layout/hierarchy1"/>
    <dgm:cxn modelId="{59F5CD29-9895-4378-BDBD-517E90238F85}" type="presParOf" srcId="{1ECADC6A-590E-4573-AC79-6768BC7D284E}" destId="{0A5C1CA4-FB4D-4876-B893-56253A29D6DA}" srcOrd="1" destOrd="0" presId="urn:microsoft.com/office/officeart/2005/8/layout/hierarchy1"/>
    <dgm:cxn modelId="{0F91E8AA-8E25-4760-9DD8-6754F1EFBC64}" type="presParOf" srcId="{C5132778-4BB1-4568-91B0-203527E3BDC4}" destId="{FDDD0DCE-0442-47AB-8869-D77197BD69C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1FB75-2A76-444C-A32B-5CAF96DCB9BF}">
      <dsp:nvSpPr>
        <dsp:cNvPr id="0" name=""/>
        <dsp:cNvSpPr/>
      </dsp:nvSpPr>
      <dsp:spPr>
        <a:xfrm>
          <a:off x="3705675" y="1205615"/>
          <a:ext cx="1915482" cy="947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106"/>
              </a:lnTo>
              <a:lnTo>
                <a:pt x="1915482" y="710106"/>
              </a:lnTo>
              <a:lnTo>
                <a:pt x="1915482" y="947599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6A7DFF4D-F13D-4686-96C4-267EA5045D18}">
      <dsp:nvSpPr>
        <dsp:cNvPr id="0" name=""/>
        <dsp:cNvSpPr/>
      </dsp:nvSpPr>
      <dsp:spPr>
        <a:xfrm>
          <a:off x="1390929" y="1205615"/>
          <a:ext cx="2314746" cy="969527"/>
        </a:xfrm>
        <a:custGeom>
          <a:avLst/>
          <a:gdLst/>
          <a:ahLst/>
          <a:cxnLst/>
          <a:rect l="0" t="0" r="0" b="0"/>
          <a:pathLst>
            <a:path>
              <a:moveTo>
                <a:pt x="2314746" y="0"/>
              </a:moveTo>
              <a:lnTo>
                <a:pt x="2314746" y="732034"/>
              </a:lnTo>
              <a:lnTo>
                <a:pt x="0" y="732034"/>
              </a:lnTo>
              <a:lnTo>
                <a:pt x="0" y="969527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4FB38AB0-DC61-47E9-A74B-4B6F2C722CA7}">
      <dsp:nvSpPr>
        <dsp:cNvPr id="0" name=""/>
        <dsp:cNvSpPr/>
      </dsp:nvSpPr>
      <dsp:spPr>
        <a:xfrm>
          <a:off x="2423852" y="202005"/>
          <a:ext cx="2563646" cy="1003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FF22E7-4C45-4F10-AADD-5EFE9AEB1219}">
      <dsp:nvSpPr>
        <dsp:cNvPr id="0" name=""/>
        <dsp:cNvSpPr/>
      </dsp:nvSpPr>
      <dsp:spPr>
        <a:xfrm>
          <a:off x="2708701" y="472612"/>
          <a:ext cx="2563646" cy="1003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পরাগায়ন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738096" y="502007"/>
        <a:ext cx="2504856" cy="944819"/>
      </dsp:txXfrm>
    </dsp:sp>
    <dsp:sp modelId="{F667A970-C7CF-48AC-A032-D1869F69B1C1}">
      <dsp:nvSpPr>
        <dsp:cNvPr id="0" name=""/>
        <dsp:cNvSpPr/>
      </dsp:nvSpPr>
      <dsp:spPr>
        <a:xfrm>
          <a:off x="-284849" y="2175142"/>
          <a:ext cx="3351557" cy="678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C656E1-44F9-4A9E-A5AF-89E187F77880}">
      <dsp:nvSpPr>
        <dsp:cNvPr id="0" name=""/>
        <dsp:cNvSpPr/>
      </dsp:nvSpPr>
      <dsp:spPr>
        <a:xfrm>
          <a:off x="0" y="2445749"/>
          <a:ext cx="3351557" cy="678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স্বপরাগায়ন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9871" y="2465620"/>
        <a:ext cx="3311815" cy="638708"/>
      </dsp:txXfrm>
    </dsp:sp>
    <dsp:sp modelId="{B9BDC0AB-7EA0-4C82-BA95-F1DF90EBA06A}">
      <dsp:nvSpPr>
        <dsp:cNvPr id="0" name=""/>
        <dsp:cNvSpPr/>
      </dsp:nvSpPr>
      <dsp:spPr>
        <a:xfrm>
          <a:off x="3878070" y="2153214"/>
          <a:ext cx="3486174" cy="700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5C1CA4-FB4D-4876-B893-56253A29D6DA}">
      <dsp:nvSpPr>
        <dsp:cNvPr id="0" name=""/>
        <dsp:cNvSpPr/>
      </dsp:nvSpPr>
      <dsp:spPr>
        <a:xfrm>
          <a:off x="4162920" y="2423821"/>
          <a:ext cx="3486174" cy="700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পর-পরাগায়ন</a:t>
          </a:r>
          <a:r>
            <a:rPr lang="bn-BD" sz="2400" kern="1200" dirty="0" smtClean="0"/>
            <a:t> </a:t>
          </a:r>
          <a:endParaRPr lang="en-US" sz="2400" kern="1200" dirty="0"/>
        </a:p>
      </dsp:txBody>
      <dsp:txXfrm>
        <a:off x="4183433" y="2444334"/>
        <a:ext cx="3445148" cy="659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Apurba Kumar Das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4AF1A-89D2-4EAD-A259-25CC14E3536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Apurba </a:t>
            </a:r>
            <a:r>
              <a:rPr lang="en-US" dirty="0" err="1" smtClean="0"/>
              <a:t>faridpur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1DC21-5C84-476F-A99B-649C0634F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81184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Apurba Kumar Das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911EE-42CF-4102-AFFD-D72687C0A555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Apurba </a:t>
            </a:r>
            <a:r>
              <a:rPr lang="en-US" dirty="0" err="1" smtClean="0"/>
              <a:t>faridpur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0264B-8252-4F6F-8095-60A223A54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684903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বিনিময়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62597-A384-4849-AA06-FCA1AA77200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</a:t>
            </a:r>
            <a:r>
              <a:rPr lang="en-US" dirty="0" err="1" smtClean="0"/>
              <a:t>faridpur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Apurba Kumar Das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5452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শিক্ষার্থীদেরকে</a:t>
            </a:r>
            <a:r>
              <a:rPr lang="bn-BD" baseline="0" dirty="0" smtClean="0"/>
              <a:t> প্রশ্ন করতে হবে তারপর উত্তর বুঝিয়ে দিতে হবে।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Apurba Kumar Das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</a:t>
            </a:r>
            <a:r>
              <a:rPr lang="en-US" dirty="0" err="1" smtClean="0"/>
              <a:t>faridpur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264B-8252-4F6F-8095-60A223A54CF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7767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প্রথমে</a:t>
            </a:r>
            <a:r>
              <a:rPr lang="bn-BD" baseline="0" dirty="0" smtClean="0"/>
              <a:t> প্রশ্ন করতে হবে, পরাগায়ন কত প্রকার? তারপর উত্তর হিসেবে স্লাইডটি প্রদর্শন করাতে হবে।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Apurba Kumar Das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</a:t>
            </a:r>
            <a:r>
              <a:rPr lang="en-US" dirty="0" err="1" smtClean="0"/>
              <a:t>faridpur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264B-8252-4F6F-8095-60A223A54C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35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স্বপরাগায়ন সম্পর্কে</a:t>
            </a:r>
            <a:r>
              <a:rPr lang="bn-BD" baseline="0" dirty="0" smtClean="0"/>
              <a:t> ধারনা প্রদান করতে হবে।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Apurba Kumar Das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</a:t>
            </a:r>
            <a:r>
              <a:rPr lang="en-US" dirty="0" err="1" smtClean="0"/>
              <a:t>faridpur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264B-8252-4F6F-8095-60A223A54C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651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পাঠ</a:t>
            </a:r>
            <a:r>
              <a:rPr lang="bn-BD" baseline="0" dirty="0" smtClean="0"/>
              <a:t> পরিচিতি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Apurba Kumar Das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</a:t>
            </a:r>
            <a:r>
              <a:rPr lang="en-US" dirty="0" err="1" smtClean="0"/>
              <a:t>faridpur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264B-8252-4F6F-8095-60A223A54C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7189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ভিডিওটি</a:t>
            </a:r>
            <a:r>
              <a:rPr lang="bn-BD" baseline="0" dirty="0" smtClean="0"/>
              <a:t> দেখে শিক্ষার্থীদের মাঝে পাঠ সম্পর্কে ধারনা তৈরি হবে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Apurba Kumar Das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</a:t>
            </a:r>
            <a:r>
              <a:rPr lang="en-US" dirty="0" err="1" smtClean="0"/>
              <a:t>faridpur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264B-8252-4F6F-8095-60A223A54C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5082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পাঠ</a:t>
            </a:r>
            <a:r>
              <a:rPr lang="bn-BD" baseline="0" dirty="0" smtClean="0"/>
              <a:t> সম্পর্কে শিক্ষার্থীদেরকে বুঝিয়ে দিতে হবে।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Apurba Kumar Das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</a:t>
            </a:r>
            <a:r>
              <a:rPr lang="en-US" dirty="0" err="1" smtClean="0"/>
              <a:t>faridpur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264B-8252-4F6F-8095-60A223A54C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0637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Apurba Kumar Das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</a:t>
            </a:r>
            <a:r>
              <a:rPr lang="en-US" dirty="0" err="1" smtClean="0"/>
              <a:t>faridpur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8DE2-FDB3-41BB-A417-F6FB2703090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2463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চিত্রটি</a:t>
            </a:r>
            <a:r>
              <a:rPr lang="bn-BD" baseline="0" dirty="0" smtClean="0"/>
              <a:t> দেখিয়ে ছাত্র ছাত্রীদেরকে ফুল এর  অংশ সম্পর্কে ধারনা দিতে হবে।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Apurba Kumar Das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</a:t>
            </a:r>
            <a:r>
              <a:rPr lang="en-US" dirty="0" err="1" smtClean="0"/>
              <a:t>faridpur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264B-8252-4F6F-8095-60A223A54C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3307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Apurba Kumar Das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</a:t>
            </a:r>
            <a:r>
              <a:rPr lang="en-US" dirty="0" err="1" smtClean="0"/>
              <a:t>faridpur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264B-8252-4F6F-8095-60A223A54C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5868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এটি দেখিয়ে</a:t>
            </a:r>
            <a:r>
              <a:rPr lang="bn-BD" baseline="0" dirty="0" smtClean="0"/>
              <a:t> </a:t>
            </a:r>
            <a:r>
              <a:rPr lang="bn-BD" dirty="0" smtClean="0"/>
              <a:t>পরাগায়ন সম্পর্কে</a:t>
            </a:r>
            <a:r>
              <a:rPr lang="bn-BD" baseline="0" dirty="0" smtClean="0"/>
              <a:t> একটি ধারনা দিতে হবে।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Apurba Kumar Das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</a:t>
            </a:r>
            <a:r>
              <a:rPr lang="en-US" dirty="0" err="1" smtClean="0"/>
              <a:t>faridpur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264B-8252-4F6F-8095-60A223A54C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6902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এটি দেখিয়ে</a:t>
            </a:r>
            <a:r>
              <a:rPr lang="bn-BD" baseline="0" dirty="0" smtClean="0"/>
              <a:t> </a:t>
            </a:r>
            <a:r>
              <a:rPr lang="bn-BD" dirty="0" smtClean="0"/>
              <a:t>পরাগায়ন সম্পর্কে</a:t>
            </a:r>
            <a:r>
              <a:rPr lang="bn-BD" baseline="0" dirty="0" smtClean="0"/>
              <a:t> একটি ধারনা দিতে হবে।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Apurba Kumar Das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</a:t>
            </a:r>
            <a:r>
              <a:rPr lang="en-US" dirty="0" err="1" smtClean="0"/>
              <a:t>faridpur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264B-8252-4F6F-8095-60A223A54CF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588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0C13-0BA9-41AD-9800-9264C4A86DC3}" type="datetime5">
              <a:rPr lang="en-US" smtClean="0"/>
              <a:pPr/>
              <a:t>21-Oct-20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Faridpur 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40E6-E6DF-4E1A-81F1-1FB903F47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FBF0-94DB-4675-B60C-862249C6B8DC}" type="datetime5">
              <a:rPr lang="en-US" smtClean="0"/>
              <a:pPr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Faridpur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40E6-E6DF-4E1A-81F1-1FB903F47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3DC9-FFB2-4373-9839-AFA2AC7AEDA2}" type="datetime5">
              <a:rPr lang="en-US" smtClean="0"/>
              <a:pPr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Faridpur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40E6-E6DF-4E1A-81F1-1FB903F47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44A4-E629-4A6E-A1E6-C569DABB2725}" type="datetime5">
              <a:rPr lang="en-US" smtClean="0"/>
              <a:pPr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Faridpur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40E6-E6DF-4E1A-81F1-1FB903F47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7FAC-A4EB-4F8D-BEA4-DD584FB5DBB6}" type="datetime5">
              <a:rPr lang="en-US" smtClean="0"/>
              <a:pPr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Faridpur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40E6-E6DF-4E1A-81F1-1FB903F47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FED9-D20C-47EF-B736-586CB0A99E37}" type="datetime5">
              <a:rPr lang="en-US" smtClean="0"/>
              <a:pPr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Faridpur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40E6-E6DF-4E1A-81F1-1FB903F47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4696-673D-41F2-B4AD-DFA38A9FBCB0}" type="datetime5">
              <a:rPr lang="en-US" smtClean="0"/>
              <a:pPr/>
              <a:t>21-Oct-20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Faridpur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40E6-E6DF-4E1A-81F1-1FB903F47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924B-7651-4D0A-9C5A-4890C97F6A05}" type="datetime5">
              <a:rPr lang="en-US" smtClean="0"/>
              <a:pPr/>
              <a:t>21-Oct-20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Faridpur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40E6-E6DF-4E1A-81F1-1FB903F47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419E-7BB8-4162-80C5-7CD9738EB316}" type="datetime5">
              <a:rPr lang="en-US" smtClean="0"/>
              <a:pPr/>
              <a:t>21-Oct-20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Faridpur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40E6-E6DF-4E1A-81F1-1FB903F47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7C72-B639-4CAA-BA62-C408F2F0DDB2}" type="datetime5">
              <a:rPr lang="en-US" smtClean="0"/>
              <a:pPr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Faridpur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40E6-E6DF-4E1A-81F1-1FB903F47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EAD3-2FA5-43B8-960C-430B0A9B6C17}" type="datetime5">
              <a:rPr lang="en-US" smtClean="0"/>
              <a:pPr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Faridpur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5F40E6-E6DF-4E1A-81F1-1FB903F47A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A1D8A8-A5AB-42C1-9E8E-96517189E7F6}" type="datetime5">
              <a:rPr lang="en-US" smtClean="0"/>
              <a:pPr/>
              <a:t>21-Oct-20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Apurba Faridpur 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5F40E6-E6DF-4E1A-81F1-1FB903F47A9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09800"/>
            <a:ext cx="7840270" cy="392808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 rot="20680836">
            <a:off x="1273489" y="1833672"/>
            <a:ext cx="3505200" cy="4343400"/>
          </a:xfrm>
          <a:prstGeom prst="pentagon">
            <a:avLst/>
          </a:prstGeom>
          <a:blipFill>
            <a:blip r:embed="rId3"/>
            <a:stretch>
              <a:fillRect/>
            </a:stretch>
          </a:blipFill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Regular Pentagon 2"/>
          <p:cNvSpPr/>
          <p:nvPr/>
        </p:nvSpPr>
        <p:spPr>
          <a:xfrm rot="758984">
            <a:off x="4519959" y="1778889"/>
            <a:ext cx="3505200" cy="4343400"/>
          </a:xfrm>
          <a:prstGeom prst="pentagon">
            <a:avLst/>
          </a:prstGeom>
          <a:blipFill>
            <a:blip r:embed="rId4"/>
            <a:stretch>
              <a:fillRect/>
            </a:stretch>
          </a:blipFill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2209800" y="762000"/>
            <a:ext cx="4876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ছবিগুলো লক্ষ কর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93" y="2286000"/>
            <a:ext cx="2005613" cy="3971511"/>
          </a:xfrm>
          <a:prstGeom prst="rect">
            <a:avLst/>
          </a:prstGeom>
        </p:spPr>
      </p:pic>
      <p:pic>
        <p:nvPicPr>
          <p:cNvPr id="3" name="Picture 2" descr="F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293" y="2133600"/>
            <a:ext cx="2005613" cy="3971511"/>
          </a:xfrm>
          <a:prstGeom prst="rect">
            <a:avLst/>
          </a:prstGeom>
        </p:spPr>
      </p:pic>
      <p:pic>
        <p:nvPicPr>
          <p:cNvPr id="4" name="Picture 2" descr="C:\Users\DOEL\Desktop\Chobi\Pic\butterflybluex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598189">
            <a:off x="6246533" y="2688013"/>
            <a:ext cx="1283493" cy="94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520" y="3124200"/>
            <a:ext cx="1428398" cy="2828511"/>
          </a:xfrm>
          <a:prstGeom prst="rect">
            <a:avLst/>
          </a:prstGeom>
        </p:spPr>
      </p:pic>
      <p:pic>
        <p:nvPicPr>
          <p:cNvPr id="7" name="Picture 2" descr="C:\Users\DOEL\Desktop\Chobi\Pic\butterflybluex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598189">
            <a:off x="4415315" y="3683743"/>
            <a:ext cx="1025884" cy="75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lowchart: Terminator 14"/>
          <p:cNvSpPr/>
          <p:nvPr/>
        </p:nvSpPr>
        <p:spPr>
          <a:xfrm>
            <a:off x="2514600" y="685800"/>
            <a:ext cx="4343400" cy="838200"/>
          </a:xfrm>
          <a:prstGeom prst="flowChartTerminator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পরাগায়ন</a:t>
            </a:r>
            <a:r>
              <a:rPr lang="bn-BD" sz="32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1.11111E-6 C -0.00156 -0.01574 -0.00017 -0.01412 -0.01076 -0.01111 C -0.0132 -0.00833 -0.02066 -0.00347 -0.01215 0.0044 C -0.01111 0.00533 -0.00313 0.00093 -0.00122 -1.11111E-6 C -0.00156 -0.00231 -0.00156 -0.00509 -0.00243 -0.00671 C -0.00764 -0.01551 -0.00955 -0.00069 -0.01076 0.0044 C -0.00851 0.01875 -0.0099 0.02986 0.00017 0.02431 C -0.00139 0.01458 -0.00191 0.00486 -0.00382 -0.0044 C -0.00608 -0.0037 -0.0092 -0.00532 -0.01076 -0.00231 C -0.01181 0.00023 -0.01111 0.00579 -0.0092 0.00671 C -0.00486 0.00857 -0.00017 0.00509 0.00434 0.0044 C 0.00382 -0.00926 0.00851 -0.03866 -0.00243 -0.04444 C -0.00677 -0.05092 -0.01076 -0.05764 -0.01476 -0.06458 C -0.01788 -0.06991 -0.0191 -0.06852 -0.02292 -0.07106 C -0.03056 -0.07662 -0.0375 -0.08009 -0.04601 -0.08217 C -0.0757 -0.08055 -0.07396 -0.08264 -0.09219 -0.07569 C -0.09826 -0.06898 -0.10556 -0.06296 -0.1125 -0.05995 C -0.11302 -0.05787 -0.1132 -0.05532 -0.11389 -0.05347 C -0.11493 -0.05139 -0.11701 -0.05116 -0.11788 -0.04884 C -0.11945 -0.04491 -0.12083 -0.03565 -0.12083 -0.03542 C -0.12031 -0.02963 -0.12222 -0.0213 -0.11927 -0.01782 C -0.11597 -0.01389 -0.10938 -0.01435 -0.10712 -0.02014 C -0.10434 -0.02778 -0.10799 -0.03796 -0.10851 -0.04676 C -0.11545 -0.04282 -0.11476 -0.03935 -0.1125 -0.02893 C -0.1099 -0.02963 -0.1059 -0.02755 -0.10434 -0.03125 C -0.09931 -0.04305 -0.10677 -0.04491 -0.1099 -0.04676 C -0.1125 -0.04606 -0.11615 -0.04768 -0.11788 -0.04444 C -0.1191 -0.04259 -0.11632 -0.03958 -0.11528 -0.03773 C -0.11163 -0.03171 -0.11076 -0.03333 -0.10573 -0.03333 " pathEditMode="relative" rAng="0" ptsTypes="ffffffffffffffffffffffffffff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C -0.00764 -0.00208 -0.0125 -0.00648 -0.01997 -0.00902 C -0.02552 -0.01388 -0.0316 -0.01898 -0.03663 -0.02453 C -0.04271 -0.03125 -0.04896 -0.04097 -0.0566 -0.04444 C -0.0658 -0.04861 -0.06823 -0.04907 -0.07674 -0.05555 C -0.08194 -0.05949 -0.08455 -0.06342 -0.08993 -0.06666 C -0.10052 -0.07268 -0.11076 -0.07754 -0.1217 -0.0824 C -0.125 -0.08379 -0.1316 -0.0868 -0.1316 -0.0868 C -0.13733 -0.09398 -0.14444 -0.09305 -0.15174 -0.0956 C -0.16094 -0.09884 -0.16892 -0.10231 -0.1783 -0.10462 C -0.18056 -0.10601 -0.18316 -0.10694 -0.18507 -0.10902 C -0.18663 -0.11064 -0.18663 -0.11435 -0.18837 -0.11574 C -0.1908 -0.11759 -0.19392 -0.11689 -0.1967 -0.11782 C -0.20347 -0.1199 -0.21007 -0.12222 -0.21667 -0.12453 C -0.22135 -0.12615 -0.22535 -0.12986 -0.23003 -0.13125 C -0.23594 -0.1331 -0.2651 -0.13541 -0.26667 -0.13564 C -0.33698 -0.16805 -0.4191 -0.15416 -0.49167 -0.13125 C -0.50017 -0.12384 -0.50642 -0.12199 -0.51667 -0.12013 C -0.52309 -0.11458 -0.52934 -0.11388 -0.53663 -0.11111 C -0.54601 -0.10763 -0.55399 -0.10185 -0.56337 -0.09791 C -0.5691 -0.09282 -0.575 -0.08611 -0.58003 -0.08009 C -0.58351 -0.07592 -0.58993 -0.06666 -0.58993 -0.06666 C -0.59132 -0.05972 -0.59253 -0.05092 -0.59497 -0.04444 C -0.59583 -0.04212 -0.59826 -0.03796 -0.59826 -0.03796 " pathEditMode="relative" ptsTypes="fffffffffffffffffffffffA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or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048000"/>
            <a:ext cx="3200400" cy="2880360"/>
          </a:xfrm>
          <a:prstGeom prst="rect">
            <a:avLst/>
          </a:prstGeom>
        </p:spPr>
      </p:pic>
      <p:pic>
        <p:nvPicPr>
          <p:cNvPr id="3" name="Picture 2" descr="Por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19400"/>
            <a:ext cx="3200400" cy="2880360"/>
          </a:xfrm>
          <a:prstGeom prst="rect">
            <a:avLst/>
          </a:prstGeom>
        </p:spPr>
      </p:pic>
      <p:pic>
        <p:nvPicPr>
          <p:cNvPr id="7" name="Picture 2" descr="C:\Users\DOEL\Desktop\Chobi\Pic\butterflybluex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598189">
            <a:off x="7681206" y="3493408"/>
            <a:ext cx="873121" cy="64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DOEL\Desktop\Chobi\Pic\butterflybluex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7510">
            <a:off x="855381" y="3273682"/>
            <a:ext cx="873121" cy="64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lowchart: Terminator 14"/>
          <p:cNvSpPr/>
          <p:nvPr/>
        </p:nvSpPr>
        <p:spPr>
          <a:xfrm>
            <a:off x="2514600" y="685800"/>
            <a:ext cx="4343400" cy="838200"/>
          </a:xfrm>
          <a:prstGeom prst="flowChartTerminator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পরাগায়ন</a:t>
            </a:r>
            <a:r>
              <a:rPr lang="bn-BD" sz="32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9800" y="3505200"/>
            <a:ext cx="1828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5486400" y="3581400"/>
            <a:ext cx="1905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038600" y="3200400"/>
            <a:ext cx="13917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স্ত্রীস্তবক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514600" y="4191000"/>
            <a:ext cx="15240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5334000" y="4343400"/>
            <a:ext cx="1676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114800" y="4063425"/>
            <a:ext cx="1217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পুংস্তবক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5 4.44444E-6 C 0.05677 -0.11459 0.15156 -0.22524 0.22205 -0.28102 C 0.29253 -0.33681 0.32726 -0.38172 0.39861 -0.33542 C 0.46996 -0.28912 0.59792 -0.07223 0.65035 -0.0030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0" y="-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C -0.07327 -0.19954 -0.14636 -0.39884 -0.2533 -0.41111 C -0.36025 -0.42338 -0.57691 -0.13033 -0.64167 -0.07338 " pathEditMode="relative" ptsTypes="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447800" y="2209800"/>
            <a:ext cx="6934200" cy="685800"/>
          </a:xfrm>
          <a:prstGeom prst="flowChartTerminator">
            <a:avLst/>
          </a:prstGeom>
          <a:ln w="5715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প্রশ্নঃ</a:t>
            </a:r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পরাগায়ন </a:t>
            </a:r>
            <a:r>
              <a:rPr lang="bn-BD" sz="32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কাকে বলে? </a:t>
            </a:r>
            <a:endParaRPr lang="en-US" sz="32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1219200" y="3581400"/>
            <a:ext cx="7086600" cy="2698376"/>
          </a:xfrm>
          <a:prstGeom prst="hexagon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পদ্ধতিতে ফুলের পরাগধানী থেকে পরাগরেণু স্থানান্তরিত হ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ফুলের গর্ভমুণ্ডে পড়ে, তাকে পরাগা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 বলা হ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609600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905000"/>
          <a:ext cx="76962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600200" y="685800"/>
            <a:ext cx="6934200" cy="685800"/>
          </a:xfrm>
          <a:prstGeom prst="roundRect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পরাগায়ন দুই প্রকার। যথাঃ  </a:t>
            </a:r>
            <a:endParaRPr lang="en-US" sz="40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pture87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03921" y="2134479"/>
            <a:ext cx="4629554" cy="371339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lowchart: Alternate Process 7"/>
          <p:cNvSpPr/>
          <p:nvPr/>
        </p:nvSpPr>
        <p:spPr>
          <a:xfrm>
            <a:off x="5105400" y="1905000"/>
            <a:ext cx="3657600" cy="4191000"/>
          </a:xfrm>
          <a:prstGeom prst="flowChartAlternateProcess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পরাগধানী হতে পরাগরেণু  স্থানান্তরিত হ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যখন একই ফুলের বা একই গাছের অন্য কোনো ফুলের গর্ভমুণ্ডে পড়ে তখন তাকে স্ব-পরাগা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ন বা সেল্ফ পলিনেশন বলে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1219200" y="609600"/>
            <a:ext cx="6705600" cy="914400"/>
          </a:xfrm>
          <a:prstGeom prst="flowChartDecision">
            <a:avLst/>
          </a:prstGeom>
          <a:ln w="38100"/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স্ব- পরাগায়ন।</a:t>
            </a:r>
            <a:endParaRPr lang="en-US" sz="3200" b="1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1" name="Picture 2" descr="C:\Users\DOEL\Desktop\Chobi\Pic\butterflybluex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598189">
            <a:off x="3208205" y="3193169"/>
            <a:ext cx="1198355" cy="8855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00417 C 0.01614 -0.01505 0.00711 -0.0044 0.00538 -0.0419 C 0.00312 -0.08843 0.00434 -0.12384 -0.00469 -0.16643 C -0.01042 -0.19329 -0.00938 -0.20393 -0.02969 -0.21759 C -0.04011 -0.23565 -0.03056 -0.2162 -0.03629 -0.2375 C -0.03837 -0.24514 -0.04358 -0.24838 -0.04792 -0.25301 C -0.054 -0.25949 -0.05886 -0.26782 -0.06632 -0.27083 C -0.06736 -0.27315 -0.06806 -0.27593 -0.06962 -0.27755 C -0.07153 -0.27963 -0.08212 -0.28171 -0.08299 -0.28194 C -0.09306 -0.28495 -0.10278 -0.28681 -0.11302 -0.28866 C -0.12327 -0.29329 -0.13212 -0.29606 -0.14132 -0.30417 C -0.17414 -0.30162 -0.16198 -0.30787 -0.17639 -0.28866 C -0.17882 -0.27824 -0.18264 -0.28032 -0.18629 -0.27083 C -0.18993 -0.26111 -0.19011 -0.25116 -0.19462 -0.2419 C -0.19549 -0.20532 -0.19202 -0.18264 -0.19966 -0.15301 C -0.19931 -0.14838 -0.19879 -0.13333 -0.19636 -0.12639 C -0.19167 -0.11343 -0.18091 -0.10602 -0.17136 -0.10208 C -0.1691 -0.09907 -0.16684 -0.09606 -0.16459 -0.09306 C -0.16042 -0.0875 -0.14792 -0.08426 -0.14792 -0.08403 C -0.13768 -0.0875 -0.129 -0.09722 -0.12292 -0.10856 C -0.11736 -0.13264 -0.11823 -0.15093 -0.13802 -0.15764 C -0.14445 -0.16319 -0.1941 -0.14745 -0.20139 -0.15 C -0.20261 -0.15 -0.22309 -0.07083 -0.23125 -0.06111 " pathEditMode="relative" rAng="0" ptsTypes="fffffffffffffffffffffff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2743200"/>
            <a:ext cx="6477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ফুলের পরাগধানী হতে  পরাগরেণু এই জাতের ভিন্ন দুইটি উদ্ভিদের ফুলের গর্ভমুন্ডে স্থানান্তরিত হওয়াকে পরপরাগায়ন বলে।     </a:t>
            </a:r>
            <a:endParaRPr lang="en-US" sz="32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914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পর-পরাগায়ন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33400"/>
            <a:ext cx="4114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B0F0"/>
                </a:solidFill>
              </a:rPr>
              <a:t>জোড়ায়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কাজ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endParaRPr lang="en-US" sz="60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590800"/>
            <a:ext cx="75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১. </a:t>
            </a:r>
            <a:r>
              <a:rPr lang="en-US" sz="3600" b="1" dirty="0" err="1" smtClean="0">
                <a:solidFill>
                  <a:srgbClr val="0070C0"/>
                </a:solidFill>
              </a:rPr>
              <a:t>পরাগায়নের</a:t>
            </a:r>
            <a:r>
              <a:rPr lang="en-US" sz="3600" b="1" dirty="0" smtClean="0">
                <a:solidFill>
                  <a:srgbClr val="0070C0"/>
                </a:solidFill>
              </a:rPr>
              <a:t> ৩টি </a:t>
            </a:r>
            <a:r>
              <a:rPr lang="en-US" sz="3600" b="1" dirty="0" err="1" smtClean="0">
                <a:solidFill>
                  <a:srgbClr val="0070C0"/>
                </a:solidFill>
              </a:rPr>
              <a:t>মাধ্যমের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নাম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লেখ</a:t>
            </a:r>
            <a:r>
              <a:rPr lang="en-US" sz="3600" b="1" dirty="0" smtClean="0">
                <a:solidFill>
                  <a:srgbClr val="0070C0"/>
                </a:solidFill>
              </a:rPr>
              <a:t> ।</a:t>
            </a:r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 smtClean="0">
                <a:solidFill>
                  <a:srgbClr val="0070C0"/>
                </a:solidFill>
              </a:rPr>
              <a:t>২. </a:t>
            </a:r>
            <a:r>
              <a:rPr lang="en-US" sz="3600" b="1" dirty="0" err="1" smtClean="0">
                <a:solidFill>
                  <a:srgbClr val="0070C0"/>
                </a:solidFill>
              </a:rPr>
              <a:t>পতঙ্গ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পরাগী</a:t>
            </a:r>
            <a:r>
              <a:rPr lang="en-US" sz="3600" b="1" dirty="0" smtClean="0">
                <a:solidFill>
                  <a:srgbClr val="0070C0"/>
                </a:solidFill>
              </a:rPr>
              <a:t> ও </a:t>
            </a:r>
            <a:r>
              <a:rPr lang="en-US" sz="3600" b="1" dirty="0" err="1" smtClean="0">
                <a:solidFill>
                  <a:srgbClr val="0070C0"/>
                </a:solidFill>
              </a:rPr>
              <a:t>বায়ূ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পরাগী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ফুলের</a:t>
            </a:r>
            <a:r>
              <a:rPr lang="en-US" sz="3600" b="1" dirty="0" smtClean="0">
                <a:solidFill>
                  <a:srgbClr val="0070C0"/>
                </a:solidFill>
              </a:rPr>
              <a:t> ১টি </a:t>
            </a:r>
            <a:r>
              <a:rPr lang="en-US" sz="3600" b="1" dirty="0" err="1" smtClean="0">
                <a:solidFill>
                  <a:srgbClr val="0070C0"/>
                </a:solidFill>
              </a:rPr>
              <a:t>করে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উদাহরণ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দাও</a:t>
            </a:r>
            <a:r>
              <a:rPr lang="en-US" sz="3600" b="1" dirty="0" smtClean="0">
                <a:solidFill>
                  <a:srgbClr val="0070C0"/>
                </a:solidFill>
              </a:rPr>
              <a:t>।</a:t>
            </a:r>
          </a:p>
          <a:p>
            <a:r>
              <a:rPr lang="en-US" sz="3200" b="1" dirty="0" smtClean="0"/>
              <a:t> 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3480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205740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১। </a:t>
            </a:r>
            <a:r>
              <a:rPr lang="en-US" sz="4800" dirty="0" err="1" smtClean="0">
                <a:solidFill>
                  <a:srgbClr val="0070C0"/>
                </a:solidFill>
              </a:rPr>
              <a:t>বায়ূ</a:t>
            </a:r>
            <a:r>
              <a:rPr lang="en-US" sz="4800" dirty="0" smtClean="0">
                <a:solidFill>
                  <a:srgbClr val="0070C0"/>
                </a:solidFill>
              </a:rPr>
              <a:t> , </a:t>
            </a:r>
            <a:r>
              <a:rPr lang="en-US" sz="4800" dirty="0" err="1" smtClean="0">
                <a:solidFill>
                  <a:srgbClr val="0070C0"/>
                </a:solidFill>
              </a:rPr>
              <a:t>পানি</a:t>
            </a:r>
            <a:r>
              <a:rPr lang="en-US" sz="4800" dirty="0" smtClean="0">
                <a:solidFill>
                  <a:srgbClr val="0070C0"/>
                </a:solidFill>
              </a:rPr>
              <a:t> , </a:t>
            </a:r>
            <a:r>
              <a:rPr lang="en-US" sz="4800" dirty="0" err="1" smtClean="0">
                <a:solidFill>
                  <a:srgbClr val="0070C0"/>
                </a:solidFill>
              </a:rPr>
              <a:t>পতঙগ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smtClean="0"/>
              <a:t>।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২। </a:t>
            </a:r>
            <a:r>
              <a:rPr lang="en-US" sz="4800" dirty="0" err="1" smtClean="0">
                <a:solidFill>
                  <a:srgbClr val="FF0000"/>
                </a:solidFill>
              </a:rPr>
              <a:t>কুমড়া</a:t>
            </a:r>
            <a:r>
              <a:rPr lang="en-US" sz="4800" dirty="0" smtClean="0">
                <a:solidFill>
                  <a:srgbClr val="FF0000"/>
                </a:solidFill>
              </a:rPr>
              <a:t>  , </a:t>
            </a:r>
            <a:r>
              <a:rPr lang="en-US" sz="4800" dirty="0" err="1" smtClean="0">
                <a:solidFill>
                  <a:srgbClr val="FF0000"/>
                </a:solidFill>
              </a:rPr>
              <a:t>ধান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smtClean="0"/>
              <a:t>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89724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7010400" cy="1219200"/>
          </a:xfrm>
          <a:prstGeom prst="diamond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মূল্যায়নঃ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924800" cy="1295400"/>
          </a:xfrm>
          <a:prstGeom prst="horizontalScroll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পরাগায়ন বলতে কী বোঝায়? 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3733800"/>
            <a:ext cx="8458200" cy="2819400"/>
          </a:xfrm>
          <a:prstGeom prst="horizontalScroll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8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স্বপরাগায়ন ও পরপরাগায়নের মধ্যে </a:t>
            </a:r>
            <a:r>
              <a:rPr lang="en-US" sz="48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৩</a:t>
            </a:r>
            <a:r>
              <a:rPr lang="bn-BD" sz="48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টি পার্থক্য লিখ। </a:t>
            </a:r>
            <a:endParaRPr lang="en-US" sz="48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95400" y="990600"/>
            <a:ext cx="6934200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3048000"/>
            <a:ext cx="3886200" cy="2062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যীশু রঞ্জন দাস</a:t>
            </a:r>
            <a:endParaRPr lang="en-US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বামৈ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বিদ্যলিয়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IN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লাখাই, হবিগঞ্জ।</a:t>
            </a:r>
            <a:endParaRPr lang="en-US" sz="2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IMG_20200828_174646.jpg"/>
          <p:cNvPicPr>
            <a:picLocks noChangeAspect="1"/>
          </p:cNvPicPr>
          <p:nvPr/>
        </p:nvPicPr>
        <p:blipFill>
          <a:blip r:embed="rId2" cstate="print"/>
          <a:srcRect l="34167" t="15556" r="28333" b="31111"/>
          <a:stretch>
            <a:fillRect/>
          </a:stretch>
        </p:blipFill>
        <p:spPr>
          <a:xfrm>
            <a:off x="5715000" y="2743200"/>
            <a:ext cx="2590800" cy="276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5447191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5105400" cy="914400"/>
          </a:xfrm>
          <a:prstGeom prst="bevel">
            <a:avLst/>
          </a:prstGeom>
          <a:gradFill flip="none" rotWithShape="1">
            <a:gsLst>
              <a:gs pos="57000">
                <a:schemeClr val="accent6">
                  <a:lumMod val="20000"/>
                  <a:lumOff val="8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3200400"/>
            <a:ext cx="4191000" cy="2286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একটি সম্পূর্ন ফুলের চিত্র এঁকে এর বিভিন্ন অংশ চিহ্নিত করে আনবে।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981200" y="1981200"/>
            <a:ext cx="5257800" cy="1219200"/>
          </a:xfrm>
          <a:prstGeom prst="triangl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>
            <a:off x="2057400" y="5410200"/>
            <a:ext cx="5105400" cy="457200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9144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bn-IN" sz="6600" b="1" dirty="0" smtClean="0">
                <a:ln/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ধন্যবাদ</a:t>
            </a:r>
            <a:endParaRPr kumimoji="0" lang="en-US" sz="6600" b="1" i="0" u="none" strike="noStrike" kern="1200" normalizeH="0" baseline="0" noProof="0" dirty="0">
              <a:ln/>
              <a:solidFill>
                <a:srgbClr val="FF00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609600"/>
            <a:ext cx="6934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7200" b="1" i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i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4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6858000" cy="9144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4400" b="1" dirty="0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 </a:t>
            </a:r>
            <a:r>
              <a:rPr lang="bn-BD" sz="4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19200" y="2971800"/>
            <a:ext cx="6858000" cy="914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শ্রেণিঃ</a:t>
            </a:r>
            <a:r>
              <a:rPr kumimoji="0" lang="bn-BD" sz="4400" b="1" i="0" u="none" strike="noStrike" kern="1200" cap="none" spc="0" normalizeH="0" baseline="0" noProof="0" dirty="0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অষ্টম</a:t>
            </a:r>
            <a:endParaRPr kumimoji="0" lang="bn-BD" sz="4400" b="1" i="0" u="none" strike="noStrike" kern="1200" cap="none" spc="0" normalizeH="0" baseline="0" noProof="0" dirty="0" smtClean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219200" y="4038600"/>
            <a:ext cx="6858000" cy="914400"/>
          </a:xfrm>
          <a:prstGeom prst="ellipse">
            <a:avLst/>
          </a:prstGeom>
          <a:ln/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1001">
            <a:schemeClr val="dk2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চতুর্থ অধ্যায়</a:t>
            </a:r>
            <a:endParaRPr kumimoji="0" lang="bn-BD" sz="4400" b="1" i="0" u="none" strike="noStrike" kern="1200" cap="none" spc="0" normalizeH="0" baseline="0" noProof="0" dirty="0" smtClean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19200" y="5105400"/>
            <a:ext cx="6858000" cy="914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উদ্ভিদে</a:t>
            </a:r>
            <a:r>
              <a:rPr kumimoji="0" lang="bn-IN" sz="4400" b="1" i="0" u="none" strike="noStrike" kern="1200" cap="none" spc="0" normalizeH="0" baseline="0" noProof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</a:t>
            </a:r>
            <a:r>
              <a:rPr kumimoji="0" lang="bn-BD" sz="4400" b="1" i="0" u="none" strike="noStrike" kern="1200" cap="none" spc="0" normalizeH="0" baseline="0" noProof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বংশ বৃদ্ধি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764262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  <p:bldP spid="10" grpId="0" animBg="1"/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88571303"/>
              </p:ext>
            </p:extLst>
          </p:nvPr>
        </p:nvGraphicFramePr>
        <p:xfrm>
          <a:off x="3048000" y="3124200"/>
          <a:ext cx="3581401" cy="1295400"/>
        </p:xfrm>
        <a:graphic>
          <a:graphicData uri="http://schemas.openxmlformats.org/presentationml/2006/ole">
            <p:oleObj spid="_x0000_s1060" name="Packager Shell Object" showAsIcon="1" r:id="rId4" imgW="4708440" imgH="685800" progId="Package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57400" y="15240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452872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533401"/>
            <a:ext cx="4876800" cy="1219200"/>
          </a:xfrm>
          <a:noFill/>
        </p:spPr>
        <p:txBody>
          <a:bodyPr>
            <a:normAutofit/>
          </a:bodyPr>
          <a:lstStyle/>
          <a:p>
            <a:pPr algn="ctr"/>
            <a:r>
              <a:rPr lang="bn-BD" sz="6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2971800"/>
            <a:ext cx="4114800" cy="2133600"/>
          </a:xfrm>
          <a:prstGeom prst="diamond">
            <a:avLst/>
          </a:prstGeom>
          <a:gradFill>
            <a:gsLst>
              <a:gs pos="0">
                <a:srgbClr val="FC9FCB"/>
              </a:gs>
              <a:gs pos="0">
                <a:srgbClr val="FC9FCB"/>
              </a:gs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chemeClr val="accent6">
                  <a:lumMod val="60000"/>
                  <a:lumOff val="40000"/>
                </a:schemeClr>
              </a:gs>
              <a:gs pos="100000">
                <a:srgbClr val="F8B049"/>
              </a:gs>
            </a:gsLst>
            <a:lin ang="6000000" scaled="0"/>
          </a:gradFill>
        </p:spPr>
        <p:txBody>
          <a:bodyPr>
            <a:normAutofit/>
          </a:bodyPr>
          <a:lstStyle/>
          <a:p>
            <a:r>
              <a:rPr lang="bn-BD" sz="54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 </a:t>
            </a:r>
            <a:endParaRPr lang="en-US" sz="5400" b="1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014-01-22_1552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57188" y="3100388"/>
            <a:ext cx="3686175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2014-01-22_1552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5815013" y="3100388"/>
            <a:ext cx="3686175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7924800" cy="3429000"/>
          </a:xfrm>
          <a:prstGeom prst="roundRect">
            <a:avLst/>
          </a:prstGeom>
          <a:noFill/>
          <a:ln w="762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brightRoom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পরাগায়ন সম্পর্কে </a:t>
            </a:r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বিভিন্ন প্রকার পরাগায়নের মধ্যে পার্থক্য করতে পারবে। </a:t>
            </a:r>
          </a:p>
          <a:p>
            <a:pPr>
              <a:buFont typeface="Wingdings" pitchFamily="2" charset="2"/>
              <a:buChar char="Ø"/>
            </a:pP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 সংঘটিত স্বপরাগায়ন এবং পর পরাগায়ন চিহ্নিত করে কারন ব্যাখ্যা করতে পারবে।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8001000" cy="1447800"/>
          </a:xfrm>
          <a:prstGeom prst="horizontalScroll">
            <a:avLst>
              <a:gd name="adj" fmla="val 17500"/>
            </a:avLst>
          </a:prstGeom>
          <a:noFill/>
          <a:ln w="762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1200" cap="none" spc="0" normalizeH="0" baseline="0" noProof="0" dirty="0" smtClean="0">
                <a:ln w="50800"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 পাঠ শেষে শিক্ষার্থীরা- </a:t>
            </a:r>
            <a:endParaRPr kumimoji="0" lang="en-US" sz="7200" b="1" i="0" u="none" strike="noStrike" kern="1200" cap="none" spc="0" normalizeH="0" baseline="0" noProof="0" dirty="0">
              <a:ln w="50800"/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alm_T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50" y="4503872"/>
            <a:ext cx="2759450" cy="17459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 descr="Bee-ap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495800"/>
            <a:ext cx="2619667" cy="1671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 descr="Jatropha_Planta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082235"/>
            <a:ext cx="2258021" cy="16515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asset2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860" y="2035990"/>
            <a:ext cx="2315740" cy="17368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533400"/>
            <a:ext cx="5791200" cy="914400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bn-BD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উপস্থাপনা 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loo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9915" y="2753824"/>
            <a:ext cx="3092285" cy="23192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>
          <a:xfrm flipH="1" flipV="1">
            <a:off x="5791200" y="3048000"/>
            <a:ext cx="838200" cy="304800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9000" y="1752600"/>
            <a:ext cx="114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  <p:pic>
        <p:nvPicPr>
          <p:cNvPr id="4" name="Picture 3" descr="flower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447778"/>
            <a:ext cx="3581400" cy="281002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590800" y="4876800"/>
            <a:ext cx="28194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505200" y="4419600"/>
            <a:ext cx="1981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52800" y="3122612"/>
            <a:ext cx="1905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3508" y="4486870"/>
            <a:ext cx="16930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পুষ্পাক্ষ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8145" y="3886200"/>
            <a:ext cx="1032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বৃতি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3343870"/>
            <a:ext cx="99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2581870"/>
            <a:ext cx="19207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পুংস্তবক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71785" y="1600200"/>
            <a:ext cx="19720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স্ত্রীস্তবক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81400" y="3733800"/>
            <a:ext cx="1981200" cy="44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22"/>
          <p:cNvGrpSpPr/>
          <p:nvPr/>
        </p:nvGrpSpPr>
        <p:grpSpPr>
          <a:xfrm>
            <a:off x="2402775" y="2057400"/>
            <a:ext cx="3159825" cy="1371600"/>
            <a:chOff x="2971800" y="1143000"/>
            <a:chExt cx="2988625" cy="1295400"/>
          </a:xfrm>
        </p:grpSpPr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2324894" y="1789906"/>
              <a:ext cx="1295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988625" y="1143000"/>
              <a:ext cx="2971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838200" y="8382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Flowchart: Terminator 19"/>
          <p:cNvSpPr/>
          <p:nvPr/>
        </p:nvSpPr>
        <p:spPr>
          <a:xfrm>
            <a:off x="1219200" y="762000"/>
            <a:ext cx="6096000" cy="609600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ফুল উদ্ভিদের প্রজনন অঙ্গ </a:t>
            </a:r>
            <a:r>
              <a:rPr lang="bn-BD" sz="32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US" sz="32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2057400" y="5562600"/>
            <a:ext cx="4724400" cy="7620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ফুলের 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৫টি অংশ।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419E-7BB8-4162-80C5-7CD9738EB316}" type="datetime5">
              <a:rPr lang="en-US" smtClean="0"/>
              <a:pPr/>
              <a:t>21-Oct-20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Mahadi</a:t>
            </a:r>
            <a:r>
              <a:rPr lang="en-US" dirty="0">
                <a:solidFill>
                  <a:srgbClr val="FFFF00"/>
                </a:solidFill>
              </a:rPr>
              <a:t> Hasan </a:t>
            </a:r>
            <a:r>
              <a:rPr lang="en-US" dirty="0" err="1">
                <a:solidFill>
                  <a:srgbClr val="FFFF00"/>
                </a:solidFill>
              </a:rPr>
              <a:t>Alfadanga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40E6-E6DF-4E1A-81F1-1FB903F47A9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609600"/>
            <a:ext cx="662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00B050"/>
                </a:solidFill>
              </a:rPr>
              <a:t>একক</a:t>
            </a:r>
            <a:r>
              <a:rPr lang="en-US" sz="8800" b="1" dirty="0" smtClean="0">
                <a:solidFill>
                  <a:srgbClr val="00B050"/>
                </a:solidFill>
              </a:rPr>
              <a:t> </a:t>
            </a:r>
            <a:r>
              <a:rPr lang="en-US" sz="8800" b="1" dirty="0" err="1" smtClean="0">
                <a:solidFill>
                  <a:srgbClr val="00B050"/>
                </a:solidFill>
              </a:rPr>
              <a:t>কাজ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7597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</a:rPr>
              <a:t>একটি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সম্পূর্ণ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ফুলের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কয়টি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অংশ</a:t>
            </a:r>
            <a:r>
              <a:rPr lang="en-US" sz="3600" b="1" dirty="0" smtClean="0">
                <a:solidFill>
                  <a:srgbClr val="00B050"/>
                </a:solidFill>
              </a:rPr>
              <a:t> ও </a:t>
            </a:r>
            <a:r>
              <a:rPr lang="en-US" sz="3600" b="1" dirty="0" err="1" smtClean="0">
                <a:solidFill>
                  <a:srgbClr val="00B050"/>
                </a:solidFill>
              </a:rPr>
              <a:t>কি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কি</a:t>
            </a:r>
            <a:r>
              <a:rPr lang="en-US" sz="3600" b="1" dirty="0" smtClean="0">
                <a:solidFill>
                  <a:srgbClr val="00B050"/>
                </a:solidFill>
              </a:rPr>
              <a:t>?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57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404</TotalTime>
  <Words>415</Words>
  <Application>Microsoft Office PowerPoint</Application>
  <PresentationFormat>On-screen Show (4:3)</PresentationFormat>
  <Paragraphs>107</Paragraphs>
  <Slides>21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Flow</vt:lpstr>
      <vt:lpstr>Packager Shell Object</vt:lpstr>
      <vt:lpstr>স্বাগতম</vt:lpstr>
      <vt:lpstr>Slide 2</vt:lpstr>
      <vt:lpstr>পাঠ পরিচিতি</vt:lpstr>
      <vt:lpstr>Slide 4</vt:lpstr>
      <vt:lpstr>আজকের পাঠ </vt:lpstr>
      <vt:lpstr>Slide 6</vt:lpstr>
      <vt:lpstr>পাঠ উপস্থাপনা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মূল্যায়নঃ </vt:lpstr>
      <vt:lpstr>বাড়ির কাজ 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WIN</dc:creator>
  <cp:lastModifiedBy>Windows User</cp:lastModifiedBy>
  <cp:revision>57</cp:revision>
  <dcterms:created xsi:type="dcterms:W3CDTF">2015-01-26T05:09:41Z</dcterms:created>
  <dcterms:modified xsi:type="dcterms:W3CDTF">2020-10-21T13:50:14Z</dcterms:modified>
</cp:coreProperties>
</file>