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  <p:sldMasterId id="2147483732" r:id="rId4"/>
    <p:sldMasterId id="2147483744" r:id="rId5"/>
    <p:sldMasterId id="2147483756" r:id="rId6"/>
    <p:sldMasterId id="2147483780" r:id="rId7"/>
  </p:sldMasterIdLst>
  <p:notesMasterIdLst>
    <p:notesMasterId r:id="rId21"/>
  </p:notesMasterIdLst>
  <p:sldIdLst>
    <p:sldId id="272" r:id="rId8"/>
    <p:sldId id="273" r:id="rId9"/>
    <p:sldId id="296" r:id="rId10"/>
    <p:sldId id="287" r:id="rId11"/>
    <p:sldId id="288" r:id="rId12"/>
    <p:sldId id="289" r:id="rId13"/>
    <p:sldId id="290" r:id="rId14"/>
    <p:sldId id="292" r:id="rId15"/>
    <p:sldId id="294" r:id="rId16"/>
    <p:sldId id="275" r:id="rId17"/>
    <p:sldId id="295" r:id="rId18"/>
    <p:sldId id="28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3" autoAdjust="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94E24-7099-41E9-9171-138AFB5A4FF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6003F-3689-4E02-882F-A13DA4A67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70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1B5-C1AB-4BDE-BECB-2C1623211D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1B5-C1AB-4BDE-BECB-2C1623211D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003F-3689-4E02-882F-A13DA4A676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01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1B5-C1AB-4BDE-BECB-2C1623211D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003F-3689-4E02-882F-A13DA4A676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1B5-C1AB-4BDE-BECB-2C1623211D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E:\MATH SLIDE\rose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6200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8317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5" name="chimes.wav"/>
          </p:stSnd>
        </p:sndAc>
      </p:transition>
    </mc:Choice>
    <mc:Fallback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15544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0680" y="200678"/>
            <a:ext cx="149352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218" y="730825"/>
            <a:ext cx="3017982" cy="8693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81400" y="145143"/>
                <a:ext cx="5410200" cy="163121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সমস্যা: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 , 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/>
                                    <a:cs typeface="NikoshBAN" pitchFamily="2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  <a:cs typeface="NikoshBAN" pitchFamily="2" charset="0"/>
                                  </a:rPr>
                                  <m:t>14</m:t>
                                </m:r>
                                <m:r>
                                  <a:rPr lang="en-US" sz="32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func>
                      </m:e>
                    </m:func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x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45143"/>
                <a:ext cx="541020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3371" t="-5185" b="-1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72143" y="1776359"/>
                <a:ext cx="8564418" cy="4856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920" b="1" dirty="0" smtClean="0">
                    <a:latin typeface="NikoshBAN" pitchFamily="2" charset="0"/>
                    <a:cs typeface="NikoshBAN" pitchFamily="2" charset="0"/>
                  </a:rPr>
                  <a:t>সমাধান: </a:t>
                </a:r>
                <a:r>
                  <a:rPr lang="en-US" sz="2920" b="1" dirty="0" err="1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920" b="1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920" b="1" dirty="0" smtClean="0">
                    <a:latin typeface="NikoshBAN" pitchFamily="2" charset="0"/>
                    <a:cs typeface="NikoshBAN" pitchFamily="2" charset="0"/>
                  </a:rPr>
                  <a:t/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2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2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2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920" b="1" i="1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fName>
                      <m:e>
                        <m:r>
                          <a:rPr lang="en-US" sz="2920" b="1" i="1">
                            <a:latin typeface="Cambria Math"/>
                          </a:rPr>
                          <m:t>𝒚</m:t>
                        </m:r>
                        <m:r>
                          <a:rPr lang="en-US" sz="2920" b="1">
                            <a:latin typeface="Cambria Math"/>
                          </a:rPr>
                          <m:t>=</m:t>
                        </m:r>
                        <m:r>
                          <a:rPr lang="en-US" sz="2920" b="1" i="1">
                            <a:latin typeface="Cambria Math"/>
                          </a:rPr>
                          <m:t>𝟔</m:t>
                        </m:r>
                        <m:r>
                          <a:rPr lang="en-US" sz="2920" b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sz="2920" b="1" dirty="0"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2920" b="1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2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2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920" b="1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n-US" sz="2920" b="1">
                        <a:latin typeface="Cambria Math"/>
                      </a:rPr>
                      <m:t>=</m:t>
                    </m:r>
                    <m:r>
                      <a:rPr lang="en-US" sz="2920" b="1" i="1">
                        <a:latin typeface="Cambria Math"/>
                      </a:rPr>
                      <m:t>𝐲</m:t>
                    </m:r>
                  </m:oMath>
                </a14:m>
                <a:r>
                  <a:rPr lang="en-US" sz="2920" b="1" dirty="0" smtClean="0">
                    <a:latin typeface="NikoshBAN" pitchFamily="2" charset="0"/>
                    <a:cs typeface="NikoshBAN" pitchFamily="2" charset="0"/>
                  </a:rPr>
                  <a:t>……(</a:t>
                </a:r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>i) </a:t>
                </a:r>
                <a:r>
                  <a:rPr lang="en-US" sz="292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920" b="1" i="1" dirty="0" smtClean="0">
                        <a:latin typeface="Cambria Math"/>
                        <a:ea typeface="Cambria Math"/>
                      </a:rPr>
                      <m:t> </m:t>
                    </m:r>
                    <m:func>
                      <m:funcPr>
                        <m:ctrlPr>
                          <a:rPr lang="en-US" sz="292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2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20" b="1">
                                <a:latin typeface="Cambria Math"/>
                              </a:rPr>
                              <m:t>{</m:t>
                            </m:r>
                            <m:r>
                              <a:rPr lang="en-US" sz="2920" b="1" i="1">
                                <a:latin typeface="Cambria Math"/>
                                <a:ea typeface="Cambria Math"/>
                              </a:rPr>
                              <m:t>∵</m:t>
                            </m:r>
                            <m:r>
                              <a:rPr lang="en-US" sz="2920" b="1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920" b="1" i="1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920" b="1" i="1">
                            <a:latin typeface="Cambria Math"/>
                          </a:rPr>
                          <m:t>𝒎</m:t>
                        </m:r>
                        <m:r>
                          <a:rPr lang="en-US" sz="2920" b="1" i="1">
                            <a:latin typeface="Cambria Math"/>
                          </a:rPr>
                          <m:t>=</m:t>
                        </m:r>
                        <m:r>
                          <a:rPr lang="en-US" sz="2920" b="1" i="1">
                            <a:latin typeface="Cambria Math"/>
                          </a:rPr>
                          <m:t>𝒙</m:t>
                        </m:r>
                        <m:r>
                          <a:rPr lang="en-US" sz="2920" b="1" i="1">
                            <a:latin typeface="Cambria Math"/>
                          </a:rPr>
                          <m:t>  ⇒</m:t>
                        </m:r>
                        <m:sSup>
                          <m:sSupPr>
                            <m:ctrlPr>
                              <a:rPr lang="en-US" sz="292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92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92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en-US" sz="2920" b="1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920" b="1" i="1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sz="2920" b="1" i="1">
                            <a:latin typeface="Cambria Math"/>
                            <a:ea typeface="Cambria Math"/>
                          </a:rPr>
                          <m:t>} </m:t>
                        </m:r>
                      </m:e>
                    </m:func>
                  </m:oMath>
                </a14:m>
                <a:endParaRPr lang="en-US" sz="2920" b="1" dirty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920" b="1" dirty="0" err="1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920" b="1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92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920" b="1" i="1">
                                  <a:latin typeface="Cambria Math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920" b="1">
                                  <a:latin typeface="Cambria Math"/>
                                </a:rPr>
                                <m:t>𝟏𝟒</m:t>
                              </m:r>
                              <m:r>
                                <a:rPr lang="en-US" sz="2920" b="1" i="1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fName>
                        <m:e>
                          <m:r>
                            <a:rPr lang="en-US" sz="2920" b="1">
                              <a:latin typeface="Cambria Math"/>
                            </a:rPr>
                            <m:t>𝟖</m:t>
                          </m:r>
                          <m:r>
                            <a:rPr lang="en-US" sz="2920" b="1" i="1">
                              <a:latin typeface="Cambria Math"/>
                            </a:rPr>
                            <m:t>𝐲</m:t>
                          </m:r>
                          <m:r>
                            <a:rPr lang="en-US" sz="2920" b="1">
                              <a:latin typeface="Cambria Math"/>
                            </a:rPr>
                            <m:t>=</m:t>
                          </m:r>
                          <m:r>
                            <a:rPr lang="en-US" sz="2920" b="1">
                              <a:latin typeface="Cambria Math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2920" b="1" dirty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920" b="1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2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20" b="1">
                            <a:latin typeface="Cambria Math"/>
                          </a:rPr>
                          <m:t>(</m:t>
                        </m:r>
                        <m:r>
                          <a:rPr lang="en-US" sz="2920" b="1">
                            <a:latin typeface="Cambria Math"/>
                          </a:rPr>
                          <m:t>𝟏𝟒</m:t>
                        </m:r>
                        <m:r>
                          <a:rPr lang="en-US" sz="2920" b="1" i="1">
                            <a:latin typeface="Cambria Math"/>
                          </a:rPr>
                          <m:t>𝐱</m:t>
                        </m:r>
                        <m:r>
                          <a:rPr lang="en-US" sz="2920" b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920" b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920" b="1">
                        <a:latin typeface="Cambria Math"/>
                      </a:rPr>
                      <m:t>=</m:t>
                    </m:r>
                    <m:r>
                      <a:rPr lang="en-US" sz="2920" b="1">
                        <a:latin typeface="Cambria Math"/>
                      </a:rPr>
                      <m:t>𝟖</m:t>
                    </m:r>
                    <m:r>
                      <a:rPr lang="en-US" sz="2920" b="1" i="1">
                        <a:latin typeface="Cambria Math"/>
                      </a:rPr>
                      <m:t>𝐲</m:t>
                    </m:r>
                  </m:oMath>
                </a14:m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92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2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2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20" b="1">
                                <a:latin typeface="Cambria Math"/>
                              </a:rPr>
                              <m:t>{</m:t>
                            </m:r>
                            <m:r>
                              <a:rPr lang="en-US" sz="2920" b="1" i="1">
                                <a:latin typeface="Cambria Math"/>
                                <a:ea typeface="Cambria Math"/>
                              </a:rPr>
                              <m:t>∵</m:t>
                            </m:r>
                            <m:r>
                              <a:rPr lang="en-US" sz="2920" b="1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920" b="1" i="1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920" b="1" i="1">
                            <a:latin typeface="Cambria Math"/>
                          </a:rPr>
                          <m:t>𝒎</m:t>
                        </m:r>
                        <m:r>
                          <a:rPr lang="en-US" sz="2920" b="1" i="1">
                            <a:latin typeface="Cambria Math"/>
                          </a:rPr>
                          <m:t>=</m:t>
                        </m:r>
                        <m:r>
                          <a:rPr lang="en-US" sz="2920" b="1" i="1">
                            <a:latin typeface="Cambria Math"/>
                          </a:rPr>
                          <m:t>𝒙</m:t>
                        </m:r>
                        <m:r>
                          <a:rPr lang="en-US" sz="2920" b="1" i="1">
                            <a:latin typeface="Cambria Math"/>
                          </a:rPr>
                          <m:t>  ⇒</m:t>
                        </m:r>
                        <m:sSup>
                          <m:sSupPr>
                            <m:ctrlPr>
                              <a:rPr lang="en-US" sz="292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92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92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en-US" sz="2920" b="1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920" b="1" i="1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sz="2920" b="1" i="1">
                            <a:latin typeface="Cambria Math"/>
                            <a:ea typeface="Cambria Math"/>
                          </a:rPr>
                          <m:t>} </m:t>
                        </m:r>
                      </m:e>
                    </m:func>
                  </m:oMath>
                </a14:m>
                <a:endParaRPr lang="en-US" sz="2920" b="1" dirty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920" b="1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2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20" b="1">
                            <a:latin typeface="Cambria Math"/>
                          </a:rPr>
                          <m:t>(</m:t>
                        </m:r>
                        <m:r>
                          <a:rPr lang="en-US" sz="2920" b="1">
                            <a:latin typeface="Cambria Math"/>
                          </a:rPr>
                          <m:t>𝟏𝟒</m:t>
                        </m:r>
                        <m:r>
                          <a:rPr lang="en-US" sz="2920" b="1" i="1">
                            <a:latin typeface="Cambria Math"/>
                          </a:rPr>
                          <m:t>𝐱</m:t>
                        </m:r>
                        <m:r>
                          <a:rPr lang="en-US" sz="2920" b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920" b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920" b="1">
                        <a:latin typeface="Cambria Math"/>
                      </a:rPr>
                      <m:t>=</m:t>
                    </m:r>
                    <m:r>
                      <a:rPr lang="en-US" sz="2920" b="1">
                        <a:latin typeface="Cambria Math"/>
                      </a:rPr>
                      <m:t>𝟖</m:t>
                    </m:r>
                    <m:sSup>
                      <m:sSupPr>
                        <m:ctrlPr>
                          <a:rPr lang="en-US" sz="292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2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920" b="1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n-US" sz="2920" b="1">
                        <a:latin typeface="Cambria Math"/>
                      </a:rPr>
                      <m:t> , </m:t>
                    </m:r>
                  </m:oMath>
                </a14:m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> {i)</a:t>
                </a:r>
                <a:r>
                  <a:rPr lang="en-US" sz="2920" b="1" dirty="0" err="1"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92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920" b="1" dirty="0" err="1">
                    <a:latin typeface="NikoshBAN" pitchFamily="2" charset="0"/>
                    <a:cs typeface="NikoshBAN" pitchFamily="2" charset="0"/>
                  </a:rPr>
                  <a:t>দ্বরা</a:t>
                </a:r>
                <a:r>
                  <a:rPr lang="en-US" sz="2920" b="1" dirty="0" smtClean="0">
                    <a:latin typeface="NikoshBAN" pitchFamily="2" charset="0"/>
                    <a:cs typeface="NikoshBAN" pitchFamily="2" charset="0"/>
                  </a:rPr>
                  <a:t>} </a:t>
                </a:r>
                <a:endParaRPr lang="en-US" sz="292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3" y="1776359"/>
                <a:ext cx="8564418" cy="4856138"/>
              </a:xfrm>
              <a:prstGeom prst="rect">
                <a:avLst/>
              </a:prstGeom>
              <a:blipFill rotWithShape="1">
                <a:blip r:embed="rId4"/>
                <a:stretch>
                  <a:fillRect l="-1566" b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66800" y="914400"/>
                <a:ext cx="6858000" cy="527388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>
                  <a:lnSpc>
                    <a:spcPct val="150000"/>
                  </a:lnSpc>
                  <a:defRPr/>
                </a:pPr>
                <a:r>
                  <a:rPr lang="en-US" sz="3200" dirty="0"/>
                  <a:t>বা,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</a:rPr>
                              <m:t>𝟏𝟒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  <a:p>
                <a:pPr lvl="1">
                  <a:lnSpc>
                    <a:spcPct val="150000"/>
                  </a:lnSpc>
                  <a:defRPr/>
                </a:pPr>
                <a:r>
                  <a:rPr lang="en-US" sz="3200" dirty="0" err="1"/>
                  <a:t>বা</a:t>
                </a:r>
                <a:r>
                  <a:rPr lang="en-US" sz="32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sz="320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lvl="1">
                  <a:lnSpc>
                    <a:spcPct val="150000"/>
                  </a:lnSpc>
                  <a:defRPr/>
                </a:pPr>
                <a:r>
                  <a:rPr lang="en-US" sz="3200" dirty="0" err="1"/>
                  <a:t>বা</a:t>
                </a:r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sz="320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lvl="1">
                  <a:lnSpc>
                    <a:spcPct val="150000"/>
                  </a:lnSpc>
                  <a:defRPr/>
                </a:pPr>
                <a:r>
                  <a:rPr lang="en-US" sz="3200" dirty="0" err="1"/>
                  <a:t>বা</a:t>
                </a:r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𝒙</m:t>
                    </m:r>
                    <m:r>
                      <a:rPr lang="en-US" sz="3200">
                        <a:latin typeface="Cambria Math"/>
                      </a:rPr>
                      <m:t>=</m:t>
                    </m:r>
                    <m:r>
                      <a:rPr lang="en-US" sz="3200">
                        <a:latin typeface="Cambria Math"/>
                      </a:rPr>
                      <m:t>𝟕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/>
                </a:r>
                <a:r>
                  <a:rPr lang="en-US" sz="3200" dirty="0" err="1"/>
                  <a:t>উত্তর</a:t>
                </a:r>
                <a:r>
                  <a:rPr lang="en-US" sz="3200" dirty="0"/>
                  <a:t>:-  </a:t>
                </a:r>
                <a:r>
                  <a:rPr lang="en-US" sz="3200" dirty="0" err="1"/>
                  <a:t>নির্ণেয়</a:t>
                </a:r>
                <a:r>
                  <a:rPr lang="en-US" sz="3200" dirty="0"/>
                  <a:t/>
                </a:r>
                <a:r>
                  <a:rPr lang="en-US" sz="3200" dirty="0" err="1"/>
                  <a:t>মান</a:t>
                </a:r>
                <a:r>
                  <a:rPr lang="en-US" sz="3200" dirty="0"/>
                  <a:t>: 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</a:rPr>
                      <m:t>𝟕</m:t>
                    </m:r>
                  </m:oMath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14400"/>
                <a:ext cx="6858000" cy="52738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446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8600"/>
            <a:ext cx="220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3906227"/>
                <a:ext cx="8001000" cy="9773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হয়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06227"/>
                <a:ext cx="8001000" cy="977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9600" y="761999"/>
            <a:ext cx="6865374" cy="5084730"/>
            <a:chOff x="609600" y="761999"/>
            <a:chExt cx="6865374" cy="5084730"/>
          </a:xfrm>
        </p:grpSpPr>
        <p:grpSp>
          <p:nvGrpSpPr>
            <p:cNvPr id="3" name="Group 5"/>
            <p:cNvGrpSpPr/>
            <p:nvPr/>
          </p:nvGrpSpPr>
          <p:grpSpPr>
            <a:xfrm>
              <a:off x="609600" y="761999"/>
              <a:ext cx="6865374" cy="5084730"/>
              <a:chOff x="925808" y="517336"/>
              <a:chExt cx="5905988" cy="5084730"/>
            </a:xfrm>
          </p:grpSpPr>
          <p:grpSp>
            <p:nvGrpSpPr>
              <p:cNvPr id="6" name="Group 4"/>
              <p:cNvGrpSpPr/>
              <p:nvPr/>
            </p:nvGrpSpPr>
            <p:grpSpPr>
              <a:xfrm>
                <a:off x="925808" y="517336"/>
                <a:ext cx="4320610" cy="5084730"/>
                <a:chOff x="925808" y="517336"/>
                <a:chExt cx="4320610" cy="5084730"/>
              </a:xfrm>
            </p:grpSpPr>
            <p:grpSp>
              <p:nvGrpSpPr>
                <p:cNvPr id="10" name="Group 18"/>
                <p:cNvGrpSpPr/>
                <p:nvPr/>
              </p:nvGrpSpPr>
              <p:grpSpPr>
                <a:xfrm>
                  <a:off x="4134228" y="3329345"/>
                  <a:ext cx="1112190" cy="2272721"/>
                  <a:chOff x="4423070" y="3638391"/>
                  <a:chExt cx="1112190" cy="2166927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4423070" y="5365143"/>
                    <a:ext cx="260008" cy="4401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 rot="3078039">
                    <a:off x="5216362" y="3495624"/>
                    <a:ext cx="17613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pic>
              <p:nvPicPr>
                <p:cNvPr id="9" name="Picture 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5808" y="517336"/>
                  <a:ext cx="3021989" cy="2246563"/>
                </a:xfrm>
                <a:prstGeom prst="rect">
                  <a:avLst/>
                </a:prstGeom>
              </p:spPr>
            </p:pic>
          </p:grpSp>
          <p:sp>
            <p:nvSpPr>
              <p:cNvPr id="7" name="Rectangle 6"/>
              <p:cNvSpPr/>
              <p:nvPr/>
            </p:nvSpPr>
            <p:spPr>
              <a:xfrm rot="3502257">
                <a:off x="6508598" y="3143576"/>
                <a:ext cx="184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143000" y="1912990"/>
              <a:ext cx="28152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600" y="1143000"/>
            <a:ext cx="8458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কামনা করে আজকের 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করছি।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886200"/>
            <a:ext cx="6629400" cy="186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bn-BD" sz="115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হাফেজ</a:t>
            </a:r>
            <a:endParaRPr lang="en-US" sz="115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668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9342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811012"/>
            <a:ext cx="4038600" cy="255454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200" b="1" dirty="0" smtClean="0">
              <a:ln w="5080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b="1" dirty="0" smtClean="0">
              <a:ln w="5080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bn-IN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3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সূচকীয়</a:t>
            </a:r>
            <a:r>
              <a:rPr lang="en-US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লগারিদমীয়</a:t>
            </a:r>
            <a:r>
              <a:rPr lang="en-US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bn-BD" sz="3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5080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3886200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যীশু রঞ্জন দাস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বামৈ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বিদ্যলিয়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IN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লাখাই, হবিগঞ্জ।</a:t>
            </a:r>
            <a:endParaRPr lang="en-US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200828_174646.jpg"/>
          <p:cNvPicPr>
            <a:picLocks noChangeAspect="1"/>
          </p:cNvPicPr>
          <p:nvPr/>
        </p:nvPicPr>
        <p:blipFill>
          <a:blip r:embed="rId3" cstate="print"/>
          <a:srcRect l="34167" t="15556" r="28333" b="31111"/>
          <a:stretch>
            <a:fillRect/>
          </a:stretch>
        </p:blipFill>
        <p:spPr>
          <a:xfrm>
            <a:off x="609600" y="1371600"/>
            <a:ext cx="2590800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42520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038600"/>
          </a:xfr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লগারিদমের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লগারিদমের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লগারিদমের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5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  <p:bldP spid="3" grpId="2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1031"/>
            <a:ext cx="5410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পূনরায়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43000" y="762000"/>
                <a:ext cx="6781800" cy="593483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0" smtClean="0">
                                <a:latin typeface="Cambria Math"/>
                                <a:cs typeface="NikoshBAN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=</m:t>
                        </m:r>
                      </m:fName>
                      <m:e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e>
                    </m:fun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𝑴</m:t>
                            </m:r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×</m:t>
                            </m:r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𝑴</m:t>
                            </m:r>
                          </m:e>
                        </m:func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𝑵</m:t>
                            </m:r>
                          </m:e>
                        </m:func>
                      </m:e>
                    </m:func>
                  </m:oMath>
                </a14:m>
                <a:endParaRPr lang="en-US" sz="32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𝑴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𝑴</m:t>
                            </m:r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𝒂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𝑵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3200" b="1" dirty="0" smtClean="0">
                  <a:solidFill>
                    <a:prstClr val="black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𝑵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𝑵</m:t>
                        </m:r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𝑴</m:t>
                            </m:r>
                          </m:e>
                        </m:func>
                      </m:e>
                    </m:func>
                  </m:oMath>
                </a14:m>
                <a:endParaRPr lang="en-US" sz="3200" b="1" dirty="0" smtClean="0">
                  <a:solidFill>
                    <a:prstClr val="black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</m:func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</m:func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𝑵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</m:func>
                  </m:oMath>
                </a14:m>
                <a:endParaRPr lang="en-US" sz="3200" b="1" dirty="0" smtClean="0">
                  <a:solidFill>
                    <a:prstClr val="black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latin typeface="Cambria Math"/>
                          </a:rPr>
                          <m:t>𝒎</m:t>
                        </m:r>
                        <m:r>
                          <a:rPr lang="en-US" sz="3200" b="1" i="1" smtClean="0">
                            <a:latin typeface="Cambria Math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 ⇒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62000"/>
                <a:ext cx="6781800" cy="59348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6293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8473" y="76200"/>
                <a:ext cx="8976425" cy="1468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সমস্যা: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প্রমান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   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" y="76200"/>
                <a:ext cx="8976425" cy="14689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771" y="1828800"/>
                <a:ext cx="8973127" cy="47255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সমাধান: 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দেওয়া 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cs typeface="NikoshBAN" pitchFamily="2" charset="0"/>
                  </a:rPr>
                  <a:t>ধরি</a:t>
                </a:r>
                <a:r>
                  <a:rPr lang="en-US" sz="3200" dirty="0" smtClean="0"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𝑘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cs typeface="NikoshBAN" pitchFamily="2" charset="0"/>
                  </a:rPr>
                  <a:t>বা</a:t>
                </a:r>
                <a:r>
                  <a:rPr lang="en-US" sz="3200" dirty="0" smtClean="0"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   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   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𝑘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…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𝑘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….(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𝑖𝑖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  ,</m:t>
                    </m:r>
                  </m:oMath>
                </a14:m>
                <a:endParaRPr lang="en-US" sz="3200" b="0" i="1" dirty="0" smtClean="0">
                  <a:latin typeface="Cambria Math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𝑘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…(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𝑖𝑖𝑖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" y="1828800"/>
                <a:ext cx="8973127" cy="47255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517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533400"/>
                <a:ext cx="9144000" cy="57188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𝑖𝑖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𝑖𝑖𝑖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নং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সমীকরনকে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যথাক্রমে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a.b.c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দ্বরা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গুন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করে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যোগকরি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>-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অতএব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>,</a:t>
                </a:r>
                <a:r>
                  <a:rPr lang="en-US" sz="3200" dirty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বা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alog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𝑏𝑙𝑜𝑔𝑏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𝑐𝑙𝑜𝑔𝑐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𝑏𝑐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𝑏𝑐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বা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,</m:t>
                      </m:r>
                      <m:func>
                        <m:func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NikoshBAN" pitchFamily="2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NikoshBAN" pitchFamily="2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=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𝑘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.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বা</m:t>
                    </m:r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func>
                      <m:func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sup>
                        </m:sSup>
                      </m:e>
                    </m:func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>log1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বা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func>
                      <m:func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sup>
                        </m:sSup>
                      </m:fName>
                      <m:e>
                        <m:sSup>
                          <m:sSupPr>
                            <m:ctrlPr>
                              <a:rPr lang="en-US" sz="4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sup>
                        </m:sSup>
                      </m:e>
                    </m:func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>					(</a:t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প্রমানিত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itchFamily="2" charset="0"/>
                  </a:rPr>
                  <a:t>).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9144000" cy="57188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42996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175491"/>
                <a:ext cx="8716818" cy="75533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সমস্যা: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NikoshBAN" pitchFamily="2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NikoshBAN" pitchFamily="2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e>
                        </m:func>
                      </m:e>
                    </m:fun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5491"/>
                <a:ext cx="8716818" cy="755335"/>
              </a:xfrm>
              <a:prstGeom prst="rect">
                <a:avLst/>
              </a:prstGeom>
              <a:blipFill rotWithShape="1">
                <a:blip r:embed="rId2"/>
                <a:stretch>
                  <a:fillRect l="-1953" t="-2344" b="-2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2400" y="967112"/>
                <a:ext cx="8412018" cy="567661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cs typeface="NikoshBAN" pitchFamily="2" charset="0"/>
                  </a:rPr>
                  <a:t>L.H.S=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latin typeface="Cambria Math"/>
                                    <a:cs typeface="NikoshBAN" pitchFamily="2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latin typeface="Cambria Math"/>
                                    <a:cs typeface="NikoshBAN" pitchFamily="2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/>
                                        <a:cs typeface="NikoshBAN" pitchFamily="2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3600" dirty="0" smtClean="0"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r>
                          <a:rPr lang="en-US" sz="3600" b="0" i="1" smtClean="0">
                            <a:latin typeface="Cambria Math"/>
                          </a:rPr>
                          <m:t>(</m:t>
                        </m:r>
                      </m:e>
                    </m:func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.</a:t>
                </a:r>
                <a:r>
                  <a:rPr lang="en-US" sz="36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.</a:t>
                </a:r>
                <a:r>
                  <a:rPr lang="en-US" sz="36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e>
                    </m:func>
                  </m:oMath>
                </a14:m>
                <a:endParaRPr lang="en-US" sz="3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/>
                  <a:t>=0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/>
                  <a:t>=R.H.S 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				(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দেখান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67112"/>
                <a:ext cx="8412018" cy="5676619"/>
              </a:xfrm>
              <a:prstGeom prst="rect">
                <a:avLst/>
              </a:prstGeom>
              <a:blipFill rotWithShape="1">
                <a:blip r:embed="rId3"/>
                <a:stretch>
                  <a:fillRect l="-2098" b="-3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196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41085" y="152400"/>
                <a:ext cx="8153400" cy="8514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সমস্যা: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func>
                              <m:func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NikoshBAN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en-US" sz="3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NikoshBAN" pitchFamily="2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NikoshBAN" pitchFamily="2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3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NikoshBAN" pitchFamily="2" charset="0"/>
                                              </a:rPr>
                                              <m:t>𝑏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</m:sup>
                                </m:sSup>
                              </m:e>
                            </m:func>
                          </m:e>
                        </m:func>
                      </m:e>
                    </m:fun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5" y="152400"/>
                <a:ext cx="8153400" cy="8514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73314" y="1143000"/>
                <a:ext cx="7924800" cy="541334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সমাধান: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দেওয়া 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   </m:t>
                    </m:r>
                    <m:func>
                      <m:func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func>
                              <m:func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4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NikoshBAN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en-US" sz="4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NikoshBAN" pitchFamily="2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NikoshBAN" pitchFamily="2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4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NikoshBAN" pitchFamily="2" charset="0"/>
                                              </a:rPr>
                                              <m:t>𝑏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</m:sup>
                                </m:sSup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4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sup>
                            </m:sSup>
                            <m:func>
                              <m:func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4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40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∵</m:t>
                    </m:r>
                    <m:func>
                      <m:funcPr>
                        <m:ctrlPr>
                          <a:rPr lang="en-US" sz="4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dirty="0" smtClean="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b="0" i="1" dirty="0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func>
                    <m:r>
                      <a:rPr lang="en-US" sz="4000" b="0" i="1" dirty="0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b="0" i="1" dirty="0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  <m:func>
                          <m:func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e>
                    </m:func>
                  </m:oMath>
                </a14:m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4" y="1143000"/>
                <a:ext cx="7924800" cy="54133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210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914400"/>
                <a:ext cx="8229600" cy="56652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                (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ea typeface="Cambria Math"/>
                        <a:cs typeface="NikoshBAN" pitchFamily="2" charset="0"/>
                      </a:rPr>
                      <m:t>∵</m:t>
                    </m:r>
                    <m:func>
                      <m:funcPr>
                        <m:ctrlPr>
                          <a:rPr lang="en-US" sz="4000" i="1" dirty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dirty="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i="1" dirty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func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</m:e>
                    </m:func>
                  </m:oMath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latin typeface="Cambria Math"/>
                          </a:rPr>
                          <m:t>𝑎</m:t>
                        </m:r>
                      </m:e>
                    </m:func>
                  </m:oMath>
                </a14:m>
                <a:endParaRPr lang="en-US" sz="40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           (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ea typeface="Cambria Math"/>
                        <a:cs typeface="NikoshBAN" pitchFamily="2" charset="0"/>
                      </a:rPr>
                      <m:t>∵</m:t>
                    </m:r>
                    <m:func>
                      <m:funcPr>
                        <m:ctrlPr>
                          <a:rPr lang="en-US" sz="4000" i="1" dirty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dirty="0">
                                <a:latin typeface="Cambria Math"/>
                                <a:cs typeface="NikoshBAN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i="1" dirty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func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endParaRPr lang="en-US" sz="4000" i="1" dirty="0" smtClean="0">
                  <a:latin typeface="Cambria Math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𝑅𝐻𝑆</m:t>
                    </m:r>
                    <m:r>
                      <a:rPr lang="en-US" sz="40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দেখানো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8229600" cy="5665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232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795</TotalTime>
  <Words>106</Words>
  <Application>Microsoft Office PowerPoint</Application>
  <PresentationFormat>On-screen Show (4:3)</PresentationFormat>
  <Paragraphs>42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Austin</vt:lpstr>
      <vt:lpstr>Apothecary</vt:lpstr>
      <vt:lpstr>BlackTie</vt:lpstr>
      <vt:lpstr>Angles</vt:lpstr>
      <vt:lpstr>Apex</vt:lpstr>
      <vt:lpstr>Flow</vt:lpstr>
      <vt:lpstr>Slide 1</vt:lpstr>
      <vt:lpstr>Slide 2</vt:lpstr>
      <vt:lpstr>আজকের পাঠশেষে শিক্ষার্থীরা-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202</cp:revision>
  <dcterms:created xsi:type="dcterms:W3CDTF">2006-08-16T00:00:00Z</dcterms:created>
  <dcterms:modified xsi:type="dcterms:W3CDTF">2020-10-21T13:11:42Z</dcterms:modified>
</cp:coreProperties>
</file>