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8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0C922-39A3-4B31-9D1F-8B228F0319F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DE5D2-0306-4792-AD1A-375535A28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0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7BD31-0BCD-4242-A06A-B2FC43AD7E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4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3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2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5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5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3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0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9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3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6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318E-DA2C-4683-AB8E-85F60046B0D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B2F55-BD03-4A7F-9263-A527CECC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3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kdas259934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>
                <a:latin typeface="Shonar Bangla" pitchFamily="34" charset="0"/>
                <a:cs typeface="Shonar Bangla" pitchFamily="34" charset="0"/>
              </a:rPr>
              <a:t/>
            </a:r>
            <a:br>
              <a:rPr lang="bn-BD" dirty="0" smtClean="0">
                <a:latin typeface="Shonar Bangla" pitchFamily="34" charset="0"/>
                <a:cs typeface="Shonar Bangla" pitchFamily="34" charset="0"/>
              </a:rPr>
            </a:b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5181600"/>
            <a:ext cx="3733800" cy="2743200"/>
          </a:xfrm>
        </p:spPr>
        <p:txBody>
          <a:bodyPr>
            <a:noAutofit/>
          </a:bodyPr>
          <a:lstStyle/>
          <a:p>
            <a:r>
              <a:rPr lang="bn-BD" sz="6000" b="1" dirty="0">
                <a:solidFill>
                  <a:srgbClr val="FF0000"/>
                </a:solidFill>
                <a:latin typeface="Shonar Bangla" pitchFamily="34" charset="0"/>
                <a:ea typeface="+mj-ea"/>
                <a:cs typeface="Shonar Bangla" pitchFamily="34" charset="0"/>
              </a:rPr>
              <a:t>স্বাগতম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97873"/>
            <a:ext cx="7075816" cy="4648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227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228600"/>
                <a:ext cx="8229600" cy="6019800"/>
              </a:xfr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BD" sz="5400" dirty="0" smtClean="0">
                    <a:solidFill>
                      <a:srgbClr val="0070C0"/>
                    </a:solidFill>
                  </a:rPr>
                  <a:t>প্রমাণ : </a:t>
                </a:r>
                <a:endParaRPr lang="en-US" sz="540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bn-BD" sz="2400" dirty="0" smtClean="0">
                    <a:solidFill>
                      <a:srgbClr val="C00000"/>
                    </a:solidFill>
                  </a:rPr>
                  <a:t>একই চাপ এর উপর দন্ডায়মান বলে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CBD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400" dirty="0"/>
                  <a:t>CAD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bn-BD" sz="2400" dirty="0" smtClean="0">
                    <a:solidFill>
                      <a:srgbClr val="C00000"/>
                    </a:solidFill>
                  </a:rPr>
                  <a:t>অর্থাৎ,</a:t>
                </a:r>
                <a:r>
                  <a:rPr lang="en-US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CB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M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400" dirty="0" smtClean="0"/>
                  <a:t>MAF </a:t>
                </a:r>
              </a:p>
              <a:p>
                <a:pPr marL="0" indent="0">
                  <a:buNone/>
                </a:pPr>
                <a:r>
                  <a:rPr lang="en-US" sz="2400" dirty="0" err="1" smtClean="0"/>
                  <a:t>আবার</a:t>
                </a:r>
                <a:r>
                  <a:rPr lang="en-US" sz="2400" dirty="0" smtClean="0"/>
                  <a:t> ,</a:t>
                </a:r>
                <a:r>
                  <a:rPr lang="en-US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CB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M</m:t>
                    </m:r>
                  </m:oMath>
                </a14:m>
                <a:r>
                  <a:rPr lang="bn-BD" sz="2400" dirty="0" smtClean="0"/>
                  <a:t>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C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ME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400" b="0" i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[ </m:t>
                    </m:r>
                    <m:r>
                      <a:rPr lang="en-US" sz="1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উভয়ে</m:t>
                    </m:r>
                    <m:r>
                      <a:rPr lang="en-US" sz="1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একই</m:t>
                    </m:r>
                    <m:r>
                      <a:rPr lang="en-US" sz="1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6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160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B</m:t>
                    </m:r>
                    <m:r>
                      <m:rPr>
                        <m:sty m:val="p"/>
                      </m:rPr>
                      <a:rPr lang="en-US" sz="160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1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E</m:t>
                    </m:r>
                    <m:r>
                      <a:rPr lang="en-US" sz="1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এর</m:t>
                    </m:r>
                    <m:r>
                      <a:rPr lang="en-US" sz="1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1600" dirty="0" err="1" smtClean="0">
                    <a:solidFill>
                      <a:srgbClr val="0070C0"/>
                    </a:solidFill>
                  </a:rPr>
                  <a:t>পূরক</a:t>
                </a:r>
                <a:r>
                  <a:rPr lang="en-US" sz="16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0070C0"/>
                    </a:solidFill>
                  </a:rPr>
                  <a:t>কোন</a:t>
                </a:r>
                <a:r>
                  <a:rPr lang="en-US" sz="1600" dirty="0">
                    <a:solidFill>
                      <a:srgbClr val="0070C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0070C0"/>
                    </a:solidFill>
                  </a:rPr>
                  <a:t>বলে</a:t>
                </a:r>
                <a:r>
                  <a:rPr lang="en-US" sz="1600" dirty="0" smtClean="0">
                    <a:solidFill>
                      <a:srgbClr val="0070C0"/>
                    </a:solidFill>
                  </a:rPr>
                  <a:t> ] </a:t>
                </a:r>
              </a:p>
              <a:p>
                <a:pPr marL="0" indent="0">
                  <a:buNone/>
                </a:pPr>
                <a:r>
                  <a:rPr lang="en-US" sz="2400" dirty="0" err="1" smtClean="0"/>
                  <a:t>সুতরাং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400" dirty="0"/>
                  <a:t>MAF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𝐸</m:t>
                    </m:r>
                  </m:oMath>
                </a14:m>
                <a:r>
                  <a:rPr lang="en-US" sz="2400" dirty="0" smtClean="0"/>
                  <a:t>MA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 smtClean="0"/>
                  <a:t>ফলে</a:t>
                </a:r>
                <a:r>
                  <a:rPr lang="en-US" sz="2400" dirty="0" smtClean="0"/>
                  <a:t> AFM </a:t>
                </a:r>
                <a:r>
                  <a:rPr lang="en-US" sz="2400" dirty="0" err="1" smtClean="0"/>
                  <a:t>ত্রিভুজে</a:t>
                </a:r>
                <a:r>
                  <a:rPr lang="en-US" sz="2400" dirty="0" smtClean="0"/>
                  <a:t> AF = FM </a:t>
                </a:r>
              </a:p>
              <a:p>
                <a:pPr marL="0" indent="0">
                  <a:buNone/>
                </a:pPr>
                <a:r>
                  <a:rPr lang="en-US" sz="2400" dirty="0" err="1" smtClean="0"/>
                  <a:t>অনুরূপভাবে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দেখানো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যায়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যে</a:t>
                </a:r>
                <a:r>
                  <a:rPr lang="en-US" sz="2400" dirty="0" smtClean="0"/>
                  <a:t>,</a:t>
                </a:r>
                <a:r>
                  <a:rPr lang="bn-BD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FD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M</m:t>
                    </m:r>
                  </m:oMath>
                </a14:m>
                <a:r>
                  <a:rPr lang="bn-BD" sz="2400" dirty="0"/>
                  <a:t>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B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C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M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BM</m:t>
                    </m:r>
                  </m:oMath>
                </a14:m>
                <a:r>
                  <a:rPr lang="en-US" sz="2400" dirty="0" smtClean="0"/>
                  <a:t>E</a:t>
                </a:r>
                <a:r>
                  <a:rPr lang="bn-BD" sz="2400" dirty="0"/>
                  <a:t>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F</m:t>
                    </m:r>
                    <m:r>
                      <a:rPr lang="en-US" sz="240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err="1" smtClean="0"/>
                  <a:t>ফলে,ত্রিভুজ</a:t>
                </a:r>
                <a:r>
                  <a:rPr lang="en-US" sz="2400" dirty="0" smtClean="0"/>
                  <a:t> DFM - এ FD =FM 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		</a:t>
                </a:r>
                <a:r>
                  <a:rPr lang="en-US" sz="2400" dirty="0" err="1" smtClean="0"/>
                  <a:t>সুতরাং</a:t>
                </a:r>
                <a:r>
                  <a:rPr lang="en-US" sz="2400" dirty="0" smtClean="0"/>
                  <a:t> AF = FD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		( </a:t>
                </a:r>
                <a:r>
                  <a:rPr lang="en-US" sz="2400" dirty="0" err="1" smtClean="0"/>
                  <a:t>প্রমাণিত</a:t>
                </a:r>
                <a:r>
                  <a:rPr lang="en-US" sz="2400" dirty="0" smtClean="0"/>
                  <a:t> )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28600"/>
                <a:ext cx="8229600" cy="6019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95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dirty="0" smtClean="0"/>
              <a:t>বাড়ির কাজ 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2362200"/>
            <a:ext cx="6705600" cy="38472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ব্রক্ষ্রগুপ্তের উপপাদ্য টি বিবৃতি এবং প্রমাণ কর ।   </a:t>
            </a:r>
          </a:p>
          <a:p>
            <a:endParaRPr lang="bn-BD" sz="1400" dirty="0">
              <a:solidFill>
                <a:srgbClr val="FF0000"/>
              </a:solidFill>
            </a:endParaRPr>
          </a:p>
          <a:p>
            <a:endParaRPr lang="bn-BD" sz="1400" dirty="0" smtClean="0">
              <a:solidFill>
                <a:srgbClr val="FF0000"/>
              </a:solidFill>
            </a:endParaRPr>
          </a:p>
          <a:p>
            <a:endParaRPr lang="bn-BD" sz="1400" dirty="0">
              <a:solidFill>
                <a:srgbClr val="FF0000"/>
              </a:solidFill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3772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8000" dirty="0" smtClean="0"/>
              <a:t>ধন্যবাদ </a:t>
            </a:r>
          </a:p>
          <a:p>
            <a:pPr marL="0" indent="0">
              <a:buNone/>
            </a:pPr>
            <a:r>
              <a:rPr lang="bn-BD" sz="8000" dirty="0"/>
              <a:t>	</a:t>
            </a:r>
            <a:r>
              <a:rPr lang="bn-BD" sz="8000" dirty="0" smtClean="0"/>
              <a:t>    সবাই </a:t>
            </a:r>
          </a:p>
          <a:p>
            <a:pPr marL="0" indent="0">
              <a:buNone/>
            </a:pPr>
            <a:r>
              <a:rPr lang="bn-BD" sz="8000" dirty="0"/>
              <a:t>	</a:t>
            </a:r>
            <a:r>
              <a:rPr lang="bn-BD" sz="8000" dirty="0" smtClean="0"/>
              <a:t>	        কে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2122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174" y="533400"/>
            <a:ext cx="8168425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1438550"/>
            <a:ext cx="48006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mygb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vk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en-US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</a:p>
          <a:p>
            <a:pPr lvl="1" algn="ctr"/>
            <a:r>
              <a:rPr lang="bn-BD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সহকারী শিক্ষক</a:t>
            </a:r>
            <a:r>
              <a:rPr lang="en-US" sz="2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MwYZ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)</a:t>
            </a:r>
            <a:endParaRPr lang="en-US" sz="36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nvwg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Djøv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nvU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D”P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vjq</a:t>
            </a:r>
            <a:r>
              <a:rPr lang="bn-BD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6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mxZvKzÛ</a:t>
            </a:r>
            <a:r>
              <a:rPr lang="en-US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,</a:t>
            </a:r>
            <a:r>
              <a:rPr lang="en-US" sz="3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PÆMÖvg</a:t>
            </a:r>
            <a:endParaRPr lang="en-US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lenovo\Desktop\SUMAN\Ishan\IMG_56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438550"/>
            <a:ext cx="3640296" cy="481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26386" y="4419600"/>
            <a:ext cx="3779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  <a:hlinkClick r:id="rId3"/>
              </a:rPr>
              <a:t>Skd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  <a:hlinkClick r:id="rId3"/>
              </a:rPr>
              <a:t>as259934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  <a:sym typeface="Wingdings" panose="05000000000000000000" pitchFamily="2" charset="2"/>
                <a:hlinkClick r:id="rId3"/>
              </a:rPr>
              <a:t>@gmail.com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49897" y="5334000"/>
            <a:ext cx="46720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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-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mob-01813726754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2963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888" y="880676"/>
            <a:ext cx="8382000" cy="43550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bn-BD" sz="8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৩য়</a:t>
            </a: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১১</a:t>
            </a:r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00" dirty="0" smtClean="0">
              <a:latin typeface="NikoshBAN" pitchFamily="2" charset="0"/>
              <a:cs typeface="NikoshBAN" pitchFamily="2" charset="0"/>
            </a:endParaRPr>
          </a:p>
          <a:p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74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4769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																																																																									</a:t>
            </a:r>
            <a:r>
              <a:rPr lang="en-US" sz="2200" dirty="0" err="1" smtClean="0">
                <a:solidFill>
                  <a:srgbClr val="002060"/>
                </a:solidFill>
              </a:rPr>
              <a:t>উপরের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ছবিতে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ব্যাক্তি</a:t>
            </a:r>
            <a:r>
              <a:rPr lang="en-US" sz="2200" dirty="0" err="1" smtClean="0">
                <a:solidFill>
                  <a:srgbClr val="002060"/>
                </a:solidFill>
              </a:rPr>
              <a:t>টির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নাম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কি</a:t>
            </a:r>
            <a:r>
              <a:rPr lang="en-US" sz="2200" dirty="0" smtClean="0">
                <a:solidFill>
                  <a:srgbClr val="002060"/>
                </a:solidFill>
              </a:rPr>
              <a:t>? </a:t>
            </a: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Administrator\Desktop\bromon gup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016"/>
            <a:ext cx="5638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54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4200" b="1" dirty="0" smtClean="0"/>
              <a:t>ব্রহ্মগুপ্ত</a:t>
            </a:r>
            <a:r>
              <a:rPr lang="bn-BD" sz="4200" b="1" dirty="0" smtClean="0"/>
              <a:t>: </a:t>
            </a:r>
            <a:r>
              <a:rPr lang="en-US" sz="4200" b="1" dirty="0" smtClean="0"/>
              <a:t>			</a:t>
            </a:r>
            <a:endParaRPr lang="bn-BD" sz="4200" b="1" dirty="0" smtClean="0"/>
          </a:p>
          <a:p>
            <a:endParaRPr lang="bn-BD" dirty="0"/>
          </a:p>
          <a:p>
            <a:r>
              <a:rPr lang="bn-BD" dirty="0" smtClean="0">
                <a:solidFill>
                  <a:srgbClr val="0070C0"/>
                </a:solidFill>
              </a:rPr>
              <a:t>জন্মঃ</a:t>
            </a:r>
            <a:r>
              <a:rPr lang="bn-BD" dirty="0" smtClean="0">
                <a:solidFill>
                  <a:srgbClr val="0070C0"/>
                </a:solidFill>
                <a:effectLst/>
              </a:rPr>
              <a:t> </a:t>
            </a:r>
            <a:r>
              <a:rPr lang="bn-BD" sz="2000" dirty="0" smtClean="0">
                <a:effectLst/>
              </a:rPr>
              <a:t>৫৯৮ খ্রিষ্টাব্দে; জালোর, রাজস্থান, ভারত</a:t>
            </a:r>
            <a:r>
              <a:rPr lang="bn-BD" sz="2000" dirty="0" smtClean="0">
                <a:effectLst/>
              </a:rPr>
              <a:t>।</a:t>
            </a:r>
          </a:p>
          <a:p>
            <a:endParaRPr lang="bn-BD" sz="2000" dirty="0" smtClean="0">
              <a:effectLst/>
            </a:endParaRPr>
          </a:p>
          <a:p>
            <a:r>
              <a:rPr lang="bn-BD" dirty="0">
                <a:solidFill>
                  <a:srgbClr val="FF0000"/>
                </a:solidFill>
              </a:rPr>
              <a:t>মৃত্যুঃ</a:t>
            </a:r>
            <a:r>
              <a:rPr lang="bn-BD" sz="2000" dirty="0">
                <a:solidFill>
                  <a:srgbClr val="FF0000"/>
                </a:solidFill>
              </a:rPr>
              <a:t> </a:t>
            </a:r>
            <a:r>
              <a:rPr lang="bn-BD" sz="2000" dirty="0"/>
              <a:t>৬৬৫ খ্রিষ্টাব্দ; ভারত</a:t>
            </a:r>
            <a:r>
              <a:rPr lang="bn-BD" sz="2000" dirty="0" smtClean="0"/>
              <a:t>।</a:t>
            </a:r>
          </a:p>
          <a:p>
            <a:endParaRPr lang="bn-BD" sz="2000" dirty="0" smtClean="0">
              <a:effectLst/>
            </a:endParaRPr>
          </a:p>
          <a:p>
            <a:r>
              <a:rPr lang="bn-BD" sz="2800" dirty="0">
                <a:solidFill>
                  <a:srgbClr val="0070C0"/>
                </a:solidFill>
              </a:rPr>
              <a:t>পরিচিতিঃ</a:t>
            </a:r>
            <a:r>
              <a:rPr lang="bn-BD" sz="2000" dirty="0" smtClean="0">
                <a:solidFill>
                  <a:srgbClr val="0070C0"/>
                </a:solidFill>
                <a:effectLst/>
              </a:rPr>
              <a:t>  </a:t>
            </a:r>
            <a:r>
              <a:rPr lang="bn-BD" sz="2000" dirty="0" smtClean="0">
                <a:effectLst/>
              </a:rPr>
              <a:t> প্রাচীন </a:t>
            </a:r>
            <a:r>
              <a:rPr lang="bn-BD" sz="2000" dirty="0" smtClean="0">
                <a:effectLst/>
              </a:rPr>
              <a:t>ভারতের বিখ্যাত গণিতজ্ঞ এবং জ্যোতির্বিজ্ঞানী</a:t>
            </a:r>
          </a:p>
          <a:p>
            <a:r>
              <a:rPr lang="bn-BD" dirty="0">
                <a:solidFill>
                  <a:srgbClr val="7030A0"/>
                </a:solidFill>
              </a:rPr>
              <a:t>অবদানঃ </a:t>
            </a:r>
            <a:r>
              <a:rPr lang="bn-BD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bn-BD" sz="1900" dirty="0" smtClean="0">
                <a:solidFill>
                  <a:srgbClr val="7030A0"/>
                </a:solidFill>
              </a:rPr>
              <a:t>তিনিই </a:t>
            </a:r>
            <a:r>
              <a:rPr lang="bn-BD" sz="1900" dirty="0">
                <a:solidFill>
                  <a:srgbClr val="7030A0"/>
                </a:solidFill>
              </a:rPr>
              <a:t>প্রথম গণনায় শূন্য ব্যবহারের নিয়ম প্রচলন করেন এবং প্রথম পাটিগণিত এবং বীজগণিতি দুইটি পৃথক বিষয় হিসেবে প্রতিষ্ঠিত করেন। </a:t>
            </a:r>
            <a:r>
              <a:rPr lang="bn-BD" dirty="0" smtClean="0">
                <a:solidFill>
                  <a:srgbClr val="7030A0"/>
                </a:solidFill>
              </a:rPr>
              <a:t>			             </a:t>
            </a:r>
            <a:r>
              <a:rPr lang="bn-BD" dirty="0" smtClean="0">
                <a:solidFill>
                  <a:srgbClr val="7030A0"/>
                </a:solidFill>
              </a:rPr>
              <a:t> 				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সংগৃহিত</a:t>
            </a:r>
            <a:r>
              <a:rPr lang="bn-BD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bn-BD" dirty="0" smtClean="0">
              <a:solidFill>
                <a:srgbClr val="FF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আমাদের আজকের আলোচ্য বিষয় ব্রক্ষ্রগুপ্তের উপপাদ্য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rgbClr val="FF0000"/>
                </a:solidFill>
              </a:rPr>
              <a:t> </a:t>
            </a:r>
            <a:r>
              <a:rPr lang="bn-BD" sz="5400" dirty="0" smtClean="0">
                <a:solidFill>
                  <a:srgbClr val="FF0000"/>
                </a:solidFill>
              </a:rPr>
              <a:t>শিখনফল</a:t>
            </a:r>
            <a:r>
              <a:rPr lang="bn-BD" sz="5400" dirty="0">
                <a:solidFill>
                  <a:srgbClr val="FF0000"/>
                </a:solidFill>
              </a:rPr>
              <a:t>: </a:t>
            </a:r>
            <a:endParaRPr lang="bn-BD" sz="5400" dirty="0" smtClean="0">
              <a:solidFill>
                <a:srgbClr val="FF0000"/>
              </a:solidFill>
            </a:endParaRPr>
          </a:p>
          <a:p>
            <a:r>
              <a:rPr lang="bn-BD" dirty="0" smtClean="0"/>
              <a:t>লম্ব অভিক্ষেপের ধারণা ব্যাখ্যা করতে পারবে ।</a:t>
            </a:r>
          </a:p>
          <a:p>
            <a:r>
              <a:rPr lang="bn-BD" dirty="0" smtClean="0"/>
              <a:t>ব্রক্ষ্রগুপ্তের উপপাদ্য প্রমাণ ও প্রয়োগ করতে পারবে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8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উপপাদ্য -১১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4000" dirty="0" smtClean="0">
                <a:solidFill>
                  <a:srgbClr val="FF0000"/>
                </a:solidFill>
              </a:rPr>
              <a:t>বৃত্তে অন্তর্লিাখত কোনো চর্তুভুজের কর্ণ দুইটি যদি পরষ্পর লম্ব হয় , তবে তাদের ছেদ বিন্দু হতে কোন বাহুর উপর অঙ্কিত লম্ব বাহুকে দ্বিখন্ডিত করে।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6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on line cclass\IMG_20201021_2112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9000" contras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5348817" cy="426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00600"/>
            <a:ext cx="7848600" cy="1828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বিশেষ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নির্বচন</a:t>
            </a:r>
            <a:r>
              <a:rPr lang="en-US" sz="2800" dirty="0" smtClean="0">
                <a:solidFill>
                  <a:srgbClr val="00B0F0"/>
                </a:solidFill>
              </a:rPr>
              <a:t>: </a:t>
            </a:r>
            <a:r>
              <a:rPr lang="bn-BD" sz="2400" dirty="0" smtClean="0">
                <a:solidFill>
                  <a:srgbClr val="C00000"/>
                </a:solidFill>
              </a:rPr>
              <a:t>বৃত্তে অন্তর্লিখিত </a:t>
            </a:r>
            <a:r>
              <a:rPr lang="en-US" sz="2400" dirty="0" smtClean="0">
                <a:solidFill>
                  <a:srgbClr val="C00000"/>
                </a:solidFill>
              </a:rPr>
              <a:t>ABCD </a:t>
            </a:r>
            <a:r>
              <a:rPr lang="en-US" sz="2400" dirty="0" err="1" smtClean="0">
                <a:solidFill>
                  <a:srgbClr val="C00000"/>
                </a:solidFill>
              </a:rPr>
              <a:t>চতুর্ভুজের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কর্ণদ্বয়</a:t>
            </a:r>
            <a:r>
              <a:rPr lang="en-US" sz="2400" dirty="0" smtClean="0">
                <a:solidFill>
                  <a:srgbClr val="C00000"/>
                </a:solidFill>
              </a:rPr>
              <a:t> AC  ও  BD </a:t>
            </a:r>
            <a:r>
              <a:rPr lang="en-US" sz="2400" dirty="0" err="1" smtClean="0">
                <a:solidFill>
                  <a:srgbClr val="C00000"/>
                </a:solidFill>
              </a:rPr>
              <a:t>পরষ্পরকে</a:t>
            </a:r>
            <a:r>
              <a:rPr lang="en-US" sz="2400" dirty="0" smtClean="0">
                <a:solidFill>
                  <a:srgbClr val="C00000"/>
                </a:solidFill>
              </a:rPr>
              <a:t> M </a:t>
            </a:r>
            <a:r>
              <a:rPr lang="en-US" sz="2400" dirty="0" err="1" smtClean="0">
                <a:solidFill>
                  <a:srgbClr val="C00000"/>
                </a:solidFill>
              </a:rPr>
              <a:t>বিন্দুতে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ছেদ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</a:rPr>
              <a:t> । M </a:t>
            </a:r>
            <a:r>
              <a:rPr lang="en-US" sz="2400" dirty="0" err="1" smtClean="0">
                <a:solidFill>
                  <a:srgbClr val="C00000"/>
                </a:solidFill>
              </a:rPr>
              <a:t>হতে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বাহুর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উপর</a:t>
            </a:r>
            <a:r>
              <a:rPr lang="en-US" sz="2400" dirty="0" smtClean="0">
                <a:solidFill>
                  <a:srgbClr val="C00000"/>
                </a:solidFill>
              </a:rPr>
              <a:t> ME </a:t>
            </a:r>
            <a:r>
              <a:rPr lang="en-US" sz="2400" dirty="0" err="1" smtClean="0">
                <a:solidFill>
                  <a:srgbClr val="C00000"/>
                </a:solidFill>
              </a:rPr>
              <a:t>লম্ব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এবং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বর্ধিত</a:t>
            </a:r>
            <a:r>
              <a:rPr lang="en-US" sz="2400" dirty="0" smtClean="0">
                <a:solidFill>
                  <a:srgbClr val="C00000"/>
                </a:solidFill>
              </a:rPr>
              <a:t> EM </a:t>
            </a:r>
            <a:r>
              <a:rPr lang="en-US" sz="2400" dirty="0" err="1" smtClean="0">
                <a:solidFill>
                  <a:srgbClr val="C00000"/>
                </a:solidFill>
              </a:rPr>
              <a:t>বিপরীত</a:t>
            </a:r>
            <a:r>
              <a:rPr lang="en-US" sz="2400" dirty="0" smtClean="0">
                <a:solidFill>
                  <a:srgbClr val="C00000"/>
                </a:solidFill>
              </a:rPr>
              <a:t> AD </a:t>
            </a:r>
            <a:r>
              <a:rPr lang="en-US" sz="2400" dirty="0" err="1" smtClean="0">
                <a:solidFill>
                  <a:srgbClr val="C00000"/>
                </a:solidFill>
              </a:rPr>
              <a:t>বাহুকে</a:t>
            </a:r>
            <a:r>
              <a:rPr lang="en-US" sz="2400" dirty="0" smtClean="0">
                <a:solidFill>
                  <a:srgbClr val="C00000"/>
                </a:solidFill>
              </a:rPr>
              <a:t> F  </a:t>
            </a:r>
            <a:r>
              <a:rPr lang="en-US" sz="2400" dirty="0" err="1" smtClean="0">
                <a:solidFill>
                  <a:srgbClr val="C00000"/>
                </a:solidFill>
              </a:rPr>
              <a:t>বিন্দুতে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ছেদ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</a:rPr>
              <a:t>। </a:t>
            </a:r>
            <a:r>
              <a:rPr lang="en-US" sz="2400" dirty="0" err="1" smtClean="0">
                <a:solidFill>
                  <a:srgbClr val="C00000"/>
                </a:solidFill>
              </a:rPr>
              <a:t>প্রমাণ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করতে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হবে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যে</a:t>
            </a:r>
            <a:r>
              <a:rPr lang="en-US" sz="2400" dirty="0" smtClean="0">
                <a:solidFill>
                  <a:srgbClr val="C00000"/>
                </a:solidFill>
              </a:rPr>
              <a:t>, AF = FD ।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4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201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</vt:lpstr>
      <vt:lpstr>PowerPoint Presentation</vt:lpstr>
      <vt:lpstr>PowerPoint Presentation</vt:lpstr>
      <vt:lpstr>                                                                         উপরের ছবিতে ব্যাক্তিটির নাম কি? </vt:lpstr>
      <vt:lpstr>PowerPoint Presentation</vt:lpstr>
      <vt:lpstr>আমাদের আজকের আলোচ্য বিষয় ব্রক্ষ্রগুপ্তের উপপাদ্য</vt:lpstr>
      <vt:lpstr>PowerPoint Presentation</vt:lpstr>
      <vt:lpstr>উপপাদ্য -১১</vt:lpstr>
      <vt:lpstr>বিশেষ নির্বচন: বৃত্তে অন্তর্লিখিত ABCD চতুর্ভুজের কর্ণদ্বয় AC  ও  BD পরষ্পরকে M বিন্দুতে ছেদ করে । M হতে BC বাহুর উপর ME লম্ব এবং বর্ধিত EM বিপরীত AD বাহুকে F  বিন্দুতে ছেদ করে। প্রমাণ করতে হবে যে, AF = FD ।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Suman das</dc:creator>
  <cp:lastModifiedBy>Suman das</cp:lastModifiedBy>
  <cp:revision>43</cp:revision>
  <dcterms:created xsi:type="dcterms:W3CDTF">2020-10-21T14:40:22Z</dcterms:created>
  <dcterms:modified xsi:type="dcterms:W3CDTF">2020-10-21T16:14:03Z</dcterms:modified>
</cp:coreProperties>
</file>