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57" r:id="rId3"/>
    <p:sldId id="262" r:id="rId4"/>
    <p:sldId id="282" r:id="rId5"/>
    <p:sldId id="258" r:id="rId6"/>
    <p:sldId id="261" r:id="rId7"/>
    <p:sldId id="281" r:id="rId8"/>
    <p:sldId id="283" r:id="rId9"/>
    <p:sldId id="264" r:id="rId10"/>
    <p:sldId id="265" r:id="rId11"/>
    <p:sldId id="266" r:id="rId12"/>
    <p:sldId id="267" r:id="rId13"/>
    <p:sldId id="268" r:id="rId14"/>
    <p:sldId id="284" r:id="rId15"/>
    <p:sldId id="270" r:id="rId16"/>
    <p:sldId id="272" r:id="rId17"/>
    <p:sldId id="285" r:id="rId18"/>
    <p:sldId id="287" r:id="rId19"/>
    <p:sldId id="259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1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FB651-DC49-42D8-B5CB-C12EBA606AD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532F1-3F73-4785-B533-9F85A53E167A}">
      <dgm:prSet phldrT="[Text]"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প্রাকৃতিক সম্পদ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CA268F-C015-4DCF-8305-2EB990A2ED9A}" type="parTrans" cxnId="{76554CE2-D9E4-474D-AD33-295383FBE7A7}">
      <dgm:prSet/>
      <dgm:spPr/>
      <dgm:t>
        <a:bodyPr/>
        <a:lstStyle/>
        <a:p>
          <a:endParaRPr lang="en-US"/>
        </a:p>
      </dgm:t>
    </dgm:pt>
    <dgm:pt modelId="{129E29E0-34C4-48E4-BD4D-0AE793D081FC}" type="sibTrans" cxnId="{76554CE2-D9E4-474D-AD33-295383FBE7A7}">
      <dgm:prSet/>
      <dgm:spPr/>
      <dgm:t>
        <a:bodyPr/>
        <a:lstStyle/>
        <a:p>
          <a:endParaRPr lang="en-US"/>
        </a:p>
      </dgm:t>
    </dgm:pt>
    <dgm:pt modelId="{10D0C736-43DE-4D17-BABF-F1DE6E9C628D}">
      <dgm:prSet phldrT="[Text]"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3389CE-3DAD-44A4-81BC-204CDBEB9D61}" type="parTrans" cxnId="{1C7BCDE8-13AC-4827-87E5-3C7FD4CD0FE5}">
      <dgm:prSet/>
      <dgm:spPr/>
      <dgm:t>
        <a:bodyPr/>
        <a:lstStyle/>
        <a:p>
          <a:endParaRPr lang="en-US"/>
        </a:p>
      </dgm:t>
    </dgm:pt>
    <dgm:pt modelId="{B0289AA0-E7E5-4EC5-A7B1-01915DFC656E}" type="sibTrans" cxnId="{1C7BCDE8-13AC-4827-87E5-3C7FD4CD0FE5}">
      <dgm:prSet/>
      <dgm:spPr/>
      <dgm:t>
        <a:bodyPr/>
        <a:lstStyle/>
        <a:p>
          <a:endParaRPr lang="en-US"/>
        </a:p>
      </dgm:t>
    </dgm:pt>
    <dgm:pt modelId="{B5A11658-C8E6-4A0F-A98C-70F4AF16FC49}">
      <dgm:prSet phldrT="[Text]"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26636C-5D06-4239-90D7-D382DA593D27}" type="parTrans" cxnId="{A9D1F889-0C5F-45EC-937E-6D7338953EE8}">
      <dgm:prSet/>
      <dgm:spPr/>
      <dgm:t>
        <a:bodyPr/>
        <a:lstStyle/>
        <a:p>
          <a:endParaRPr lang="en-US"/>
        </a:p>
      </dgm:t>
    </dgm:pt>
    <dgm:pt modelId="{6309CA21-D573-4D14-BFB6-5A3CA93DAFF2}" type="sibTrans" cxnId="{A9D1F889-0C5F-45EC-937E-6D7338953EE8}">
      <dgm:prSet/>
      <dgm:spPr/>
      <dgm:t>
        <a:bodyPr/>
        <a:lstStyle/>
        <a:p>
          <a:endParaRPr lang="en-US"/>
        </a:p>
      </dgm:t>
    </dgm:pt>
    <dgm:pt modelId="{A9E50976-B5FB-4C65-BBA7-A8F0D4F2F863}">
      <dgm:prSet phldrT="[Text]"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10A057-3892-4A38-A797-80D557F53C63}" type="parTrans" cxnId="{BD3D1C46-A5AC-46B2-9401-91B9C37D6FA8}">
      <dgm:prSet/>
      <dgm:spPr/>
      <dgm:t>
        <a:bodyPr/>
        <a:lstStyle/>
        <a:p>
          <a:endParaRPr lang="en-US"/>
        </a:p>
      </dgm:t>
    </dgm:pt>
    <dgm:pt modelId="{B0BACE88-3716-4048-952D-6C5D94CEE3BC}" type="sibTrans" cxnId="{BD3D1C46-A5AC-46B2-9401-91B9C37D6FA8}">
      <dgm:prSet/>
      <dgm:spPr/>
      <dgm:t>
        <a:bodyPr/>
        <a:lstStyle/>
        <a:p>
          <a:endParaRPr lang="en-US"/>
        </a:p>
      </dgm:t>
    </dgm:pt>
    <dgm:pt modelId="{3F5C318C-3BA3-4302-945E-36972C0461A0}">
      <dgm:prSet phldrT="[Text]"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গাছপালা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356CF-5FAD-494C-9035-F59A44869C71}" type="parTrans" cxnId="{FB5F717F-DE85-48BB-BB29-49AAD926159E}">
      <dgm:prSet/>
      <dgm:spPr/>
      <dgm:t>
        <a:bodyPr/>
        <a:lstStyle/>
        <a:p>
          <a:endParaRPr lang="en-US"/>
        </a:p>
      </dgm:t>
    </dgm:pt>
    <dgm:pt modelId="{51BC116D-3715-4A08-B153-D7814B3C78BE}" type="sibTrans" cxnId="{FB5F717F-DE85-48BB-BB29-49AAD926159E}">
      <dgm:prSet/>
      <dgm:spPr/>
      <dgm:t>
        <a:bodyPr/>
        <a:lstStyle/>
        <a:p>
          <a:endParaRPr lang="en-US"/>
        </a:p>
      </dgm:t>
    </dgm:pt>
    <dgm:pt modelId="{C9584B7C-DB9E-4288-B3B6-FAA265E8BAB4}">
      <dgm:prSet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জীবজন্তু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67C0D4-44F8-405F-A161-4CB180C70CCE}" type="parTrans" cxnId="{19AF89C0-BD30-42FF-8566-C7CDFB01A793}">
      <dgm:prSet/>
      <dgm:spPr/>
      <dgm:t>
        <a:bodyPr/>
        <a:lstStyle/>
        <a:p>
          <a:endParaRPr lang="en-US"/>
        </a:p>
      </dgm:t>
    </dgm:pt>
    <dgm:pt modelId="{ADE65DF2-7DBF-498F-88A9-F30462D12BC6}" type="sibTrans" cxnId="{19AF89C0-BD30-42FF-8566-C7CDFB01A793}">
      <dgm:prSet/>
      <dgm:spPr/>
      <dgm:t>
        <a:bodyPr/>
        <a:lstStyle/>
        <a:p>
          <a:endParaRPr lang="en-US"/>
        </a:p>
      </dgm:t>
    </dgm:pt>
    <dgm:pt modelId="{1E1D19DE-991E-44EC-BE92-165C51F5CD34}">
      <dgm:prSet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5184CC-DB0E-4510-8751-D997356A8F69}" type="parTrans" cxnId="{E55014B6-A095-40E0-BF30-2A0CE15EC870}">
      <dgm:prSet/>
      <dgm:spPr/>
      <dgm:t>
        <a:bodyPr/>
        <a:lstStyle/>
        <a:p>
          <a:endParaRPr lang="en-US"/>
        </a:p>
      </dgm:t>
    </dgm:pt>
    <dgm:pt modelId="{EFC98D23-FDEB-4A77-AD6C-3A499AC3F414}" type="sibTrans" cxnId="{E55014B6-A095-40E0-BF30-2A0CE15EC870}">
      <dgm:prSet/>
      <dgm:spPr/>
      <dgm:t>
        <a:bodyPr/>
        <a:lstStyle/>
        <a:p>
          <a:endParaRPr lang="en-US"/>
        </a:p>
      </dgm:t>
    </dgm:pt>
    <dgm:pt modelId="{4ED68F7E-1916-4B23-86A7-1D7524AB6110}">
      <dgm:prSet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দ্রব্য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5DA84B-72EA-4F99-A7E2-85A9535605E1}" type="parTrans" cxnId="{FB6A4C25-0937-43A1-AEBA-A88806F3A693}">
      <dgm:prSet/>
      <dgm:spPr/>
      <dgm:t>
        <a:bodyPr/>
        <a:lstStyle/>
        <a:p>
          <a:endParaRPr lang="en-US"/>
        </a:p>
      </dgm:t>
    </dgm:pt>
    <dgm:pt modelId="{8DC3A9A3-B14C-4108-9846-050F448D70D2}" type="sibTrans" cxnId="{FB6A4C25-0937-43A1-AEBA-A88806F3A693}">
      <dgm:prSet/>
      <dgm:spPr/>
      <dgm:t>
        <a:bodyPr/>
        <a:lstStyle/>
        <a:p>
          <a:endParaRPr lang="en-US"/>
        </a:p>
      </dgm:t>
    </dgm:pt>
    <dgm:pt modelId="{04C9707C-C889-488C-BDA0-C0F611182E40}" type="pres">
      <dgm:prSet presAssocID="{FDFFB651-DC49-42D8-B5CB-C12EBA606A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DB177A-D5E0-4358-A6DF-10E8F24B274D}" type="pres">
      <dgm:prSet presAssocID="{203532F1-3F73-4785-B533-9F85A53E167A}" presName="centerShape" presStyleLbl="node0" presStyleIdx="0" presStyleCnt="1" custScaleX="164130" custScaleY="148720"/>
      <dgm:spPr/>
      <dgm:t>
        <a:bodyPr/>
        <a:lstStyle/>
        <a:p>
          <a:endParaRPr lang="en-US"/>
        </a:p>
      </dgm:t>
    </dgm:pt>
    <dgm:pt modelId="{BF1FD453-A373-402A-A578-64EF5BE56453}" type="pres">
      <dgm:prSet presAssocID="{AB3389CE-3DAD-44A4-81BC-204CDBEB9D61}" presName="Name9" presStyleLbl="parChTrans1D2" presStyleIdx="0" presStyleCnt="7"/>
      <dgm:spPr/>
      <dgm:t>
        <a:bodyPr/>
        <a:lstStyle/>
        <a:p>
          <a:endParaRPr lang="en-US"/>
        </a:p>
      </dgm:t>
    </dgm:pt>
    <dgm:pt modelId="{12D220FB-5DA8-4BA7-A81D-7B7F10EEA245}" type="pres">
      <dgm:prSet presAssocID="{AB3389CE-3DAD-44A4-81BC-204CDBEB9D61}" presName="connTx" presStyleLbl="parChTrans1D2" presStyleIdx="0" presStyleCnt="7"/>
      <dgm:spPr/>
      <dgm:t>
        <a:bodyPr/>
        <a:lstStyle/>
        <a:p>
          <a:endParaRPr lang="en-US"/>
        </a:p>
      </dgm:t>
    </dgm:pt>
    <dgm:pt modelId="{4701D5C1-A703-4222-8BEC-E87CF399DF1D}" type="pres">
      <dgm:prSet presAssocID="{10D0C736-43DE-4D17-BABF-F1DE6E9C628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DC287-F0C7-414A-B29D-3F94487B7BDB}" type="pres">
      <dgm:prSet presAssocID="{EB26636C-5D06-4239-90D7-D382DA593D27}" presName="Name9" presStyleLbl="parChTrans1D2" presStyleIdx="1" presStyleCnt="7"/>
      <dgm:spPr/>
      <dgm:t>
        <a:bodyPr/>
        <a:lstStyle/>
        <a:p>
          <a:endParaRPr lang="en-US"/>
        </a:p>
      </dgm:t>
    </dgm:pt>
    <dgm:pt modelId="{95E2D9B6-AD86-47F1-B01E-1851FA5F5956}" type="pres">
      <dgm:prSet presAssocID="{EB26636C-5D06-4239-90D7-D382DA593D27}" presName="connTx" presStyleLbl="parChTrans1D2" presStyleIdx="1" presStyleCnt="7"/>
      <dgm:spPr/>
      <dgm:t>
        <a:bodyPr/>
        <a:lstStyle/>
        <a:p>
          <a:endParaRPr lang="en-US"/>
        </a:p>
      </dgm:t>
    </dgm:pt>
    <dgm:pt modelId="{13DA350C-7BC3-4504-8397-37C5CA56CC02}" type="pres">
      <dgm:prSet presAssocID="{B5A11658-C8E6-4A0F-A98C-70F4AF16FC49}" presName="node" presStyleLbl="node1" presStyleIdx="1" presStyleCnt="7" custRadScaleRad="100486" custRadScaleInc="-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6A48A-E263-473A-94FA-0F9A28887AAD}" type="pres">
      <dgm:prSet presAssocID="{F010A057-3892-4A38-A797-80D557F53C63}" presName="Name9" presStyleLbl="parChTrans1D2" presStyleIdx="2" presStyleCnt="7"/>
      <dgm:spPr/>
      <dgm:t>
        <a:bodyPr/>
        <a:lstStyle/>
        <a:p>
          <a:endParaRPr lang="en-US"/>
        </a:p>
      </dgm:t>
    </dgm:pt>
    <dgm:pt modelId="{C09B153C-6434-4686-856D-9834E1CF9B63}" type="pres">
      <dgm:prSet presAssocID="{F010A057-3892-4A38-A797-80D557F53C63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11830C3-6A22-4EB4-89C8-AAC6A0F53787}" type="pres">
      <dgm:prSet presAssocID="{A9E50976-B5FB-4C65-BBA7-A8F0D4F2F863}" presName="node" presStyleLbl="node1" presStyleIdx="2" presStyleCnt="7" custRadScaleRad="98213" custRadScaleInc="-4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46C3A-22F6-4A85-A26D-DFDDF5ABC988}" type="pres">
      <dgm:prSet presAssocID="{470356CF-5FAD-494C-9035-F59A44869C71}" presName="Name9" presStyleLbl="parChTrans1D2" presStyleIdx="3" presStyleCnt="7"/>
      <dgm:spPr/>
      <dgm:t>
        <a:bodyPr/>
        <a:lstStyle/>
        <a:p>
          <a:endParaRPr lang="en-US"/>
        </a:p>
      </dgm:t>
    </dgm:pt>
    <dgm:pt modelId="{17C0BB80-BEEB-4B49-8CEA-7F80FD36E593}" type="pres">
      <dgm:prSet presAssocID="{470356CF-5FAD-494C-9035-F59A44869C71}" presName="connTx" presStyleLbl="parChTrans1D2" presStyleIdx="3" presStyleCnt="7"/>
      <dgm:spPr/>
      <dgm:t>
        <a:bodyPr/>
        <a:lstStyle/>
        <a:p>
          <a:endParaRPr lang="en-US"/>
        </a:p>
      </dgm:t>
    </dgm:pt>
    <dgm:pt modelId="{F8BB37D9-0E1E-4934-A0B4-90B31EC7B957}" type="pres">
      <dgm:prSet presAssocID="{3F5C318C-3BA3-4302-945E-36972C0461A0}" presName="node" presStyleLbl="node1" presStyleIdx="3" presStyleCnt="7" custRadScaleRad="97296" custRadScaleInc="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D28F9-5E62-4B61-BA10-DF3D3238DFBA}" type="pres">
      <dgm:prSet presAssocID="{B567C0D4-44F8-405F-A161-4CB180C70CCE}" presName="Name9" presStyleLbl="parChTrans1D2" presStyleIdx="4" presStyleCnt="7"/>
      <dgm:spPr/>
      <dgm:t>
        <a:bodyPr/>
        <a:lstStyle/>
        <a:p>
          <a:endParaRPr lang="en-US"/>
        </a:p>
      </dgm:t>
    </dgm:pt>
    <dgm:pt modelId="{72BD1259-2AD8-4DC9-8A74-0F6DEC6AAF26}" type="pres">
      <dgm:prSet presAssocID="{B567C0D4-44F8-405F-A161-4CB180C70CCE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1DC636D-9B71-40AE-8E2E-FAA4CF6FC152}" type="pres">
      <dgm:prSet presAssocID="{C9584B7C-DB9E-4288-B3B6-FAA265E8BAB4}" presName="node" presStyleLbl="node1" presStyleIdx="4" presStyleCnt="7" custRadScaleRad="98460" custRadScaleInc="5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75966-893D-4BB1-8171-5253E0AF9226}" type="pres">
      <dgm:prSet presAssocID="{B05184CC-DB0E-4510-8751-D997356A8F69}" presName="Name9" presStyleLbl="parChTrans1D2" presStyleIdx="5" presStyleCnt="7"/>
      <dgm:spPr/>
      <dgm:t>
        <a:bodyPr/>
        <a:lstStyle/>
        <a:p>
          <a:endParaRPr lang="en-US"/>
        </a:p>
      </dgm:t>
    </dgm:pt>
    <dgm:pt modelId="{149E33B2-9ACD-4377-8928-B8CE0AA835BE}" type="pres">
      <dgm:prSet presAssocID="{B05184CC-DB0E-4510-8751-D997356A8F6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42014827-57A5-4D59-8199-E37117CBB52B}" type="pres">
      <dgm:prSet presAssocID="{1E1D19DE-991E-44EC-BE92-165C51F5CD34}" presName="node" presStyleLbl="node1" presStyleIdx="5" presStyleCnt="7" custRadScaleRad="100787" custRadScaleInc="5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C0FED-B547-460D-BA56-C64A4F711051}" type="pres">
      <dgm:prSet presAssocID="{B75DA84B-72EA-4F99-A7E2-85A9535605E1}" presName="Name9" presStyleLbl="parChTrans1D2" presStyleIdx="6" presStyleCnt="7"/>
      <dgm:spPr/>
      <dgm:t>
        <a:bodyPr/>
        <a:lstStyle/>
        <a:p>
          <a:endParaRPr lang="en-US"/>
        </a:p>
      </dgm:t>
    </dgm:pt>
    <dgm:pt modelId="{2EB380AE-4A2C-4907-80AF-D914E72A2E06}" type="pres">
      <dgm:prSet presAssocID="{B75DA84B-72EA-4F99-A7E2-85A9535605E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181B4AFE-00AA-4C1B-9B93-8B177D111F35}" type="pres">
      <dgm:prSet presAssocID="{4ED68F7E-1916-4B23-86A7-1D7524AB6110}" presName="node" presStyleLbl="node1" presStyleIdx="6" presStyleCnt="7" custRadScaleRad="102509" custRadScaleInc="2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1F889-0C5F-45EC-937E-6D7338953EE8}" srcId="{203532F1-3F73-4785-B533-9F85A53E167A}" destId="{B5A11658-C8E6-4A0F-A98C-70F4AF16FC49}" srcOrd="1" destOrd="0" parTransId="{EB26636C-5D06-4239-90D7-D382DA593D27}" sibTransId="{6309CA21-D573-4D14-BFB6-5A3CA93DAFF2}"/>
    <dgm:cxn modelId="{9619B2BD-F3EE-4EF3-AAB8-B64B0A02CD36}" type="presOf" srcId="{B567C0D4-44F8-405F-A161-4CB180C70CCE}" destId="{72BD1259-2AD8-4DC9-8A74-0F6DEC6AAF26}" srcOrd="1" destOrd="0" presId="urn:microsoft.com/office/officeart/2005/8/layout/radial1"/>
    <dgm:cxn modelId="{B56050BF-10AD-4A43-B91D-1FA693C8973E}" type="presOf" srcId="{470356CF-5FAD-494C-9035-F59A44869C71}" destId="{9EC46C3A-22F6-4A85-A26D-DFDDF5ABC988}" srcOrd="0" destOrd="0" presId="urn:microsoft.com/office/officeart/2005/8/layout/radial1"/>
    <dgm:cxn modelId="{FB6A4C25-0937-43A1-AEBA-A88806F3A693}" srcId="{203532F1-3F73-4785-B533-9F85A53E167A}" destId="{4ED68F7E-1916-4B23-86A7-1D7524AB6110}" srcOrd="6" destOrd="0" parTransId="{B75DA84B-72EA-4F99-A7E2-85A9535605E1}" sibTransId="{8DC3A9A3-B14C-4108-9846-050F448D70D2}"/>
    <dgm:cxn modelId="{1110CD1C-988E-4A20-B22B-9EDA4FA22B09}" type="presOf" srcId="{B5A11658-C8E6-4A0F-A98C-70F4AF16FC49}" destId="{13DA350C-7BC3-4504-8397-37C5CA56CC02}" srcOrd="0" destOrd="0" presId="urn:microsoft.com/office/officeart/2005/8/layout/radial1"/>
    <dgm:cxn modelId="{E55014B6-A095-40E0-BF30-2A0CE15EC870}" srcId="{203532F1-3F73-4785-B533-9F85A53E167A}" destId="{1E1D19DE-991E-44EC-BE92-165C51F5CD34}" srcOrd="5" destOrd="0" parTransId="{B05184CC-DB0E-4510-8751-D997356A8F69}" sibTransId="{EFC98D23-FDEB-4A77-AD6C-3A499AC3F414}"/>
    <dgm:cxn modelId="{EC9CB319-BAE6-4140-83C8-2B784380BC79}" type="presOf" srcId="{10D0C736-43DE-4D17-BABF-F1DE6E9C628D}" destId="{4701D5C1-A703-4222-8BEC-E87CF399DF1D}" srcOrd="0" destOrd="0" presId="urn:microsoft.com/office/officeart/2005/8/layout/radial1"/>
    <dgm:cxn modelId="{7096BA31-86D4-4897-8E99-79E12A18D38F}" type="presOf" srcId="{4ED68F7E-1916-4B23-86A7-1D7524AB6110}" destId="{181B4AFE-00AA-4C1B-9B93-8B177D111F35}" srcOrd="0" destOrd="0" presId="urn:microsoft.com/office/officeart/2005/8/layout/radial1"/>
    <dgm:cxn modelId="{E24306DC-8CF7-4CE0-B5BA-D22D1CBAB042}" type="presOf" srcId="{FDFFB651-DC49-42D8-B5CB-C12EBA606AD3}" destId="{04C9707C-C889-488C-BDA0-C0F611182E40}" srcOrd="0" destOrd="0" presId="urn:microsoft.com/office/officeart/2005/8/layout/radial1"/>
    <dgm:cxn modelId="{76554CE2-D9E4-474D-AD33-295383FBE7A7}" srcId="{FDFFB651-DC49-42D8-B5CB-C12EBA606AD3}" destId="{203532F1-3F73-4785-B533-9F85A53E167A}" srcOrd="0" destOrd="0" parTransId="{3CCA268F-C015-4DCF-8305-2EB990A2ED9A}" sibTransId="{129E29E0-34C4-48E4-BD4D-0AE793D081FC}"/>
    <dgm:cxn modelId="{A4F43A3A-928C-4FC6-BE3B-7F39D1E37DC6}" type="presOf" srcId="{B75DA84B-72EA-4F99-A7E2-85A9535605E1}" destId="{2EB380AE-4A2C-4907-80AF-D914E72A2E06}" srcOrd="1" destOrd="0" presId="urn:microsoft.com/office/officeart/2005/8/layout/radial1"/>
    <dgm:cxn modelId="{37D21916-F74F-44A4-9830-A81DE1CBC3B3}" type="presOf" srcId="{EB26636C-5D06-4239-90D7-D382DA593D27}" destId="{28BDC287-F0C7-414A-B29D-3F94487B7BDB}" srcOrd="0" destOrd="0" presId="urn:microsoft.com/office/officeart/2005/8/layout/radial1"/>
    <dgm:cxn modelId="{6FA51C76-1BE0-4A8F-869E-E6DB828EDF0D}" type="presOf" srcId="{A9E50976-B5FB-4C65-BBA7-A8F0D4F2F863}" destId="{711830C3-6A22-4EB4-89C8-AAC6A0F53787}" srcOrd="0" destOrd="0" presId="urn:microsoft.com/office/officeart/2005/8/layout/radial1"/>
    <dgm:cxn modelId="{58C0EB8B-A6E3-4429-B802-A25817A9022A}" type="presOf" srcId="{F010A057-3892-4A38-A797-80D557F53C63}" destId="{3846A48A-E263-473A-94FA-0F9A28887AAD}" srcOrd="0" destOrd="0" presId="urn:microsoft.com/office/officeart/2005/8/layout/radial1"/>
    <dgm:cxn modelId="{FB5F717F-DE85-48BB-BB29-49AAD926159E}" srcId="{203532F1-3F73-4785-B533-9F85A53E167A}" destId="{3F5C318C-3BA3-4302-945E-36972C0461A0}" srcOrd="3" destOrd="0" parTransId="{470356CF-5FAD-494C-9035-F59A44869C71}" sibTransId="{51BC116D-3715-4A08-B153-D7814B3C78BE}"/>
    <dgm:cxn modelId="{FA5697D4-72F0-42D2-BF3D-1190F8E17650}" type="presOf" srcId="{AB3389CE-3DAD-44A4-81BC-204CDBEB9D61}" destId="{12D220FB-5DA8-4BA7-A81D-7B7F10EEA245}" srcOrd="1" destOrd="0" presId="urn:microsoft.com/office/officeart/2005/8/layout/radial1"/>
    <dgm:cxn modelId="{FAFA7FB9-6800-4E6B-99EF-E273639092C9}" type="presOf" srcId="{B05184CC-DB0E-4510-8751-D997356A8F69}" destId="{01275966-893D-4BB1-8171-5253E0AF9226}" srcOrd="0" destOrd="0" presId="urn:microsoft.com/office/officeart/2005/8/layout/radial1"/>
    <dgm:cxn modelId="{660E1A2E-4314-4925-A9BD-D20CC6D73BC3}" type="presOf" srcId="{C9584B7C-DB9E-4288-B3B6-FAA265E8BAB4}" destId="{21DC636D-9B71-40AE-8E2E-FAA4CF6FC152}" srcOrd="0" destOrd="0" presId="urn:microsoft.com/office/officeart/2005/8/layout/radial1"/>
    <dgm:cxn modelId="{55F27305-E542-45EF-A968-4D02F75665B1}" type="presOf" srcId="{B75DA84B-72EA-4F99-A7E2-85A9535605E1}" destId="{1DEC0FED-B547-460D-BA56-C64A4F711051}" srcOrd="0" destOrd="0" presId="urn:microsoft.com/office/officeart/2005/8/layout/radial1"/>
    <dgm:cxn modelId="{5995C16B-A27E-4AB6-BC17-8578ECD82DE8}" type="presOf" srcId="{EB26636C-5D06-4239-90D7-D382DA593D27}" destId="{95E2D9B6-AD86-47F1-B01E-1851FA5F5956}" srcOrd="1" destOrd="0" presId="urn:microsoft.com/office/officeart/2005/8/layout/radial1"/>
    <dgm:cxn modelId="{55E4EC1F-7BC3-4B7B-9F00-8798DE4DD3F1}" type="presOf" srcId="{B05184CC-DB0E-4510-8751-D997356A8F69}" destId="{149E33B2-9ACD-4377-8928-B8CE0AA835BE}" srcOrd="1" destOrd="0" presId="urn:microsoft.com/office/officeart/2005/8/layout/radial1"/>
    <dgm:cxn modelId="{1C7BCDE8-13AC-4827-87E5-3C7FD4CD0FE5}" srcId="{203532F1-3F73-4785-B533-9F85A53E167A}" destId="{10D0C736-43DE-4D17-BABF-F1DE6E9C628D}" srcOrd="0" destOrd="0" parTransId="{AB3389CE-3DAD-44A4-81BC-204CDBEB9D61}" sibTransId="{B0289AA0-E7E5-4EC5-A7B1-01915DFC656E}"/>
    <dgm:cxn modelId="{19AF89C0-BD30-42FF-8566-C7CDFB01A793}" srcId="{203532F1-3F73-4785-B533-9F85A53E167A}" destId="{C9584B7C-DB9E-4288-B3B6-FAA265E8BAB4}" srcOrd="4" destOrd="0" parTransId="{B567C0D4-44F8-405F-A161-4CB180C70CCE}" sibTransId="{ADE65DF2-7DBF-498F-88A9-F30462D12BC6}"/>
    <dgm:cxn modelId="{02C1DA83-3AB1-4755-A92A-1E6E0CEFA71A}" type="presOf" srcId="{F010A057-3892-4A38-A797-80D557F53C63}" destId="{C09B153C-6434-4686-856D-9834E1CF9B63}" srcOrd="1" destOrd="0" presId="urn:microsoft.com/office/officeart/2005/8/layout/radial1"/>
    <dgm:cxn modelId="{204182DD-5F95-4ABE-8F66-D4B814C36507}" type="presOf" srcId="{3F5C318C-3BA3-4302-945E-36972C0461A0}" destId="{F8BB37D9-0E1E-4934-A0B4-90B31EC7B957}" srcOrd="0" destOrd="0" presId="urn:microsoft.com/office/officeart/2005/8/layout/radial1"/>
    <dgm:cxn modelId="{C594231D-6C23-42C0-903A-D69BF55AC638}" type="presOf" srcId="{1E1D19DE-991E-44EC-BE92-165C51F5CD34}" destId="{42014827-57A5-4D59-8199-E37117CBB52B}" srcOrd="0" destOrd="0" presId="urn:microsoft.com/office/officeart/2005/8/layout/radial1"/>
    <dgm:cxn modelId="{B8F3AF59-AD29-4B92-BD58-80BCD3C8377C}" type="presOf" srcId="{470356CF-5FAD-494C-9035-F59A44869C71}" destId="{17C0BB80-BEEB-4B49-8CEA-7F80FD36E593}" srcOrd="1" destOrd="0" presId="urn:microsoft.com/office/officeart/2005/8/layout/radial1"/>
    <dgm:cxn modelId="{167D91C7-0960-4C80-BD0F-9C3B1A52CCB0}" type="presOf" srcId="{B567C0D4-44F8-405F-A161-4CB180C70CCE}" destId="{C98D28F9-5E62-4B61-BA10-DF3D3238DFBA}" srcOrd="0" destOrd="0" presId="urn:microsoft.com/office/officeart/2005/8/layout/radial1"/>
    <dgm:cxn modelId="{BD3D1C46-A5AC-46B2-9401-91B9C37D6FA8}" srcId="{203532F1-3F73-4785-B533-9F85A53E167A}" destId="{A9E50976-B5FB-4C65-BBA7-A8F0D4F2F863}" srcOrd="2" destOrd="0" parTransId="{F010A057-3892-4A38-A797-80D557F53C63}" sibTransId="{B0BACE88-3716-4048-952D-6C5D94CEE3BC}"/>
    <dgm:cxn modelId="{C02ABC20-B752-428B-893B-C0E374BE7109}" type="presOf" srcId="{203532F1-3F73-4785-B533-9F85A53E167A}" destId="{0BDB177A-D5E0-4358-A6DF-10E8F24B274D}" srcOrd="0" destOrd="0" presId="urn:microsoft.com/office/officeart/2005/8/layout/radial1"/>
    <dgm:cxn modelId="{AC037ED4-8A26-4B5A-885E-12CFFB40B7C1}" type="presOf" srcId="{AB3389CE-3DAD-44A4-81BC-204CDBEB9D61}" destId="{BF1FD453-A373-402A-A578-64EF5BE56453}" srcOrd="0" destOrd="0" presId="urn:microsoft.com/office/officeart/2005/8/layout/radial1"/>
    <dgm:cxn modelId="{63169F5E-7096-473D-85C3-E29BEAFA4E37}" type="presParOf" srcId="{04C9707C-C889-488C-BDA0-C0F611182E40}" destId="{0BDB177A-D5E0-4358-A6DF-10E8F24B274D}" srcOrd="0" destOrd="0" presId="urn:microsoft.com/office/officeart/2005/8/layout/radial1"/>
    <dgm:cxn modelId="{EFE88DE6-FB69-4182-81EC-69DBF39E4304}" type="presParOf" srcId="{04C9707C-C889-488C-BDA0-C0F611182E40}" destId="{BF1FD453-A373-402A-A578-64EF5BE56453}" srcOrd="1" destOrd="0" presId="urn:microsoft.com/office/officeart/2005/8/layout/radial1"/>
    <dgm:cxn modelId="{4D89D974-86C0-47D1-A08D-AD2790B8E96B}" type="presParOf" srcId="{BF1FD453-A373-402A-A578-64EF5BE56453}" destId="{12D220FB-5DA8-4BA7-A81D-7B7F10EEA245}" srcOrd="0" destOrd="0" presId="urn:microsoft.com/office/officeart/2005/8/layout/radial1"/>
    <dgm:cxn modelId="{7245975A-45AA-4A92-8D87-3EAE02C10047}" type="presParOf" srcId="{04C9707C-C889-488C-BDA0-C0F611182E40}" destId="{4701D5C1-A703-4222-8BEC-E87CF399DF1D}" srcOrd="2" destOrd="0" presId="urn:microsoft.com/office/officeart/2005/8/layout/radial1"/>
    <dgm:cxn modelId="{3D286D14-5284-4BD9-A497-BD8343CF359D}" type="presParOf" srcId="{04C9707C-C889-488C-BDA0-C0F611182E40}" destId="{28BDC287-F0C7-414A-B29D-3F94487B7BDB}" srcOrd="3" destOrd="0" presId="urn:microsoft.com/office/officeart/2005/8/layout/radial1"/>
    <dgm:cxn modelId="{3FE9A301-8EAF-44FA-B015-F00F4CB58FFD}" type="presParOf" srcId="{28BDC287-F0C7-414A-B29D-3F94487B7BDB}" destId="{95E2D9B6-AD86-47F1-B01E-1851FA5F5956}" srcOrd="0" destOrd="0" presId="urn:microsoft.com/office/officeart/2005/8/layout/radial1"/>
    <dgm:cxn modelId="{5584DC21-27D8-4649-9611-E03C5EBA2537}" type="presParOf" srcId="{04C9707C-C889-488C-BDA0-C0F611182E40}" destId="{13DA350C-7BC3-4504-8397-37C5CA56CC02}" srcOrd="4" destOrd="0" presId="urn:microsoft.com/office/officeart/2005/8/layout/radial1"/>
    <dgm:cxn modelId="{5D71E651-04EF-46AB-B316-24C0A01E7D3C}" type="presParOf" srcId="{04C9707C-C889-488C-BDA0-C0F611182E40}" destId="{3846A48A-E263-473A-94FA-0F9A28887AAD}" srcOrd="5" destOrd="0" presId="urn:microsoft.com/office/officeart/2005/8/layout/radial1"/>
    <dgm:cxn modelId="{2E8AFBC3-7E4D-4B41-9508-026A05FC0942}" type="presParOf" srcId="{3846A48A-E263-473A-94FA-0F9A28887AAD}" destId="{C09B153C-6434-4686-856D-9834E1CF9B63}" srcOrd="0" destOrd="0" presId="urn:microsoft.com/office/officeart/2005/8/layout/radial1"/>
    <dgm:cxn modelId="{E2276989-2BA7-441F-8249-DDDFE8FB952D}" type="presParOf" srcId="{04C9707C-C889-488C-BDA0-C0F611182E40}" destId="{711830C3-6A22-4EB4-89C8-AAC6A0F53787}" srcOrd="6" destOrd="0" presId="urn:microsoft.com/office/officeart/2005/8/layout/radial1"/>
    <dgm:cxn modelId="{9828DC1C-F50C-4757-BDAC-3FA0C490A4E8}" type="presParOf" srcId="{04C9707C-C889-488C-BDA0-C0F611182E40}" destId="{9EC46C3A-22F6-4A85-A26D-DFDDF5ABC988}" srcOrd="7" destOrd="0" presId="urn:microsoft.com/office/officeart/2005/8/layout/radial1"/>
    <dgm:cxn modelId="{FA4DFA5F-2EF1-4AEE-A16A-57B6F9B09F50}" type="presParOf" srcId="{9EC46C3A-22F6-4A85-A26D-DFDDF5ABC988}" destId="{17C0BB80-BEEB-4B49-8CEA-7F80FD36E593}" srcOrd="0" destOrd="0" presId="urn:microsoft.com/office/officeart/2005/8/layout/radial1"/>
    <dgm:cxn modelId="{50690C8B-03C0-42A3-AF16-B151BEF3EADF}" type="presParOf" srcId="{04C9707C-C889-488C-BDA0-C0F611182E40}" destId="{F8BB37D9-0E1E-4934-A0B4-90B31EC7B957}" srcOrd="8" destOrd="0" presId="urn:microsoft.com/office/officeart/2005/8/layout/radial1"/>
    <dgm:cxn modelId="{2F74C34F-E49E-4CB6-AC42-C10356C14010}" type="presParOf" srcId="{04C9707C-C889-488C-BDA0-C0F611182E40}" destId="{C98D28F9-5E62-4B61-BA10-DF3D3238DFBA}" srcOrd="9" destOrd="0" presId="urn:microsoft.com/office/officeart/2005/8/layout/radial1"/>
    <dgm:cxn modelId="{AD3BFC12-BD42-4046-BFB0-87C015AE2445}" type="presParOf" srcId="{C98D28F9-5E62-4B61-BA10-DF3D3238DFBA}" destId="{72BD1259-2AD8-4DC9-8A74-0F6DEC6AAF26}" srcOrd="0" destOrd="0" presId="urn:microsoft.com/office/officeart/2005/8/layout/radial1"/>
    <dgm:cxn modelId="{57DB942F-9BB5-4D42-9E64-DB9FCBDB3995}" type="presParOf" srcId="{04C9707C-C889-488C-BDA0-C0F611182E40}" destId="{21DC636D-9B71-40AE-8E2E-FAA4CF6FC152}" srcOrd="10" destOrd="0" presId="urn:microsoft.com/office/officeart/2005/8/layout/radial1"/>
    <dgm:cxn modelId="{70F61E9D-F391-45C2-99ED-9FFDFFCA62AC}" type="presParOf" srcId="{04C9707C-C889-488C-BDA0-C0F611182E40}" destId="{01275966-893D-4BB1-8171-5253E0AF9226}" srcOrd="11" destOrd="0" presId="urn:microsoft.com/office/officeart/2005/8/layout/radial1"/>
    <dgm:cxn modelId="{A1427541-2F7B-437E-89CF-1A43F4D06AEA}" type="presParOf" srcId="{01275966-893D-4BB1-8171-5253E0AF9226}" destId="{149E33B2-9ACD-4377-8928-B8CE0AA835BE}" srcOrd="0" destOrd="0" presId="urn:microsoft.com/office/officeart/2005/8/layout/radial1"/>
    <dgm:cxn modelId="{22F7AB49-7686-4785-BEB4-4B51900132D6}" type="presParOf" srcId="{04C9707C-C889-488C-BDA0-C0F611182E40}" destId="{42014827-57A5-4D59-8199-E37117CBB52B}" srcOrd="12" destOrd="0" presId="urn:microsoft.com/office/officeart/2005/8/layout/radial1"/>
    <dgm:cxn modelId="{64E03A94-F7A1-4252-88E0-0BF58CDD7EC6}" type="presParOf" srcId="{04C9707C-C889-488C-BDA0-C0F611182E40}" destId="{1DEC0FED-B547-460D-BA56-C64A4F711051}" srcOrd="13" destOrd="0" presId="urn:microsoft.com/office/officeart/2005/8/layout/radial1"/>
    <dgm:cxn modelId="{522F3AEC-3BED-4398-8EB0-80DF71F130E5}" type="presParOf" srcId="{1DEC0FED-B547-460D-BA56-C64A4F711051}" destId="{2EB380AE-4A2C-4907-80AF-D914E72A2E06}" srcOrd="0" destOrd="0" presId="urn:microsoft.com/office/officeart/2005/8/layout/radial1"/>
    <dgm:cxn modelId="{C28ED7E3-F350-43C9-BC68-DFF3BCB45FE4}" type="presParOf" srcId="{04C9707C-C889-488C-BDA0-C0F611182E40}" destId="{181B4AFE-00AA-4C1B-9B93-8B177D111F3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B1B4D-5C1A-4DB8-9A5A-4CFD930D3F8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52C7E-04A7-42F9-9D5E-770E974FB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অনুসন্ধান</a:t>
            </a:r>
            <a:r>
              <a:rPr lang="en-US" dirty="0" smtClean="0"/>
              <a:t> ঃ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C7B9-5CA2-4E55-8609-C0C8FB05F3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7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3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9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0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3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1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0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4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9360-8A74-4660-8DAF-24A6802189D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B15D-C06E-4204-B6A1-46D71F1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"/>
            <a:ext cx="12194721" cy="685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5833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0" b="1" dirty="0" smtClean="0">
                <a:ln w="57150"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0" b="1" dirty="0">
              <a:ln w="57150">
                <a:solidFill>
                  <a:schemeClr val="bg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57175" y="-85725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6015942" y="-85725"/>
            <a:ext cx="6704346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50573 -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1" y="109945"/>
            <a:ext cx="11802139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২।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8" y="1624655"/>
            <a:ext cx="3472660" cy="28638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53" y="1624655"/>
            <a:ext cx="3466214" cy="2880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12" y="1607709"/>
            <a:ext cx="4323148" cy="2880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36" y="4694645"/>
            <a:ext cx="1185562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দেশ।এদেশে ছোট-বড় অনেক নদী আছে।নদীগুলো মালামাল পরিবহনের সহজ মাধ্যম। নদীর পানি-প্রবাহ থেকে বিদ্যুৎ উৎপাদন করা যায়।এছাড়া বিপুল পরিমাণ মৎস্য সম্পদ রয়েছে আমাদের নদ-নদীতে।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80" y="85635"/>
            <a:ext cx="10515600" cy="132556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16" y="1594926"/>
            <a:ext cx="2037938" cy="199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03140" y="4685329"/>
            <a:ext cx="336143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0307" y="4685329"/>
            <a:ext cx="2802564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তরৈীতে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6156" y="4685329"/>
            <a:ext cx="261687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6319" y="4685329"/>
            <a:ext cx="227553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লিকা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36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3139" y="4648663"/>
            <a:ext cx="11848715" cy="1790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নিচে রয়েছে নানা রকম মূল্যবান খনিজ সম্পদ।এগুলোর মধ্যে কয়লা, গ্যাস,চুনাপাথর,চিনামাটি,সিলিকা উল্লেখযোগ্য।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76" y="1625040"/>
            <a:ext cx="2130810" cy="196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5" y="1673146"/>
            <a:ext cx="2075352" cy="210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29" y="1673146"/>
            <a:ext cx="2063889" cy="199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0754" y="1701194"/>
            <a:ext cx="2051217" cy="2074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67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89" y="1088919"/>
            <a:ext cx="4491714" cy="3027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4" y="1088918"/>
            <a:ext cx="4837555" cy="2976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21" y="1088918"/>
            <a:ext cx="1950265" cy="2976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292236" y="3262545"/>
            <a:ext cx="13856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67179" y="3312303"/>
            <a:ext cx="124754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4000" b="1" dirty="0"/>
          </a:p>
        </p:txBody>
      </p:sp>
      <p:sp>
        <p:nvSpPr>
          <p:cNvPr id="29" name="Rectangle 28"/>
          <p:cNvSpPr/>
          <p:nvPr/>
        </p:nvSpPr>
        <p:spPr>
          <a:xfrm>
            <a:off x="273713" y="4374398"/>
            <a:ext cx="1174649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মোট বনভূমির পরিমান ২৪,৯৩৮ বর্গকিলোমিটার। মোট ভূ-ভাগের ১৬ ভাগ হচ্ছে বন।বনে আছে মূল্যবান গাছপালা,পাখি ও প্রাণিসম্পদ। প্রাকৃতিক ভারসাম্য রক্ষার জন্য বনের গুরুত্ব অপরিসীম।আমাদের আরও বেশি অর্থাৎ ২৫% বনভূমি থাকা প্রয়োজন। </a:t>
            </a:r>
            <a:endParaRPr lang="en-US" sz="3600" b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9558" y="140728"/>
            <a:ext cx="11730645" cy="873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বনজ সম্পদ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56" y="4155297"/>
            <a:ext cx="3363975" cy="211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7" y="4225781"/>
            <a:ext cx="3239519" cy="204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0" y="4155297"/>
            <a:ext cx="3604527" cy="211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68" y="1572854"/>
            <a:ext cx="3259147" cy="2078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07" y="1552922"/>
            <a:ext cx="3412357" cy="205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565219" y="214711"/>
            <a:ext cx="6445778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বনজ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4803" y="2649806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বেতের আসবাবপত্র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55056" y="2819878"/>
            <a:ext cx="1358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024" y="5683619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কাঠের আসবাবপত্র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5054301" y="5683619"/>
            <a:ext cx="1555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গোলপাতা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9837804" y="5683619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 আহরণ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7" y="1572854"/>
            <a:ext cx="3610296" cy="203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913004" y="2588250"/>
            <a:ext cx="1739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গুঁড়ি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49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2305" y="78291"/>
            <a:ext cx="8362604" cy="916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মৎস্য সম্পদ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10" y="5079812"/>
            <a:ext cx="1174649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অনেক নদ-নদী,খাল-বিল ও দেশের দক্ষিণে বঙ্গোপসাগর রয়েছে ।খাল-বিল,নদ-নদীতে রয়েছে প্রচুর মিঠা পানির মাছ।সামুদ্রিক মাছও আমাদের খাদ্যের চাহিদা পূরণ করছে।মাছ ধরে বহু মানুষ জীবিকা নির্বাহ করছে।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" y="1324900"/>
            <a:ext cx="2723890" cy="1810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0" y="3173557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91" y="1209007"/>
            <a:ext cx="3691942" cy="2253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14" y="1209007"/>
            <a:ext cx="4023589" cy="22532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7440" y="2331550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রুপচাঁদা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005623" y="4441646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কাতল মাছ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191670" y="3638406"/>
            <a:ext cx="3286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জেলেদের মাছ ধরার দৃশ্য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19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13875" y="1002289"/>
            <a:ext cx="3009207" cy="1966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/>
          <a:srcRect r="4434"/>
          <a:stretch/>
        </p:blipFill>
        <p:spPr>
          <a:xfrm>
            <a:off x="667289" y="1120677"/>
            <a:ext cx="3123315" cy="191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79" y="3208935"/>
            <a:ext cx="3435895" cy="1949367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578734" y="3086488"/>
            <a:ext cx="2945990" cy="2061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4910" y="4052887"/>
            <a:ext cx="158833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735" y="1511232"/>
            <a:ext cx="188301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51341" y="4513111"/>
            <a:ext cx="174751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7985" y="1865175"/>
            <a:ext cx="188301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103" y="104231"/>
            <a:ext cx="10855793" cy="916993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ম্পদ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5220997"/>
            <a:ext cx="12191999" cy="155002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প্রাণীসম্পাদের মধ্যে রয়েছে গরু,মহিষ,ছাগল,ভেড়া,হাঁস-মুরগি প্রভৃতি।এগুলো গৃহপালিত প্রাণী।এছাড়াও রয়েছে নানা প্রজাতির প্রচুর পাখি।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72" y="1066735"/>
            <a:ext cx="3435895" cy="196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9" y="3232191"/>
            <a:ext cx="3123315" cy="19786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19059" y="1865175"/>
            <a:ext cx="188301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5969" y="3639559"/>
            <a:ext cx="188301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 animBg="1"/>
      <p:bldP spid="20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" y="1021224"/>
            <a:ext cx="4270852" cy="5669556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43" y="5116139"/>
            <a:ext cx="4087596" cy="15746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18589" y="1046338"/>
            <a:ext cx="4060393" cy="2116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36959" y="3217869"/>
            <a:ext cx="4066480" cy="1843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459144" y="5945449"/>
            <a:ext cx="2770207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ঙ্গোপসাগর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4668271" y="2510066"/>
            <a:ext cx="26226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চট্টগ্রাম বন্দর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0078" y="4330928"/>
            <a:ext cx="26540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মংলা বন্দর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9619" y="5767152"/>
            <a:ext cx="22287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পায়রা বন্দর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2834" y="31312"/>
            <a:ext cx="10855793" cy="916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৭। সমুদ্রসম্পদ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58902" y="1021224"/>
            <a:ext cx="3502601" cy="56695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দক্ষিণ অঞ্চল জুড়ে বঙ্গোপসাগর।সাগর তীরে গড়ে উঠেছে চট্টগ্রাম,মংলা ও পায়রা সমুদ্র বন্দর।সাগর থেকে লবণ এবং প্রচুর পরিমানে মাছ আহরণ করা হয়।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4532244" y="139148"/>
            <a:ext cx="3746148" cy="504631"/>
          </a:xfrm>
          <a:prstGeom prst="flowChartPredefinedProcess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3779"/>
            <a:ext cx="12192000" cy="6124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১।মানুষের অর্থনৈতিক ও সামাজিক জীবনের অগ্রগতি ঘটে কোন সম্পদের মাধ্যমে?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গ্যাস;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সম্পদ;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সম্পদ;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সম্পদ;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২।প্রাকৃতিক সম্পদ কীভাবে ব্যবহার করলে দেশের সামাজিক ও অর্থনৈতিক অবস্থার উন্নয়ন ঘটানো যায়?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পরিমিতভাবে;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স্বাভাবিকভাবে;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পরিকল্পিতভাবে;ঘ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ব্যাপকভাবে;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বাংলাদেশের মোট বনভূমির পরিমান কত?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২৩০০০ বর্গ 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.;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২৪,৯৩৮ বর্গ 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25,937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 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27.908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 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।একটি দেশে কত ভাগ বনভূমি থাকতে হয়?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২৫% ;খ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৩০%;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৪০%;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৫০%;</a:t>
            </a:r>
          </a:p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59131" y="1172816"/>
            <a:ext cx="377687" cy="477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8991" y="2617304"/>
            <a:ext cx="377687" cy="477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28365" y="3706156"/>
            <a:ext cx="377687" cy="477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6870" y="5102086"/>
            <a:ext cx="377687" cy="477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4532244" y="139148"/>
            <a:ext cx="3876260" cy="715617"/>
          </a:xfrm>
          <a:prstGeom prst="flowChartPredefinedProcess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53546"/>
            <a:ext cx="121920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বাংলাদেশের বেশির ভাগ এলাকায় বছরে কতটি ফসল উৎপন্ন হয়?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দুইটি; 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তিনটি; 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; 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পাঁচটি;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বাংলাদেশের নদ-নদীতে কোন সম্পদটি বিপুল পরিমানে রয়েছে?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সম্পদ; 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বনজ সম্পদ; 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 সম্পদ;ঘ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কৃষিজ সম্পদ;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ভূ-ভাগের মোট বনভূমির পরিমান কত?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ভাগ ; 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১৬ভাগ; 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 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প্রাকৃতিক সম্পদের পরিমান কেমন?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অসীম ;খ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স্বল্প; 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পর্যাপ্ত; 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সীমিত;</a:t>
            </a:r>
          </a:p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04973" y="1669772"/>
            <a:ext cx="377687" cy="477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41207" y="2796209"/>
            <a:ext cx="377687" cy="477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53921" y="3832177"/>
            <a:ext cx="377687" cy="477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1181" y="4933090"/>
            <a:ext cx="377687" cy="477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2351" y="155644"/>
            <a:ext cx="6132475" cy="9027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88" y="1394084"/>
            <a:ext cx="4990078" cy="3417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9505" y="4534837"/>
            <a:ext cx="11718262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 সুষ্ঠ ব্যবহারের মাধ্যমে দেশের উন্নতি নির্ভর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করে” 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মতামত দাও। </a:t>
            </a:r>
            <a:endParaRPr lang="bn-IN" sz="4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5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0677" y="1"/>
            <a:ext cx="11922495" cy="6752492"/>
            <a:chOff x="140677" y="430989"/>
            <a:chExt cx="11922495" cy="6321503"/>
          </a:xfrm>
        </p:grpSpPr>
        <p:sp>
          <p:nvSpPr>
            <p:cNvPr id="2" name="Rounded Rectangle 1"/>
            <p:cNvSpPr/>
            <p:nvPr/>
          </p:nvSpPr>
          <p:spPr>
            <a:xfrm>
              <a:off x="140677" y="430989"/>
              <a:ext cx="11922495" cy="11054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endPara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0677" y="1643191"/>
              <a:ext cx="6203852" cy="51093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শিরিনা খাতুন(সহকারী শিক্ষক)</a:t>
              </a:r>
            </a:p>
            <a:p>
              <a:r>
                <a:rPr lang="bn-IN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বানিয়ারগাতী মহিলা মডেল দাখিল মাদ্রাসা, সদর,যশোর।</a:t>
              </a:r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051" y="1643190"/>
              <a:ext cx="2892829" cy="2746879"/>
            </a:xfrm>
            <a:prstGeom prst="ellipse">
              <a:avLst/>
            </a:prstGeom>
            <a:ln w="762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481129" y="1643190"/>
              <a:ext cx="5582043" cy="51093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৮ম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 ও বিশ্বপরিচয়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দ্বাদশ অধ্যায়</a:t>
              </a: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বাংলাদেশের প্রাকৃতিক সম্পদ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017" y="1821924"/>
              <a:ext cx="2115913" cy="24067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506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10" y="199851"/>
            <a:ext cx="8358688" cy="5099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02767" y="5238408"/>
            <a:ext cx="6145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1"/>
          <a:stretch/>
        </p:blipFill>
        <p:spPr>
          <a:xfrm>
            <a:off x="12192000" y="0"/>
            <a:ext cx="6096000" cy="6880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261" r="50146" b="-261"/>
          <a:stretch/>
        </p:blipFill>
        <p:spPr>
          <a:xfrm>
            <a:off x="-6025165" y="22109"/>
            <a:ext cx="6060140" cy="68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5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49843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0299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32" y="3948075"/>
            <a:ext cx="4952807" cy="2747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5" y="1100076"/>
            <a:ext cx="6200775" cy="5595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2393" y="155978"/>
            <a:ext cx="842649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8874" y="2354282"/>
            <a:ext cx="2953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 সম্পদ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0866" y="5082037"/>
            <a:ext cx="2739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32" y="1100076"/>
            <a:ext cx="4681780" cy="26217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77538" y="2354282"/>
            <a:ext cx="2588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সম্পদ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4734" y="5689123"/>
            <a:ext cx="842649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প্রাকৃতিক সম্পদ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5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270" y="182880"/>
            <a:ext cx="1014153" cy="655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>
                <a:latin typeface="NikoshBAN" pitchFamily="2" charset="0"/>
                <a:cs typeface="NikoshBAN" pitchFamily="2" charset="0"/>
              </a:rPr>
            </a:b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1701337" y="5735990"/>
            <a:ext cx="10058401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38" y="182880"/>
            <a:ext cx="10058400" cy="5054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18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68736" y="132280"/>
            <a:ext cx="11868093" cy="164664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36" y="2011676"/>
            <a:ext cx="11868093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প্রাকৃতিক সম্পদ কাকে বলে তা বলতে পারবে;</a:t>
            </a:r>
            <a:endParaRPr lang="en-US" sz="4800" kern="1100" dirty="0" smtClean="0">
              <a:ln w="0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endParaRPr lang="bn-IN" sz="4800" kern="1100" dirty="0" smtClean="0">
              <a:ln w="0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</a:t>
            </a:r>
            <a:r>
              <a:rPr lang="bn-IN" sz="48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বিভিন্ন প্রাকৃতিক সম্পদ সম্পর্কে বর্ণনা করতে পারবে;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017" y="217431"/>
            <a:ext cx="5245332" cy="1145858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Nature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152" y="1542993"/>
            <a:ext cx="9642766" cy="3394767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বিশ্বজগতকে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004" y="4296089"/>
            <a:ext cx="1190382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প্রকৃতির কাছ থেকে পাওয়া সব বস্তুকেই প্রাকৃতিক সম্পদ বলা হয়। মানুষ প্রকৃতি থেকেই এ সব সম্পদ আহরণ করে</a:t>
            </a:r>
            <a:r>
              <a:rPr lang="bn-BD" sz="3600" b="1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এর ফলে মানুষের অর্থনৈতিক এবং সামাজিক জীবনের অগ্রগতি ঘটে।প্রাকৃতিক সম্পদ পরিকল্পিতভাবে ব্যবহার করলে দেশের সামাজিক ও অর্থনৈতিক অবস্থার উন্নয়ন</a:t>
            </a:r>
            <a:r>
              <a:rPr lang="bn-IN" sz="3600" b="1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ঘটানো সম্ভব।</a:t>
            </a:r>
            <a:endParaRPr lang="en-US" sz="3600" b="1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51" y="1453453"/>
            <a:ext cx="3271517" cy="240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1" y="1434559"/>
            <a:ext cx="3454462" cy="242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5"/>
          <p:cNvSpPr txBox="1"/>
          <p:nvPr/>
        </p:nvSpPr>
        <p:spPr>
          <a:xfrm>
            <a:off x="1251802" y="114800"/>
            <a:ext cx="9360131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82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73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472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2384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296" algn="l" defTabSz="877824" rtl="0" eaLnBrk="1" latinLnBrk="0" hangingPunct="1">
              <a:defRPr sz="1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সম্পদগু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লোর উৎস কোথায়?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5" y="1434559"/>
            <a:ext cx="3868553" cy="242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77492" y="1023945"/>
            <a:ext cx="6096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প্রাকৃতিক সম্পদ কাকে বলে?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1251802" y="114800"/>
            <a:ext cx="93601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প্রকৃতি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3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2273992"/>
              </p:ext>
            </p:extLst>
          </p:nvPr>
        </p:nvGraphicFramePr>
        <p:xfrm>
          <a:off x="1632989" y="12018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4"/>
          <p:cNvSpPr txBox="1"/>
          <p:nvPr/>
        </p:nvSpPr>
        <p:spPr>
          <a:xfrm>
            <a:off x="163820" y="116378"/>
            <a:ext cx="11856384" cy="6483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 মধ্যে নানা মূল্যবান সম্পদ রয়েছে ।যেমন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B177A-D5E0-4358-A6DF-10E8F24B2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BDB177A-D5E0-4358-A6DF-10E8F24B2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BDB177A-D5E0-4358-A6DF-10E8F24B2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0BDB177A-D5E0-4358-A6DF-10E8F24B2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FD453-A373-402A-A578-64EF5BE56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F1FD453-A373-402A-A578-64EF5BE56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BF1FD453-A373-402A-A578-64EF5BE56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BF1FD453-A373-402A-A578-64EF5BE56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1D5C1-A703-4222-8BEC-E87CF399D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701D5C1-A703-4222-8BEC-E87CF399D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701D5C1-A703-4222-8BEC-E87CF399D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701D5C1-A703-4222-8BEC-E87CF399D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BDC287-F0C7-414A-B29D-3F94487B7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8BDC287-F0C7-414A-B29D-3F94487B7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8BDC287-F0C7-414A-B29D-3F94487B7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8BDC287-F0C7-414A-B29D-3F94487B7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DA350C-7BC3-4504-8397-37C5CA56C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3DA350C-7BC3-4504-8397-37C5CA56C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3DA350C-7BC3-4504-8397-37C5CA56C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3DA350C-7BC3-4504-8397-37C5CA56C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46A48A-E263-473A-94FA-0F9A28887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846A48A-E263-473A-94FA-0F9A28887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846A48A-E263-473A-94FA-0F9A28887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3846A48A-E263-473A-94FA-0F9A28887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1830C3-6A22-4EB4-89C8-AAC6A0F53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11830C3-6A22-4EB4-89C8-AAC6A0F53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11830C3-6A22-4EB4-89C8-AAC6A0F53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711830C3-6A22-4EB4-89C8-AAC6A0F53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46C3A-22F6-4A85-A26D-DFDDF5AB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9EC46C3A-22F6-4A85-A26D-DFDDF5AB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EC46C3A-22F6-4A85-A26D-DFDDF5AB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EC46C3A-22F6-4A85-A26D-DFDDF5ABC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BB37D9-0E1E-4934-A0B4-90B31EC7B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8BB37D9-0E1E-4934-A0B4-90B31EC7B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8BB37D9-0E1E-4934-A0B4-90B31EC7B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8BB37D9-0E1E-4934-A0B4-90B31EC7B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D28F9-5E62-4B61-BA10-DF3D3238D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C98D28F9-5E62-4B61-BA10-DF3D3238D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98D28F9-5E62-4B61-BA10-DF3D3238D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C98D28F9-5E62-4B61-BA10-DF3D3238D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DC636D-9B71-40AE-8E2E-FAA4CF6F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1DC636D-9B71-40AE-8E2E-FAA4CF6F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1DC636D-9B71-40AE-8E2E-FAA4CF6F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1DC636D-9B71-40AE-8E2E-FAA4CF6FC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75966-893D-4BB1-8171-5253E0AF9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1275966-893D-4BB1-8171-5253E0AF9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1275966-893D-4BB1-8171-5253E0AF9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1275966-893D-4BB1-8171-5253E0AF9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14827-57A5-4D59-8199-E37117CB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2014827-57A5-4D59-8199-E37117CB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42014827-57A5-4D59-8199-E37117CB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42014827-57A5-4D59-8199-E37117CBB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C0FED-B547-460D-BA56-C64A4F711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1DEC0FED-B547-460D-BA56-C64A4F711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1DEC0FED-B547-460D-BA56-C64A4F711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1DEC0FED-B547-460D-BA56-C64A4F711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1B4AFE-00AA-4C1B-9B93-8B177D111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1B4AFE-00AA-4C1B-9B93-8B177D111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81B4AFE-00AA-4C1B-9B93-8B177D111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181B4AFE-00AA-4C1B-9B93-8B177D111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 err="1" smtClean="0"/>
              <a:t>বাংলাদেশের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প্রাকৃতিক</a:t>
            </a:r>
            <a:r>
              <a:rPr lang="en-US" b="1" dirty="0" smtClean="0"/>
              <a:t> </a:t>
            </a:r>
            <a:r>
              <a:rPr lang="en-US" b="1" dirty="0" err="1" smtClean="0"/>
              <a:t>সম্পদ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34" y="1320081"/>
            <a:ext cx="7033728" cy="3529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004" y="4843947"/>
            <a:ext cx="11942618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বাংলাদেশের মূল্যবান প্রাকৃতিক সম্পদ।এদেশের সমতল ভূমি খুবই উর্বর।বেশির ভাগ এলাকায় বছরে তিনটি ফসল উৎপন্ন হয়।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গের এক ভাগ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।পাহাড়ে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1017" y="247282"/>
            <a:ext cx="189530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১।</a:t>
            </a:r>
            <a:r>
              <a:rPr lang="en-U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539</Words>
  <Application>Microsoft Office PowerPoint</Application>
  <PresentationFormat>Widescreen</PresentationFormat>
  <Paragraphs>118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প্রকৃতি বা Nature কি ?</vt:lpstr>
      <vt:lpstr>PowerPoint Presentation</vt:lpstr>
      <vt:lpstr>PowerPoint Presentation</vt:lpstr>
      <vt:lpstr>বাংলাদেশের প্রাকৃতিক সম্পদ</vt:lpstr>
      <vt:lpstr>বাংলাদেশের প্রাকৃতিক সম্পদ                       ২।নদ-নদী</vt:lpstr>
      <vt:lpstr>বাংলাদেশের প্রাকৃতিক সম্পদ               ৩. খনিজ সম্পদ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96</cp:revision>
  <dcterms:created xsi:type="dcterms:W3CDTF">2020-09-25T11:46:03Z</dcterms:created>
  <dcterms:modified xsi:type="dcterms:W3CDTF">2020-10-06T01:11:18Z</dcterms:modified>
</cp:coreProperties>
</file>