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y PC" initials="MP" lastIdx="5" clrIdx="0">
    <p:extLst>
      <p:ext uri="{19B8F6BF-5375-455C-9EA6-DF929625EA0E}">
        <p15:presenceInfo xmlns:p15="http://schemas.microsoft.com/office/powerpoint/2012/main" userId="My P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74" autoAdjust="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9B7E0-933B-4674-90A3-267CF2DBA27C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0676F-CFD4-4B1E-A740-5220B5D87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407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B166-6DD1-4947-9CC7-AB8CF1EF704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5933-8628-4292-8514-5AD0B0903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269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B166-6DD1-4947-9CC7-AB8CF1EF704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5933-8628-4292-8514-5AD0B0903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9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B166-6DD1-4947-9CC7-AB8CF1EF704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5933-8628-4292-8514-5AD0B0903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52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B166-6DD1-4947-9CC7-AB8CF1EF704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5933-8628-4292-8514-5AD0B0903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262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B166-6DD1-4947-9CC7-AB8CF1EF704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5933-8628-4292-8514-5AD0B0903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176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B166-6DD1-4947-9CC7-AB8CF1EF704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5933-8628-4292-8514-5AD0B0903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21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B166-6DD1-4947-9CC7-AB8CF1EF704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5933-8628-4292-8514-5AD0B0903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711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B166-6DD1-4947-9CC7-AB8CF1EF704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5933-8628-4292-8514-5AD0B0903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01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B166-6DD1-4947-9CC7-AB8CF1EF704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5933-8628-4292-8514-5AD0B0903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11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B166-6DD1-4947-9CC7-AB8CF1EF704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5933-8628-4292-8514-5AD0B0903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52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B166-6DD1-4947-9CC7-AB8CF1EF704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5933-8628-4292-8514-5AD0B0903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2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DB166-6DD1-4947-9CC7-AB8CF1EF704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B5933-8628-4292-8514-5AD0B0903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35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109" y="166255"/>
            <a:ext cx="11817927" cy="645621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01783" y="374073"/>
            <a:ext cx="11374582" cy="59851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55964" y="1136072"/>
            <a:ext cx="4170218" cy="1015663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92D050"/>
                </a:solidFill>
                <a:latin typeface="Nikosh ban"/>
              </a:rPr>
              <a:t>স্বাগতম</a:t>
            </a:r>
            <a:endParaRPr lang="en-US" sz="6000" dirty="0">
              <a:solidFill>
                <a:srgbClr val="92D050"/>
              </a:solidFill>
              <a:latin typeface="Nikosh b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945" y="3057583"/>
            <a:ext cx="4322618" cy="2853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76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1673" y="290945"/>
            <a:ext cx="11734800" cy="631767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77982" y="616526"/>
            <a:ext cx="11222182" cy="566650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192" y="1830692"/>
            <a:ext cx="5403272" cy="3675019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7703127" y="4197927"/>
            <a:ext cx="2078182" cy="3930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/>
          <p:nvPr/>
        </p:nvCxnSpPr>
        <p:spPr>
          <a:xfrm>
            <a:off x="2992582" y="2549236"/>
            <a:ext cx="2202873" cy="595746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48145" y="2369127"/>
            <a:ext cx="1842655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4">
                    <a:lumMod val="75000"/>
                  </a:schemeClr>
                </a:solidFill>
                <a:latin typeface="Nikosh ban"/>
              </a:rPr>
              <a:t>অন্তঃত্বক</a:t>
            </a:r>
            <a:endParaRPr lang="en-US" sz="3600" dirty="0">
              <a:solidFill>
                <a:schemeClr val="accent4">
                  <a:lumMod val="75000"/>
                </a:schemeClr>
              </a:solidFill>
              <a:latin typeface="Nikosh b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47564" y="4591000"/>
            <a:ext cx="1357745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 ban"/>
              </a:rPr>
              <a:t>বহিঃত্বক</a:t>
            </a:r>
            <a:endParaRPr lang="en-US" sz="3200" dirty="0">
              <a:latin typeface="Nikosh ban"/>
            </a:endParaRPr>
          </a:p>
        </p:txBody>
      </p:sp>
      <p:cxnSp>
        <p:nvCxnSpPr>
          <p:cNvPr id="13" name="Elbow Connector 12"/>
          <p:cNvCxnSpPr/>
          <p:nvPr/>
        </p:nvCxnSpPr>
        <p:spPr>
          <a:xfrm>
            <a:off x="7592291" y="3015458"/>
            <a:ext cx="1981200" cy="26478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781309" y="3144982"/>
            <a:ext cx="1330036" cy="52322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 ban"/>
              </a:rPr>
              <a:t>ঘর্ম</a:t>
            </a:r>
            <a:r>
              <a:rPr lang="en-US" sz="2800" dirty="0" smtClean="0">
                <a:latin typeface="Nikosh ban"/>
              </a:rPr>
              <a:t> </a:t>
            </a:r>
            <a:r>
              <a:rPr lang="en-US" sz="2800" dirty="0" err="1" smtClean="0">
                <a:latin typeface="Nikosh ban"/>
              </a:rPr>
              <a:t>গ্রন্থি</a:t>
            </a:r>
            <a:endParaRPr lang="en-US" sz="2800" dirty="0">
              <a:latin typeface="Nikosh b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8145" y="900545"/>
            <a:ext cx="3713019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 ban"/>
              </a:rPr>
              <a:t>ত্বকের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চিহ্নিত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চিত্র</a:t>
            </a:r>
            <a:endParaRPr lang="en-US" sz="3600" dirty="0"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110024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3236" y="235527"/>
            <a:ext cx="11720946" cy="637309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40327" y="484910"/>
            <a:ext cx="11152909" cy="592974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90255" y="1094509"/>
            <a:ext cx="6234545" cy="64633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 ban"/>
              </a:rPr>
              <a:t>ত্বকের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স্তর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দুইটির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বিবরনঃ</a:t>
            </a:r>
            <a:endParaRPr lang="en-US" sz="3600" dirty="0">
              <a:latin typeface="Nikosh b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05345" y="2466109"/>
            <a:ext cx="961505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Nikosh ban"/>
              </a:rPr>
              <a:t>১।উপচর্ম </a:t>
            </a:r>
            <a:r>
              <a:rPr lang="en-US" sz="3600" dirty="0" err="1" smtClean="0">
                <a:solidFill>
                  <a:srgbClr val="002060"/>
                </a:solidFill>
                <a:latin typeface="Nikosh ban"/>
              </a:rPr>
              <a:t>বা</a:t>
            </a:r>
            <a:r>
              <a:rPr lang="en-US" sz="36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বহিঃত্বকঃ</a:t>
            </a:r>
            <a:r>
              <a:rPr lang="en-US" sz="3200" dirty="0" err="1" smtClean="0">
                <a:latin typeface="Nikosh ban"/>
              </a:rPr>
              <a:t>এটি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ত্বকের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বাইরের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আবরন।হাতের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তালু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বা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পায়ের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তালুর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চামড়া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বা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ত্বক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খুব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পুরু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আবার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ঠোটের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চামড়া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বা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ত্বক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পাতলা।এ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উপচর্ম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হতে</a:t>
            </a:r>
            <a:r>
              <a:rPr lang="en-US" sz="3200" dirty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লোম</a:t>
            </a:r>
            <a:r>
              <a:rPr lang="en-US" sz="3200" dirty="0" smtClean="0">
                <a:latin typeface="Nikosh ban"/>
              </a:rPr>
              <a:t>, </a:t>
            </a:r>
            <a:r>
              <a:rPr lang="en-US" sz="3200" dirty="0" err="1" smtClean="0">
                <a:latin typeface="Nikosh ban"/>
              </a:rPr>
              <a:t>চুল</a:t>
            </a:r>
            <a:r>
              <a:rPr lang="en-US" sz="3200" dirty="0" smtClean="0">
                <a:latin typeface="Nikosh ban"/>
              </a:rPr>
              <a:t> ও </a:t>
            </a:r>
            <a:r>
              <a:rPr lang="en-US" sz="3200" dirty="0" err="1" smtClean="0">
                <a:latin typeface="Nikosh ban"/>
              </a:rPr>
              <a:t>নখের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উতপত্তি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হয়</a:t>
            </a:r>
            <a:r>
              <a:rPr lang="en-US" sz="3200" dirty="0" smtClean="0">
                <a:latin typeface="Nikosh ban"/>
              </a:rPr>
              <a:t>। </a:t>
            </a:r>
            <a:r>
              <a:rPr lang="en-US" sz="3200" dirty="0" err="1" smtClean="0">
                <a:latin typeface="Nikosh ban"/>
              </a:rPr>
              <a:t>উপচর্মে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লোম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কুপ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থাকে</a:t>
            </a:r>
            <a:r>
              <a:rPr lang="en-US" sz="3200" dirty="0" smtClean="0">
                <a:latin typeface="Nikosh ban"/>
              </a:rPr>
              <a:t>।</a:t>
            </a:r>
          </a:p>
          <a:p>
            <a:r>
              <a:rPr lang="en-US" sz="3200" dirty="0" smtClean="0">
                <a:latin typeface="Nikosh ban"/>
              </a:rPr>
              <a:t>২</a:t>
            </a:r>
            <a:r>
              <a:rPr lang="en-US" sz="3200" dirty="0">
                <a:latin typeface="Nikosh ban"/>
              </a:rPr>
              <a:t>।</a:t>
            </a:r>
            <a:r>
              <a:rPr lang="en-US" sz="3600" dirty="0">
                <a:solidFill>
                  <a:srgbClr val="7030A0"/>
                </a:solidFill>
                <a:latin typeface="Nikosh ban"/>
              </a:rPr>
              <a:t>অন্তঃচর্ম </a:t>
            </a:r>
            <a:r>
              <a:rPr lang="en-US" sz="3600" dirty="0" err="1" smtClean="0">
                <a:solidFill>
                  <a:srgbClr val="7030A0"/>
                </a:solidFill>
                <a:latin typeface="Nikosh ban"/>
              </a:rPr>
              <a:t>বাঅন্ত</a:t>
            </a:r>
            <a:r>
              <a:rPr lang="en-US" sz="3600" dirty="0" err="1">
                <a:solidFill>
                  <a:srgbClr val="7030A0"/>
                </a:solidFill>
                <a:latin typeface="Nikosh ban"/>
              </a:rPr>
              <a:t>ঃ</a:t>
            </a:r>
            <a:r>
              <a:rPr lang="en-US" sz="3600" dirty="0" smtClean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3200" dirty="0" err="1">
                <a:latin typeface="Nikosh ban"/>
              </a:rPr>
              <a:t>ত্বকঃঅন্ত</a:t>
            </a:r>
            <a:r>
              <a:rPr lang="en-US" sz="3200" dirty="0" err="1" smtClean="0">
                <a:latin typeface="Nikosh ban"/>
              </a:rPr>
              <a:t>ঃত্বকে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রয়েছে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রক্তনালি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তাছাড়াও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রয়েছে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লোমের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মুল,ঘর্মগ্রন্থি,স্বেদ</a:t>
            </a:r>
            <a:r>
              <a:rPr lang="en-US" sz="3200" dirty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গ্রন্থি</a:t>
            </a:r>
            <a:r>
              <a:rPr lang="en-US" sz="3200" dirty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ইত্যাদি</a:t>
            </a:r>
            <a:r>
              <a:rPr lang="en-US" sz="3200" dirty="0" smtClean="0">
                <a:latin typeface="Nikosh ban"/>
              </a:rPr>
              <a:t>। </a:t>
            </a:r>
            <a:r>
              <a:rPr lang="en-US" sz="3200" dirty="0" err="1" smtClean="0">
                <a:latin typeface="Nikosh ban"/>
              </a:rPr>
              <a:t>লোমহীন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স্থানে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অর্থা</a:t>
            </a:r>
            <a:r>
              <a:rPr lang="en-US" sz="3200" dirty="0" smtClean="0">
                <a:latin typeface="Nikosh ban"/>
              </a:rPr>
              <a:t>ৎ </a:t>
            </a:r>
            <a:r>
              <a:rPr lang="en-US" sz="3200" dirty="0" err="1" smtClean="0">
                <a:latin typeface="Nikosh ban"/>
              </a:rPr>
              <a:t>করতল</a:t>
            </a:r>
            <a:r>
              <a:rPr lang="en-US" sz="3200" dirty="0" smtClean="0">
                <a:latin typeface="Nikosh ban"/>
              </a:rPr>
              <a:t> ও </a:t>
            </a:r>
            <a:r>
              <a:rPr lang="en-US" sz="3200" dirty="0" err="1" smtClean="0">
                <a:latin typeface="Nikosh ban"/>
              </a:rPr>
              <a:t>পদতলে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স্বেদগ্রন্থির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সংখ্যা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বেশি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থাকে</a:t>
            </a:r>
            <a:r>
              <a:rPr lang="en-US" sz="3200" dirty="0" smtClean="0">
                <a:latin typeface="Nikosh ban"/>
              </a:rPr>
              <a:t>।</a:t>
            </a:r>
            <a:endParaRPr lang="en-US" sz="3200" dirty="0"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280500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8545" y="221674"/>
            <a:ext cx="11873346" cy="63869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7927" y="540327"/>
            <a:ext cx="11471564" cy="583276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17418" y="1288473"/>
            <a:ext cx="3934691" cy="76944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Nikosh ban"/>
              </a:rPr>
              <a:t>জোড়ায়</a:t>
            </a:r>
            <a:r>
              <a:rPr lang="en-US" sz="4400" dirty="0" smtClean="0">
                <a:solidFill>
                  <a:srgbClr val="FF0000"/>
                </a:solidFill>
                <a:latin typeface="Nikosh ban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 ban"/>
              </a:rPr>
              <a:t>কাজ</a:t>
            </a:r>
            <a:endParaRPr lang="en-US" sz="4400" dirty="0">
              <a:solidFill>
                <a:srgbClr val="FF0000"/>
              </a:solidFill>
              <a:latin typeface="Nikosh b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1345" y="1878588"/>
            <a:ext cx="4291958" cy="284575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08364" y="3879273"/>
            <a:ext cx="5167745" cy="830997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 ban"/>
              </a:rPr>
              <a:t>ত্বক</a:t>
            </a:r>
            <a:r>
              <a:rPr lang="en-US" sz="4800" dirty="0" smtClean="0">
                <a:latin typeface="Nikosh ban"/>
              </a:rPr>
              <a:t> </a:t>
            </a:r>
            <a:r>
              <a:rPr lang="en-US" sz="4800" dirty="0" err="1" smtClean="0">
                <a:latin typeface="Nikosh ban"/>
              </a:rPr>
              <a:t>কত</a:t>
            </a:r>
            <a:r>
              <a:rPr lang="en-US" sz="4800" dirty="0" smtClean="0">
                <a:latin typeface="Nikosh ban"/>
              </a:rPr>
              <a:t> </a:t>
            </a:r>
            <a:r>
              <a:rPr lang="en-US" sz="4800" dirty="0" err="1" smtClean="0">
                <a:latin typeface="Nikosh ban"/>
              </a:rPr>
              <a:t>প্রকার</a:t>
            </a:r>
            <a:r>
              <a:rPr lang="en-US" sz="4800" dirty="0" smtClean="0">
                <a:latin typeface="Nikosh ban"/>
              </a:rPr>
              <a:t> ও </a:t>
            </a:r>
            <a:r>
              <a:rPr lang="en-US" sz="4800" dirty="0" err="1" smtClean="0">
                <a:latin typeface="Nikosh ban"/>
              </a:rPr>
              <a:t>কি</a:t>
            </a:r>
            <a:r>
              <a:rPr lang="en-US" sz="4800" dirty="0" smtClean="0">
                <a:latin typeface="Nikosh ban"/>
              </a:rPr>
              <a:t> </a:t>
            </a:r>
            <a:r>
              <a:rPr lang="en-US" sz="4800" dirty="0" err="1" smtClean="0">
                <a:latin typeface="Nikosh ban"/>
              </a:rPr>
              <a:t>কি</a:t>
            </a:r>
            <a:r>
              <a:rPr lang="en-US" sz="4800" dirty="0" smtClean="0">
                <a:latin typeface="Nikosh ban"/>
              </a:rPr>
              <a:t>?</a:t>
            </a:r>
            <a:endParaRPr lang="en-US" sz="4800" dirty="0"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531298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5527" y="304800"/>
            <a:ext cx="11679382" cy="622069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40327" y="651164"/>
            <a:ext cx="11180618" cy="552796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995055" y="1274618"/>
            <a:ext cx="5472545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B050"/>
                </a:solidFill>
                <a:latin typeface="Nikosh ban"/>
              </a:rPr>
              <a:t>ত্বকের</a:t>
            </a:r>
            <a:r>
              <a:rPr lang="en-US" sz="3600" dirty="0" smtClean="0">
                <a:solidFill>
                  <a:srgbClr val="00B050"/>
                </a:solidFill>
                <a:latin typeface="Nikosh ban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 ban"/>
              </a:rPr>
              <a:t>সাধারন</a:t>
            </a:r>
            <a:r>
              <a:rPr lang="en-US" sz="3600" dirty="0" smtClean="0">
                <a:solidFill>
                  <a:srgbClr val="00B050"/>
                </a:solidFill>
                <a:latin typeface="Nikosh ban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 ban"/>
              </a:rPr>
              <a:t>কাজ</a:t>
            </a:r>
            <a:endParaRPr lang="en-US" sz="3600" dirty="0">
              <a:solidFill>
                <a:srgbClr val="00B050"/>
              </a:solidFill>
              <a:latin typeface="Nikosh b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2964873"/>
            <a:ext cx="1018309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১।দেহের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ভিতরের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কোমল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অংশ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কে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বাইরের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আঘাত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ঠান্ডা,গরম,রোদ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ইত্যাদি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থেকে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রক্ষা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করে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।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২।দেহে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রোগ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জীবানু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ঢুকতে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বাধা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দেয়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।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৩।ঘাম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বের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করে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দিয়ে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শরীর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ঠান্ডা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ও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সুস্থ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রাখে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।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৪।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দেহের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ক্ষতিকর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পদার্থ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বের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করে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দেয়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।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৫।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সুর্য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রশ্মি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থেকে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দেহ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কে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রক্ষা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করে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।</a:t>
            </a:r>
            <a:endParaRPr lang="en-US" sz="3200" dirty="0">
              <a:solidFill>
                <a:srgbClr val="002060"/>
              </a:solidFill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344509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3964" y="235527"/>
            <a:ext cx="11762509" cy="635923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15635" y="471055"/>
            <a:ext cx="11305310" cy="587432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25236" y="1122218"/>
            <a:ext cx="4225637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7030A0"/>
                </a:solidFill>
                <a:latin typeface="Nikosh ban"/>
              </a:rPr>
              <a:t>ত্বকের</a:t>
            </a:r>
            <a:r>
              <a:rPr lang="en-US" sz="4000" dirty="0" smtClean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 ban"/>
              </a:rPr>
              <a:t>যত্ন</a:t>
            </a:r>
            <a:endParaRPr lang="en-US" sz="4000" dirty="0">
              <a:solidFill>
                <a:srgbClr val="7030A0"/>
              </a:solidFill>
              <a:latin typeface="Nikosh b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145" y="1712768"/>
            <a:ext cx="3995176" cy="251286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25236" y="3020291"/>
            <a:ext cx="55833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 ban"/>
              </a:rPr>
              <a:t>১। </a:t>
            </a:r>
            <a:r>
              <a:rPr lang="en-US" sz="3600" dirty="0" err="1" smtClean="0">
                <a:latin typeface="Nikosh ban"/>
              </a:rPr>
              <a:t>নিয়মিত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গোসল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করা</a:t>
            </a:r>
            <a:r>
              <a:rPr lang="en-US" sz="3600" dirty="0" smtClean="0">
                <a:latin typeface="Nikosh ban"/>
              </a:rPr>
              <a:t>, </a:t>
            </a:r>
            <a:r>
              <a:rPr lang="en-US" sz="3600" dirty="0" err="1" smtClean="0">
                <a:latin typeface="Nikosh ban"/>
              </a:rPr>
              <a:t>বাহির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থেকে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এসে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হাত</a:t>
            </a:r>
            <a:r>
              <a:rPr lang="en-US" sz="3600" dirty="0" smtClean="0">
                <a:latin typeface="Nikosh ban"/>
              </a:rPr>
              <a:t> , </a:t>
            </a:r>
            <a:r>
              <a:rPr lang="en-US" sz="3600" dirty="0" err="1" smtClean="0">
                <a:latin typeface="Nikosh ban"/>
              </a:rPr>
              <a:t>পা</a:t>
            </a:r>
            <a:r>
              <a:rPr lang="en-US" sz="3600" dirty="0" smtClean="0">
                <a:latin typeface="Nikosh ban"/>
              </a:rPr>
              <a:t>, </a:t>
            </a:r>
            <a:r>
              <a:rPr lang="en-US" sz="3600" dirty="0" err="1" smtClean="0">
                <a:latin typeface="Nikosh ban"/>
              </a:rPr>
              <a:t>মুখ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ধৌত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করা</a:t>
            </a:r>
            <a:r>
              <a:rPr lang="en-US" sz="3600" dirty="0" smtClean="0">
                <a:latin typeface="Nikosh ban"/>
              </a:rPr>
              <a:t>।</a:t>
            </a:r>
          </a:p>
          <a:p>
            <a:r>
              <a:rPr lang="en-US" sz="3600" dirty="0" smtClean="0">
                <a:latin typeface="Nikosh ban"/>
              </a:rPr>
              <a:t>২। </a:t>
            </a:r>
            <a:r>
              <a:rPr lang="en-US" sz="3600" dirty="0" err="1" smtClean="0">
                <a:latin typeface="Nikosh ban"/>
              </a:rPr>
              <a:t>অন্যের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ব্যবহার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করা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কাপড়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চোপড়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বা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গামছা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ব্যাবহার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না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করে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নিজস্ব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জিনিষ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পত্র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ব্যবহার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করা</a:t>
            </a:r>
            <a:r>
              <a:rPr lang="en-US" sz="3600" dirty="0" smtClean="0">
                <a:latin typeface="Nikosh ban"/>
              </a:rPr>
              <a:t>।</a:t>
            </a:r>
            <a:endParaRPr lang="en-US" sz="3600" dirty="0"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269346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6255" y="249382"/>
            <a:ext cx="11734800" cy="62899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" y="547254"/>
            <a:ext cx="11152909" cy="5694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Nikosh b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4291" y="886691"/>
            <a:ext cx="3574473" cy="76944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 ban"/>
              </a:rPr>
              <a:t>ত্বকের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 ban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 ban"/>
              </a:rPr>
              <a:t>যত্ন</a:t>
            </a:r>
            <a:endParaRPr lang="en-US" sz="4400" dirty="0">
              <a:solidFill>
                <a:schemeClr val="accent2">
                  <a:lumMod val="75000"/>
                </a:schemeClr>
              </a:solidFill>
              <a:latin typeface="Nikosh b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399" y="2219035"/>
            <a:ext cx="4090555" cy="272703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08362" y="2743199"/>
            <a:ext cx="501534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 ban"/>
              </a:rPr>
              <a:t>৩। </a:t>
            </a:r>
            <a:r>
              <a:rPr lang="en-US" sz="3200" dirty="0" err="1" smtClean="0">
                <a:latin typeface="Nikosh ban"/>
              </a:rPr>
              <a:t>নিয়মিত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ভিটামিন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সমৃদ্ধ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খাবার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খাওয়া</a:t>
            </a:r>
            <a:r>
              <a:rPr lang="en-US" sz="3200" dirty="0" smtClean="0">
                <a:latin typeface="Nikosh ban"/>
              </a:rPr>
              <a:t>।</a:t>
            </a:r>
          </a:p>
          <a:p>
            <a:r>
              <a:rPr lang="en-US" sz="3200" dirty="0" smtClean="0">
                <a:latin typeface="Nikosh ban"/>
              </a:rPr>
              <a:t>৪।ত্বকের </a:t>
            </a:r>
            <a:r>
              <a:rPr lang="en-US" sz="3200" dirty="0" err="1" smtClean="0">
                <a:latin typeface="Nikosh ban"/>
              </a:rPr>
              <a:t>কোন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সমস্যা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দেখা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দিলে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বিশেষজ্ঞ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ডাক্তারের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পরামর্শে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ঔষধ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সেবন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করা</a:t>
            </a:r>
            <a:r>
              <a:rPr lang="en-US" sz="3200" dirty="0" smtClean="0">
                <a:latin typeface="Nikosh ban"/>
              </a:rPr>
              <a:t>।</a:t>
            </a:r>
          </a:p>
          <a:p>
            <a:r>
              <a:rPr lang="en-US" sz="3200" dirty="0" smtClean="0">
                <a:latin typeface="Nikosh ban"/>
              </a:rPr>
              <a:t>৫। </a:t>
            </a:r>
            <a:r>
              <a:rPr lang="en-US" sz="3200" dirty="0" err="1" smtClean="0">
                <a:latin typeface="Nikosh ban"/>
              </a:rPr>
              <a:t>স্কিন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কেয়ারের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সহায়তা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নেওয়া</a:t>
            </a:r>
            <a:r>
              <a:rPr lang="en-US" sz="3200" dirty="0" smtClean="0">
                <a:latin typeface="Nikosh ban"/>
              </a:rPr>
              <a:t>।</a:t>
            </a:r>
            <a:endParaRPr lang="en-US" sz="3200" dirty="0"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172603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382" y="387928"/>
            <a:ext cx="11693235" cy="619298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84909" y="665018"/>
            <a:ext cx="11222182" cy="565265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74618" y="1385455"/>
            <a:ext cx="4253346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2060"/>
                </a:solidFill>
                <a:latin typeface="Nikosh ban"/>
              </a:rPr>
              <a:t>দলীয়</a:t>
            </a:r>
            <a:r>
              <a:rPr lang="en-US" sz="40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 ban"/>
              </a:rPr>
              <a:t>কাজ</a:t>
            </a:r>
            <a:endParaRPr lang="en-US" sz="4000" dirty="0">
              <a:solidFill>
                <a:srgbClr val="002060"/>
              </a:solidFill>
              <a:latin typeface="Nikosh b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0609" y="1981200"/>
            <a:ext cx="4750130" cy="266007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39091" y="3422073"/>
            <a:ext cx="4668981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 ban"/>
              </a:rPr>
              <a:t>ত্বকের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যত্ন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নেওয়ার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কৌশল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বর্ননা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কর</a:t>
            </a:r>
            <a:r>
              <a:rPr lang="en-US" sz="4000" dirty="0" smtClean="0">
                <a:latin typeface="Nikosh ban"/>
              </a:rPr>
              <a:t>?</a:t>
            </a:r>
            <a:endParaRPr lang="en-US" sz="4000" dirty="0"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2443990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6255" y="249382"/>
            <a:ext cx="11790218" cy="6400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43345" y="374071"/>
            <a:ext cx="11277600" cy="591589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89709" y="1039091"/>
            <a:ext cx="4793672" cy="76944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7030A0"/>
                </a:solidFill>
                <a:latin typeface="Nikosh ban"/>
              </a:rPr>
              <a:t>মুল্যায়ন</a:t>
            </a:r>
            <a:endParaRPr lang="en-US" sz="4400" dirty="0">
              <a:solidFill>
                <a:srgbClr val="7030A0"/>
              </a:solidFill>
              <a:latin typeface="Nikosh b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102" y="1551709"/>
            <a:ext cx="4418528" cy="29403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71704" y="3614875"/>
            <a:ext cx="51400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 ban"/>
              </a:rPr>
              <a:t>১</a:t>
            </a:r>
            <a:r>
              <a:rPr lang="en-US" sz="3600" dirty="0" smtClean="0">
                <a:latin typeface="Nikosh ban"/>
              </a:rPr>
              <a:t>। </a:t>
            </a:r>
            <a:r>
              <a:rPr lang="en-US" sz="3600" dirty="0" err="1" smtClean="0">
                <a:latin typeface="Nikosh ban"/>
              </a:rPr>
              <a:t>সংবেদী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অংগ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কী</a:t>
            </a:r>
            <a:r>
              <a:rPr lang="en-US" sz="3600" dirty="0" smtClean="0">
                <a:latin typeface="Nikosh ban"/>
              </a:rPr>
              <a:t>?</a:t>
            </a:r>
          </a:p>
          <a:p>
            <a:r>
              <a:rPr lang="en-US" sz="3600" dirty="0" smtClean="0">
                <a:latin typeface="Nikosh ban"/>
              </a:rPr>
              <a:t>২। </a:t>
            </a:r>
            <a:r>
              <a:rPr lang="en-US" sz="3600" dirty="0" err="1" smtClean="0">
                <a:latin typeface="Nikosh ban"/>
              </a:rPr>
              <a:t>পঞ্চ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ইন্দ্রিয়ের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নাম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লিখ</a:t>
            </a:r>
            <a:r>
              <a:rPr lang="en-US" sz="3600" dirty="0" smtClean="0">
                <a:latin typeface="Nikosh ban"/>
              </a:rPr>
              <a:t>?</a:t>
            </a:r>
          </a:p>
          <a:p>
            <a:r>
              <a:rPr lang="en-US" sz="3600" dirty="0" smtClean="0">
                <a:latin typeface="Nikosh ban"/>
              </a:rPr>
              <a:t>৩।ত্বকের </a:t>
            </a:r>
            <a:r>
              <a:rPr lang="en-US" sz="3600" dirty="0" err="1" smtClean="0">
                <a:latin typeface="Nikosh ban"/>
              </a:rPr>
              <a:t>সাধারন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কাজ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লিখ</a:t>
            </a:r>
            <a:r>
              <a:rPr lang="en-US" sz="3600" dirty="0" smtClean="0">
                <a:latin typeface="Nikosh ban"/>
              </a:rPr>
              <a:t>।</a:t>
            </a:r>
            <a:endParaRPr lang="en-US" sz="3600" dirty="0"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48926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3236" y="235527"/>
            <a:ext cx="11665528" cy="630381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54182" y="554182"/>
            <a:ext cx="11139054" cy="561109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31818" y="1579418"/>
            <a:ext cx="3449782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 ban"/>
              </a:rPr>
              <a:t>বাড়ীর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 ban"/>
              </a:rPr>
              <a:t>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 ban"/>
              </a:rPr>
              <a:t>কাজ</a:t>
            </a:r>
            <a:endParaRPr lang="en-US" sz="4400" dirty="0">
              <a:solidFill>
                <a:schemeClr val="accent6">
                  <a:lumMod val="75000"/>
                </a:schemeClr>
              </a:solidFill>
              <a:latin typeface="Nikosh b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068" y="1424702"/>
            <a:ext cx="4792006" cy="31888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49927" y="3546764"/>
            <a:ext cx="46966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Nikosh ban"/>
              </a:rPr>
              <a:t>তুমি</a:t>
            </a:r>
            <a:r>
              <a:rPr lang="en-US" sz="36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 ban"/>
              </a:rPr>
              <a:t>তোমার</a:t>
            </a:r>
            <a:r>
              <a:rPr lang="en-US" sz="36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 ban"/>
              </a:rPr>
              <a:t>ত্বকের</a:t>
            </a:r>
            <a:r>
              <a:rPr lang="en-US" sz="36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 ban"/>
              </a:rPr>
              <a:t>যত্ন</a:t>
            </a:r>
            <a:r>
              <a:rPr lang="en-US" sz="36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 ban"/>
              </a:rPr>
              <a:t>কিভাবে</a:t>
            </a:r>
            <a:r>
              <a:rPr lang="en-US" sz="36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 ban"/>
              </a:rPr>
              <a:t>নিবে,নিজের</a:t>
            </a:r>
            <a:r>
              <a:rPr lang="en-US" sz="36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 ban"/>
              </a:rPr>
              <a:t>ভাষায়</a:t>
            </a:r>
            <a:r>
              <a:rPr lang="en-US" sz="36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 ban"/>
              </a:rPr>
              <a:t>লিখে</a:t>
            </a:r>
            <a:r>
              <a:rPr lang="en-US" sz="36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 ban"/>
              </a:rPr>
              <a:t>নিয়ে</a:t>
            </a:r>
            <a:r>
              <a:rPr lang="en-US" sz="36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 ban"/>
              </a:rPr>
              <a:t>আস</a:t>
            </a:r>
            <a:r>
              <a:rPr lang="en-US" sz="3600" dirty="0" smtClean="0">
                <a:solidFill>
                  <a:srgbClr val="002060"/>
                </a:solidFill>
                <a:latin typeface="Nikosh ban"/>
              </a:rPr>
              <a:t>।</a:t>
            </a:r>
            <a:endParaRPr lang="en-US" sz="3600" dirty="0">
              <a:solidFill>
                <a:srgbClr val="002060"/>
              </a:solidFill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168349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6255" y="166255"/>
            <a:ext cx="11790218" cy="64285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71055" y="332509"/>
            <a:ext cx="11236036" cy="584661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98419" y="1149927"/>
            <a:ext cx="4890654" cy="92333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  <a:latin typeface="Nikosh ban"/>
              </a:rPr>
              <a:t>ধন্যবাদ</a:t>
            </a:r>
            <a:endParaRPr lang="en-US" sz="5400" dirty="0">
              <a:solidFill>
                <a:srgbClr val="FF0000"/>
              </a:solidFill>
              <a:latin typeface="Nikosh b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962" y="2369127"/>
            <a:ext cx="3555855" cy="35558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137" y="3594978"/>
            <a:ext cx="3542454" cy="220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39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8545" y="110836"/>
            <a:ext cx="11859491" cy="656705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26472" y="332509"/>
            <a:ext cx="11249891" cy="59851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449782" y="1025236"/>
            <a:ext cx="3782291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70C0"/>
                </a:solidFill>
                <a:latin typeface="Nikosh ban"/>
              </a:rPr>
              <a:t>পরিচিতি</a:t>
            </a:r>
            <a:endParaRPr lang="en-US" sz="4800" dirty="0">
              <a:solidFill>
                <a:srgbClr val="0070C0"/>
              </a:solidFill>
              <a:latin typeface="Nikosh b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68291" y="2770909"/>
            <a:ext cx="468283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 ban"/>
              </a:rPr>
              <a:t>কাজী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 ban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 ban"/>
              </a:rPr>
              <a:t>মোঃ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 ban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 ban"/>
              </a:rPr>
              <a:t>শাহানুর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 ban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 ban"/>
              </a:rPr>
              <a:t>আলম</a:t>
            </a:r>
            <a:endParaRPr lang="en-US" sz="4400" dirty="0" smtClean="0">
              <a:solidFill>
                <a:schemeClr val="accent2">
                  <a:lumMod val="75000"/>
                </a:schemeClr>
              </a:solidFill>
              <a:latin typeface="Nikosh ban"/>
            </a:endParaRPr>
          </a:p>
          <a:p>
            <a:r>
              <a:rPr lang="en-US" sz="3600" dirty="0" err="1" smtClean="0">
                <a:solidFill>
                  <a:srgbClr val="002060"/>
                </a:solidFill>
                <a:latin typeface="Nikosh ban"/>
              </a:rPr>
              <a:t>সহঃ</a:t>
            </a:r>
            <a:r>
              <a:rPr lang="en-US" sz="36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 ban"/>
              </a:rPr>
              <a:t>শিক্ষক</a:t>
            </a:r>
            <a:endParaRPr lang="en-US" sz="3600" dirty="0" smtClean="0">
              <a:solidFill>
                <a:srgbClr val="002060"/>
              </a:solidFill>
              <a:latin typeface="Nikosh ban"/>
            </a:endParaRPr>
          </a:p>
          <a:p>
            <a:r>
              <a:rPr lang="en-US" sz="4000" dirty="0" err="1" smtClean="0">
                <a:solidFill>
                  <a:srgbClr val="C00000"/>
                </a:solidFill>
                <a:latin typeface="Nikosh ban"/>
              </a:rPr>
              <a:t>পলিটেকনিক</a:t>
            </a:r>
            <a:r>
              <a:rPr lang="en-US" sz="4000" dirty="0" smtClean="0">
                <a:solidFill>
                  <a:srgbClr val="C00000"/>
                </a:solidFill>
                <a:latin typeface="Nikosh ban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 ban"/>
              </a:rPr>
              <a:t>উচ্চ</a:t>
            </a:r>
            <a:r>
              <a:rPr lang="en-US" sz="4000" dirty="0" smtClean="0">
                <a:solidFill>
                  <a:srgbClr val="C00000"/>
                </a:solidFill>
                <a:latin typeface="Nikosh ban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 ban"/>
              </a:rPr>
              <a:t>বিদ্যালয়</a:t>
            </a:r>
            <a:endParaRPr lang="en-US" sz="4000" dirty="0" smtClean="0">
              <a:solidFill>
                <a:srgbClr val="C00000"/>
              </a:solidFill>
              <a:latin typeface="Nikosh ban"/>
            </a:endParaRPr>
          </a:p>
          <a:p>
            <a:r>
              <a:rPr lang="en-US" sz="4000" dirty="0" err="1" smtClean="0">
                <a:solidFill>
                  <a:srgbClr val="FF0000"/>
                </a:solidFill>
                <a:latin typeface="Nikosh ban"/>
              </a:rPr>
              <a:t>রংপুর</a:t>
            </a:r>
            <a:endParaRPr lang="en-US" sz="4000" dirty="0">
              <a:solidFill>
                <a:srgbClr val="FF0000"/>
              </a:solidFill>
              <a:latin typeface="Nikosh b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581" y="2770909"/>
            <a:ext cx="2175164" cy="2770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16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6255" y="193963"/>
            <a:ext cx="11873345" cy="63730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71055" y="360218"/>
            <a:ext cx="11457709" cy="592974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801091" y="1385455"/>
            <a:ext cx="5569527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7030A0"/>
                </a:solidFill>
                <a:latin typeface="Nikosh ban"/>
              </a:rPr>
              <a:t>পাঠ</a:t>
            </a:r>
            <a:r>
              <a:rPr lang="en-US" sz="4800" dirty="0" smtClean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 ban"/>
              </a:rPr>
              <a:t>পরিচিতি</a:t>
            </a:r>
            <a:endParaRPr lang="en-US" sz="4800" dirty="0">
              <a:solidFill>
                <a:srgbClr val="7030A0"/>
              </a:solidFill>
              <a:latin typeface="Nikosh b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80909" y="3186271"/>
            <a:ext cx="3962400" cy="2588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accent6">
                    <a:lumMod val="50000"/>
                  </a:schemeClr>
                </a:solidFill>
                <a:latin typeface="Nikosh ban"/>
              </a:rPr>
              <a:t>শ্রেনীঃ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Nikosh ban"/>
              </a:rPr>
              <a:t> ৬ষ্ঠ</a:t>
            </a:r>
          </a:p>
          <a:p>
            <a:r>
              <a:rPr lang="en-US" sz="3600" dirty="0" err="1" smtClean="0">
                <a:solidFill>
                  <a:srgbClr val="C00000"/>
                </a:solidFill>
                <a:latin typeface="Nikosh ban"/>
              </a:rPr>
              <a:t>বিষয়ঃ</a:t>
            </a:r>
            <a:r>
              <a:rPr lang="en-US" sz="3600" dirty="0" smtClean="0">
                <a:solidFill>
                  <a:srgbClr val="C00000"/>
                </a:solidFill>
                <a:latin typeface="Nikosh ban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 ban"/>
              </a:rPr>
              <a:t>বিজ্ঞান</a:t>
            </a:r>
            <a:endParaRPr lang="en-US" sz="3600" dirty="0" smtClean="0">
              <a:solidFill>
                <a:srgbClr val="C00000"/>
              </a:solidFill>
              <a:latin typeface="Nikosh ban"/>
            </a:endParaRPr>
          </a:p>
          <a:p>
            <a:r>
              <a:rPr lang="en-US" sz="4000" dirty="0" err="1" smtClean="0">
                <a:solidFill>
                  <a:srgbClr val="00B050"/>
                </a:solidFill>
                <a:latin typeface="Nikosh ban"/>
              </a:rPr>
              <a:t>অধ্যায়ঃ</a:t>
            </a:r>
            <a:r>
              <a:rPr lang="en-US" sz="4000" dirty="0" smtClean="0">
                <a:solidFill>
                  <a:srgbClr val="00B050"/>
                </a:solidFill>
                <a:latin typeface="Nikosh ban"/>
              </a:rPr>
              <a:t> ৬ষ্ঠ</a:t>
            </a:r>
          </a:p>
          <a:p>
            <a:r>
              <a:rPr lang="en-US" sz="4000" dirty="0" smtClean="0">
                <a:latin typeface="Nikosh ban"/>
              </a:rPr>
              <a:t>(</a:t>
            </a:r>
            <a:r>
              <a:rPr lang="en-US" sz="4000" dirty="0" err="1" smtClean="0">
                <a:solidFill>
                  <a:srgbClr val="7030A0"/>
                </a:solidFill>
                <a:latin typeface="Nikosh ban"/>
              </a:rPr>
              <a:t>সংবেদী</a:t>
            </a:r>
            <a:r>
              <a:rPr lang="en-US" sz="4000" dirty="0" smtClean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 ban"/>
              </a:rPr>
              <a:t>অংগ</a:t>
            </a:r>
            <a:r>
              <a:rPr lang="en-US" sz="4000" dirty="0" smtClean="0">
                <a:solidFill>
                  <a:srgbClr val="7030A0"/>
                </a:solidFill>
                <a:latin typeface="Nikosh ban"/>
              </a:rPr>
              <a:t>)</a:t>
            </a:r>
            <a:endParaRPr lang="en-US" sz="4000" dirty="0">
              <a:solidFill>
                <a:srgbClr val="7030A0"/>
              </a:solidFill>
              <a:latin typeface="Nikosh b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091" y="3456709"/>
            <a:ext cx="2305050" cy="2318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39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110" y="96981"/>
            <a:ext cx="11831782" cy="655320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46364" y="318655"/>
            <a:ext cx="11526981" cy="6096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7310" y="1154438"/>
            <a:ext cx="4821382" cy="7694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7030A0"/>
                </a:solidFill>
                <a:latin typeface="Nikosh ban"/>
              </a:rPr>
              <a:t>ছবির</a:t>
            </a:r>
            <a:r>
              <a:rPr lang="en-US" sz="4400" dirty="0" smtClean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 ban"/>
              </a:rPr>
              <a:t>দিকে</a:t>
            </a:r>
            <a:r>
              <a:rPr lang="en-US" sz="4400" dirty="0" smtClean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 ban"/>
              </a:rPr>
              <a:t>দেখ</a:t>
            </a:r>
            <a:endParaRPr lang="en-US" sz="4400" dirty="0">
              <a:solidFill>
                <a:srgbClr val="7030A0"/>
              </a:solidFill>
              <a:latin typeface="Nikosh b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10" y="2957945"/>
            <a:ext cx="2857500" cy="1600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3243" y="1110095"/>
            <a:ext cx="2466975" cy="18478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7862" y="1176770"/>
            <a:ext cx="2377960" cy="17811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3355" y="4267200"/>
            <a:ext cx="2466975" cy="18478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7039" y="4279408"/>
            <a:ext cx="247650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75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818" y="249382"/>
            <a:ext cx="11693237" cy="635923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98764" y="443345"/>
            <a:ext cx="11222182" cy="602672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637" y="1958839"/>
            <a:ext cx="3782290" cy="27378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91491" y="2161309"/>
            <a:ext cx="4502727" cy="83099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Nikosh ban"/>
              </a:rPr>
              <a:t>সংবেদী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Nikosh ban"/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Nikosh ban"/>
              </a:rPr>
              <a:t>অংগ</a:t>
            </a:r>
            <a:endParaRPr lang="en-US" sz="4800" dirty="0">
              <a:solidFill>
                <a:schemeClr val="accent2">
                  <a:lumMod val="75000"/>
                </a:schemeClr>
              </a:solidFill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355816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091" y="318655"/>
            <a:ext cx="11623964" cy="635923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68036" y="595745"/>
            <a:ext cx="11083637" cy="57912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1" y="2144648"/>
            <a:ext cx="3346184" cy="327247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60418" y="1454728"/>
            <a:ext cx="4128655" cy="83099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2060"/>
                </a:solidFill>
                <a:latin typeface="Nikosh ban"/>
              </a:rPr>
              <a:t>আজকের</a:t>
            </a:r>
            <a:r>
              <a:rPr lang="en-US" sz="48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 ban"/>
              </a:rPr>
              <a:t>পাঠ</a:t>
            </a:r>
            <a:endParaRPr lang="en-US" sz="4800" dirty="0">
              <a:solidFill>
                <a:srgbClr val="002060"/>
              </a:solidFill>
              <a:latin typeface="Nikosh b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0073" y="4100945"/>
            <a:ext cx="2147454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 ban"/>
              </a:rPr>
              <a:t>ত্বক</a:t>
            </a:r>
            <a:endParaRPr lang="en-US" sz="5400" dirty="0">
              <a:solidFill>
                <a:schemeClr val="accent4">
                  <a:lumMod val="60000"/>
                  <a:lumOff val="40000"/>
                </a:schemeClr>
              </a:solidFill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342784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3236" y="263236"/>
            <a:ext cx="11707091" cy="637309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26474" y="471055"/>
            <a:ext cx="11305308" cy="58604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20982" y="983673"/>
            <a:ext cx="3740727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C000"/>
                </a:solidFill>
                <a:latin typeface="Nikosh ban"/>
              </a:rPr>
              <a:t>শিখনফল</a:t>
            </a:r>
            <a:endParaRPr lang="en-US" sz="4800" dirty="0">
              <a:solidFill>
                <a:srgbClr val="FFC000"/>
              </a:solidFill>
              <a:latin typeface="Nikosh b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20982" y="2784764"/>
            <a:ext cx="897774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92D050"/>
                </a:solidFill>
                <a:latin typeface="Nikosh ban"/>
              </a:rPr>
              <a:t>এই</a:t>
            </a:r>
            <a:r>
              <a:rPr lang="en-US" sz="4400" dirty="0" smtClean="0">
                <a:solidFill>
                  <a:srgbClr val="92D050"/>
                </a:solidFill>
                <a:latin typeface="Nikosh ban"/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  <a:latin typeface="Nikosh ban"/>
              </a:rPr>
              <a:t>পাঠ</a:t>
            </a:r>
            <a:r>
              <a:rPr lang="en-US" sz="4400" dirty="0" smtClean="0">
                <a:solidFill>
                  <a:srgbClr val="92D050"/>
                </a:solidFill>
                <a:latin typeface="Nikosh ban"/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  <a:latin typeface="Nikosh ban"/>
              </a:rPr>
              <a:t>শেষে</a:t>
            </a:r>
            <a:r>
              <a:rPr lang="en-US" sz="4400" dirty="0" smtClean="0">
                <a:solidFill>
                  <a:srgbClr val="92D050"/>
                </a:solidFill>
                <a:latin typeface="Nikosh ban"/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  <a:latin typeface="Nikosh ban"/>
              </a:rPr>
              <a:t>শিক্ষার্থীরা</a:t>
            </a:r>
            <a:r>
              <a:rPr lang="en-US" sz="4400" dirty="0" smtClean="0">
                <a:solidFill>
                  <a:srgbClr val="92D050"/>
                </a:solidFill>
                <a:latin typeface="Nikosh ban"/>
              </a:rPr>
              <a:t>-</a:t>
            </a:r>
          </a:p>
          <a:p>
            <a:r>
              <a:rPr lang="en-US" sz="4000" dirty="0" smtClean="0">
                <a:latin typeface="Nikosh ban"/>
              </a:rPr>
              <a:t>১।ত্বক </a:t>
            </a:r>
            <a:r>
              <a:rPr lang="en-US" sz="4000" dirty="0" err="1" smtClean="0">
                <a:latin typeface="Nikosh ban"/>
              </a:rPr>
              <a:t>কী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তা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বলতে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পারবে</a:t>
            </a:r>
            <a:r>
              <a:rPr lang="en-US" sz="4000" dirty="0" smtClean="0">
                <a:latin typeface="Nikosh ban"/>
              </a:rPr>
              <a:t>|</a:t>
            </a:r>
          </a:p>
          <a:p>
            <a:r>
              <a:rPr lang="en-US" sz="4000" dirty="0" smtClean="0">
                <a:latin typeface="Nikosh ban"/>
              </a:rPr>
              <a:t>২।ত্বকের </a:t>
            </a:r>
            <a:r>
              <a:rPr lang="en-US" sz="4000" dirty="0" err="1" smtClean="0">
                <a:latin typeface="Nikosh ban"/>
              </a:rPr>
              <a:t>বিভিন্ন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অংশের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নাম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বলতে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পারবে</a:t>
            </a:r>
            <a:r>
              <a:rPr lang="en-US" sz="4000" dirty="0" smtClean="0">
                <a:latin typeface="Nikosh ban"/>
              </a:rPr>
              <a:t>।</a:t>
            </a:r>
          </a:p>
          <a:p>
            <a:r>
              <a:rPr lang="en-US" sz="4000" dirty="0" smtClean="0">
                <a:latin typeface="Nikosh ban"/>
              </a:rPr>
              <a:t>৩।ত্বকের </a:t>
            </a:r>
            <a:r>
              <a:rPr lang="en-US" sz="4000" dirty="0" err="1" smtClean="0">
                <a:latin typeface="Nikosh ban"/>
              </a:rPr>
              <a:t>বিভিন্ন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অংশের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কাজ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বর্ননা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করতে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পারবে</a:t>
            </a:r>
            <a:r>
              <a:rPr lang="en-US" sz="4000" dirty="0" smtClean="0">
                <a:latin typeface="Nikosh ban"/>
              </a:rPr>
              <a:t>।</a:t>
            </a:r>
          </a:p>
          <a:p>
            <a:r>
              <a:rPr lang="en-US" sz="4000" dirty="0" smtClean="0">
                <a:latin typeface="Nikosh ban"/>
              </a:rPr>
              <a:t>৪।ত্বকের </a:t>
            </a:r>
            <a:r>
              <a:rPr lang="en-US" sz="4000" dirty="0" err="1" smtClean="0">
                <a:latin typeface="Nikosh ban"/>
              </a:rPr>
              <a:t>যত্ন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নেওয়ার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কৌশল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ব্যাখ্যা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করতে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পারবে</a:t>
            </a:r>
            <a:r>
              <a:rPr lang="en-US" sz="4000" dirty="0" smtClean="0">
                <a:latin typeface="Nikosh ban"/>
              </a:rPr>
              <a:t>|</a:t>
            </a:r>
            <a:endParaRPr lang="en-US" sz="4000" dirty="0"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2167794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382" y="152400"/>
            <a:ext cx="11790218" cy="648392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26473" y="374073"/>
            <a:ext cx="11333018" cy="60544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20981" y="1416132"/>
            <a:ext cx="820189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2060"/>
                </a:solidFill>
                <a:latin typeface="Nikosh ban"/>
              </a:rPr>
              <a:t>ত্বকঃ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ত্বক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হচ্ছে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আমাদের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শরীরের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বাইরের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আবরন</a:t>
            </a:r>
            <a:r>
              <a:rPr lang="en-US" sz="3600" dirty="0" smtClean="0">
                <a:latin typeface="Nikosh ban"/>
              </a:rPr>
              <a:t>, </a:t>
            </a:r>
            <a:r>
              <a:rPr lang="en-US" sz="3600" dirty="0" err="1" smtClean="0">
                <a:latin typeface="Nikosh ban"/>
              </a:rPr>
              <a:t>যা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শরীরে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ঠান্ডা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বা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গরমের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অনুভুতি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জাগায়।অথবা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যে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সব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অংগ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দিয়ে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আমাদের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দেহ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গঠিত,সে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সব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যাতে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রোগ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জীবানু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বা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বাইরের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আঘাত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হতে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রক্ষা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পায়,সে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জন্য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সমস্ত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দেহ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যে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চামড়া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বা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আবরন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দিয়ে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ঢাকা</a:t>
            </a:r>
            <a:r>
              <a:rPr lang="en-US" sz="3600" dirty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থাকে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তাকে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ত্বক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বলে</a:t>
            </a:r>
            <a:r>
              <a:rPr lang="en-US" sz="3600" dirty="0" smtClean="0">
                <a:latin typeface="Nikosh ban"/>
              </a:rPr>
              <a:t>।</a:t>
            </a:r>
          </a:p>
          <a:p>
            <a:r>
              <a:rPr lang="en-US" sz="3600" dirty="0" err="1" smtClean="0">
                <a:latin typeface="Nikosh ban"/>
              </a:rPr>
              <a:t>ত্বকের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দুটি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স্তর</a:t>
            </a:r>
            <a:r>
              <a:rPr lang="en-US" sz="3600" dirty="0" smtClean="0">
                <a:latin typeface="Nikosh ban"/>
              </a:rPr>
              <a:t>- ১)</a:t>
            </a:r>
            <a:r>
              <a:rPr lang="en-US" sz="3600" dirty="0" err="1" smtClean="0">
                <a:latin typeface="Nikosh ban"/>
              </a:rPr>
              <a:t>উপচর্ম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বা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বহিঃত্বক</a:t>
            </a:r>
            <a:r>
              <a:rPr lang="en-US" sz="3600" dirty="0" smtClean="0">
                <a:latin typeface="Nikosh ban"/>
              </a:rPr>
              <a:t> ২)</a:t>
            </a:r>
            <a:r>
              <a:rPr lang="en-US" sz="3600" dirty="0" err="1" smtClean="0">
                <a:latin typeface="Nikosh ban"/>
              </a:rPr>
              <a:t>অন্তঃচর্ম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বা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অন্তঃত্বক</a:t>
            </a:r>
            <a:r>
              <a:rPr lang="en-US" sz="3600" dirty="0" smtClean="0">
                <a:latin typeface="Nikosh ban"/>
              </a:rPr>
              <a:t>।</a:t>
            </a:r>
            <a:endParaRPr lang="en-US" sz="3600" dirty="0"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710012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3964" y="207818"/>
            <a:ext cx="11734800" cy="64285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15636" y="498764"/>
            <a:ext cx="11263746" cy="591589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77637" y="1274619"/>
            <a:ext cx="2923309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7030A0"/>
                </a:solidFill>
                <a:latin typeface="Nikosh ban"/>
              </a:rPr>
              <a:t>একক</a:t>
            </a:r>
            <a:r>
              <a:rPr lang="en-US" sz="5400" dirty="0" smtClean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 ban"/>
              </a:rPr>
              <a:t>কাজ</a:t>
            </a:r>
            <a:endParaRPr lang="en-US" sz="5400" dirty="0">
              <a:solidFill>
                <a:srgbClr val="7030A0"/>
              </a:solidFill>
              <a:latin typeface="Nikosh b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9938" y="1274619"/>
            <a:ext cx="4032972" cy="30208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02327" y="4114800"/>
            <a:ext cx="487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002060"/>
                </a:solidFill>
                <a:latin typeface="Nikosh ban"/>
              </a:rPr>
              <a:t>ত্বক</a:t>
            </a:r>
            <a:r>
              <a:rPr lang="en-US" sz="54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 ban"/>
              </a:rPr>
              <a:t>বলতে</a:t>
            </a:r>
            <a:r>
              <a:rPr lang="en-US" sz="54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 ban"/>
              </a:rPr>
              <a:t>কি</a:t>
            </a:r>
            <a:r>
              <a:rPr lang="en-US" sz="54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 ban"/>
              </a:rPr>
              <a:t>বুঝ</a:t>
            </a:r>
            <a:r>
              <a:rPr lang="en-US" sz="5400" dirty="0" smtClean="0">
                <a:solidFill>
                  <a:srgbClr val="002060"/>
                </a:solidFill>
                <a:latin typeface="Nikosh ban"/>
              </a:rPr>
              <a:t>?</a:t>
            </a:r>
            <a:endParaRPr lang="en-US" sz="5400" dirty="0">
              <a:solidFill>
                <a:srgbClr val="002060"/>
              </a:solidFill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305825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397</Words>
  <Application>Microsoft Office PowerPoint</Application>
  <PresentationFormat>Widescreen</PresentationFormat>
  <Paragraphs>56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Nikosh 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PC</dc:creator>
  <cp:lastModifiedBy>My PC</cp:lastModifiedBy>
  <cp:revision>32</cp:revision>
  <dcterms:created xsi:type="dcterms:W3CDTF">2020-10-19T17:18:50Z</dcterms:created>
  <dcterms:modified xsi:type="dcterms:W3CDTF">2020-10-21T17:06:38Z</dcterms:modified>
</cp:coreProperties>
</file>