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58" r:id="rId3"/>
    <p:sldId id="257" r:id="rId4"/>
    <p:sldId id="292" r:id="rId5"/>
    <p:sldId id="275" r:id="rId6"/>
    <p:sldId id="259" r:id="rId7"/>
    <p:sldId id="256" r:id="rId8"/>
    <p:sldId id="287" r:id="rId9"/>
    <p:sldId id="276" r:id="rId10"/>
    <p:sldId id="277" r:id="rId11"/>
    <p:sldId id="260" r:id="rId12"/>
    <p:sldId id="288" r:id="rId13"/>
    <p:sldId id="285" r:id="rId14"/>
    <p:sldId id="261" r:id="rId15"/>
    <p:sldId id="289" r:id="rId16"/>
    <p:sldId id="278" r:id="rId17"/>
    <p:sldId id="274" r:id="rId18"/>
    <p:sldId id="279" r:id="rId19"/>
    <p:sldId id="280" r:id="rId20"/>
    <p:sldId id="281" r:id="rId21"/>
    <p:sldId id="282" r:id="rId22"/>
    <p:sldId id="283" r:id="rId23"/>
    <p:sldId id="284" r:id="rId24"/>
    <p:sldId id="268" r:id="rId25"/>
    <p:sldId id="273" r:id="rId26"/>
    <p:sldId id="269" r:id="rId27"/>
    <p:sldId id="270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4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4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1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2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0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1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6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48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4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5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6A2A8A-46B4-4D64-902F-8A4E840E7A9E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AE437D-38AE-4BD9-B21E-6F69B6950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4311" y="1990973"/>
            <a:ext cx="1626939" cy="41775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612" y="1125721"/>
            <a:ext cx="628650" cy="942975"/>
          </a:xfrm>
          <a:prstGeom prst="rect">
            <a:avLst/>
          </a:prstGeom>
        </p:spPr>
      </p:pic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9748" y="513169"/>
            <a:ext cx="628650" cy="942975"/>
          </a:xfrm>
          <a:prstGeom prst="rect">
            <a:avLst/>
          </a:prstGeom>
        </p:spPr>
      </p:pic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694" y="556355"/>
            <a:ext cx="628650" cy="942975"/>
          </a:xfrm>
          <a:prstGeom prst="rect">
            <a:avLst/>
          </a:prstGeom>
        </p:spPr>
      </p:pic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560" y="560412"/>
            <a:ext cx="628650" cy="942975"/>
          </a:xfrm>
          <a:prstGeom prst="rect">
            <a:avLst/>
          </a:prstGeom>
        </p:spPr>
      </p:pic>
      <p:pic>
        <p:nvPicPr>
          <p:cNvPr id="7" name="Picture 6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8398" y="566947"/>
            <a:ext cx="628650" cy="942975"/>
          </a:xfrm>
          <a:prstGeom prst="rect">
            <a:avLst/>
          </a:prstGeom>
        </p:spPr>
      </p:pic>
      <p:pic>
        <p:nvPicPr>
          <p:cNvPr id="8" name="Picture 7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1098" y="735487"/>
            <a:ext cx="628650" cy="942975"/>
          </a:xfrm>
          <a:prstGeom prst="rect">
            <a:avLst/>
          </a:prstGeom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498843" y="735486"/>
            <a:ext cx="4683271" cy="45092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CirclePour">
              <a:avLst>
                <a:gd name="adj1" fmla="val 10854717"/>
                <a:gd name="adj2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49749" y="1900780"/>
            <a:ext cx="1357524" cy="425809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01250" y="5244693"/>
            <a:ext cx="5048498" cy="9237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84" y="1867312"/>
            <a:ext cx="2511188" cy="2245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3331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B543F4-307D-4536-80FB-6CA0F068B14A}"/>
              </a:ext>
            </a:extLst>
          </p:cNvPr>
          <p:cNvSpPr txBox="1"/>
          <p:nvPr/>
        </p:nvSpPr>
        <p:spPr>
          <a:xfrm>
            <a:off x="3902272" y="664991"/>
            <a:ext cx="845303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83B445-264D-4A23-B432-8C0264A112A0}"/>
              </a:ext>
            </a:extLst>
          </p:cNvPr>
          <p:cNvSpPr txBox="1"/>
          <p:nvPr/>
        </p:nvSpPr>
        <p:spPr>
          <a:xfrm>
            <a:off x="1828513" y="2870705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D723EB-8F5B-4950-9499-BB57DB1B9893}"/>
              </a:ext>
            </a:extLst>
          </p:cNvPr>
          <p:cNvSpPr txBox="1"/>
          <p:nvPr/>
        </p:nvSpPr>
        <p:spPr>
          <a:xfrm>
            <a:off x="5216944" y="2841857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বিধেয়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318289-A742-4704-81D5-4668CFD46D8E}"/>
              </a:ext>
            </a:extLst>
          </p:cNvPr>
          <p:cNvSpPr txBox="1"/>
          <p:nvPr/>
        </p:nvSpPr>
        <p:spPr>
          <a:xfrm>
            <a:off x="768248" y="3738133"/>
            <a:ext cx="7607504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বাক্যের যে অংশে যার  সম্পর্কে  কিছু বলা হয়,তাকে উদ্দেশ্য বলে।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F8995F-87E1-48B1-A68B-BF00031A5E2C}"/>
              </a:ext>
            </a:extLst>
          </p:cNvPr>
          <p:cNvSpPr txBox="1"/>
          <p:nvPr/>
        </p:nvSpPr>
        <p:spPr>
          <a:xfrm>
            <a:off x="918175" y="4399492"/>
            <a:ext cx="5968193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উদ্দেশ্য সম্পর্কে যা বলা হয়,তাকে বিধেয় বলে।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07976" y="1218989"/>
            <a:ext cx="484632" cy="571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34889" y="1809418"/>
            <a:ext cx="4230806" cy="446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দু,টি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944421" y="2270751"/>
            <a:ext cx="484632" cy="5711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234889" y="2285340"/>
            <a:ext cx="484632" cy="57110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094" y="5117910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যেমনঃ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5215" y="5117910"/>
            <a:ext cx="319172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095" y="5728584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55846" y="5909481"/>
            <a:ext cx="219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রিতা</a:t>
            </a:r>
            <a:r>
              <a:rPr lang="en-US" dirty="0" smtClean="0"/>
              <a:t>  </a:t>
            </a:r>
            <a:r>
              <a:rPr lang="en-US" dirty="0" err="1" smtClean="0"/>
              <a:t>হল</a:t>
            </a:r>
            <a:r>
              <a:rPr lang="en-US" dirty="0" smtClean="0"/>
              <a:t> </a:t>
            </a:r>
            <a:r>
              <a:rPr lang="en-US" dirty="0" err="1" smtClean="0"/>
              <a:t>উদ্দেশ্য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37211" y="5805185"/>
            <a:ext cx="349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/>
              <a:t>আর</a:t>
            </a:r>
            <a:r>
              <a:rPr lang="en-US" dirty="0" smtClean="0"/>
              <a:t> </a:t>
            </a:r>
            <a:r>
              <a:rPr lang="en-US" dirty="0" err="1" smtClean="0"/>
              <a:t>স্কুলে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বিধেয়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C288A9-47DD-4AAB-BF13-60ACFF86119C}"/>
              </a:ext>
            </a:extLst>
          </p:cNvPr>
          <p:cNvSpPr txBox="1"/>
          <p:nvPr/>
        </p:nvSpPr>
        <p:spPr>
          <a:xfrm>
            <a:off x="3313208" y="1294510"/>
            <a:ext cx="217216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রুপক স্কুলে যায়।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9D4662E-D065-47A9-8020-BE0BAA9BA454}"/>
              </a:ext>
            </a:extLst>
          </p:cNvPr>
          <p:cNvSpPr txBox="1"/>
          <p:nvPr/>
        </p:nvSpPr>
        <p:spPr>
          <a:xfrm>
            <a:off x="5377633" y="4498199"/>
            <a:ext cx="153133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স্কুলে যায়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D1BB7C-AEF2-4AFE-9C9E-15E2E07B4D32}"/>
              </a:ext>
            </a:extLst>
          </p:cNvPr>
          <p:cNvSpPr txBox="1"/>
          <p:nvPr/>
        </p:nvSpPr>
        <p:spPr>
          <a:xfrm>
            <a:off x="5485375" y="3063295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রুপক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F82AAA6-A886-4EA0-8118-2DA62D7ABC21}"/>
              </a:ext>
            </a:extLst>
          </p:cNvPr>
          <p:cNvSpPr txBox="1"/>
          <p:nvPr/>
        </p:nvSpPr>
        <p:spPr>
          <a:xfrm>
            <a:off x="7301615" y="3081173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7107BEA-1461-4F41-BD8D-9B0A533FAA1D}"/>
              </a:ext>
            </a:extLst>
          </p:cNvPr>
          <p:cNvSpPr txBox="1"/>
          <p:nvPr/>
        </p:nvSpPr>
        <p:spPr>
          <a:xfrm>
            <a:off x="7464402" y="4504063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Rain water totally logged Krishnanagar - Anandabazar">
            <a:extLst>
              <a:ext uri="{FF2B5EF4-FFF2-40B4-BE49-F238E27FC236}">
                <a16:creationId xmlns="" xmlns:a16="http://schemas.microsoft.com/office/drawing/2014/main" id="{F1F000C6-21C4-418F-A814-048EE0CB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9" y="2810388"/>
            <a:ext cx="4278572" cy="3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78F4BD-0010-4DD5-A55B-93F12E1EC7D9}"/>
              </a:ext>
            </a:extLst>
          </p:cNvPr>
          <p:cNvSpPr txBox="1"/>
          <p:nvPr/>
        </p:nvSpPr>
        <p:spPr>
          <a:xfrm>
            <a:off x="355899" y="1037148"/>
            <a:ext cx="2840636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 সম্প্রসারণ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AEC23A-1DC6-479B-B592-8331DAFDB702}"/>
              </a:ext>
            </a:extLst>
          </p:cNvPr>
          <p:cNvSpPr txBox="1"/>
          <p:nvPr/>
        </p:nvSpPr>
        <p:spPr>
          <a:xfrm>
            <a:off x="487063" y="3733072"/>
            <a:ext cx="257830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বিধেয়ের সম্প্রসারণ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29D43A-0A1F-414D-8ADE-15304A4175E1}"/>
              </a:ext>
            </a:extLst>
          </p:cNvPr>
          <p:cNvSpPr txBox="1"/>
          <p:nvPr/>
        </p:nvSpPr>
        <p:spPr>
          <a:xfrm>
            <a:off x="487063" y="2123561"/>
            <a:ext cx="152407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রাকিবের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333DE2-5F55-4F23-BA95-CA1D27A29A13}"/>
              </a:ext>
            </a:extLst>
          </p:cNvPr>
          <p:cNvSpPr txBox="1"/>
          <p:nvPr/>
        </p:nvSpPr>
        <p:spPr>
          <a:xfrm>
            <a:off x="2443632" y="2094018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B58AD8-7DA8-4F21-83ED-172792C9C08A}"/>
              </a:ext>
            </a:extLst>
          </p:cNvPr>
          <p:cNvSpPr txBox="1"/>
          <p:nvPr/>
        </p:nvSpPr>
        <p:spPr>
          <a:xfrm>
            <a:off x="4191978" y="2054552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4EF22E-887E-4220-8195-662EC084E8FE}"/>
              </a:ext>
            </a:extLst>
          </p:cNvPr>
          <p:cNvSpPr txBox="1"/>
          <p:nvPr/>
        </p:nvSpPr>
        <p:spPr>
          <a:xfrm>
            <a:off x="355898" y="5161315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রুপক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FA23BF-F6AD-4E84-B77B-30CC30DA772F}"/>
              </a:ext>
            </a:extLst>
          </p:cNvPr>
          <p:cNvSpPr txBox="1"/>
          <p:nvPr/>
        </p:nvSpPr>
        <p:spPr>
          <a:xfrm>
            <a:off x="1957739" y="5161315"/>
            <a:ext cx="2215263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ভালো জামগুলো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882A58-94E1-43FB-8ADB-5CCC710AB0DD}"/>
              </a:ext>
            </a:extLst>
          </p:cNvPr>
          <p:cNvSpPr txBox="1"/>
          <p:nvPr/>
        </p:nvSpPr>
        <p:spPr>
          <a:xfrm>
            <a:off x="4433753" y="5208929"/>
            <a:ext cx="2087380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খেয়ে ফেলেছে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জেনে নিন কালো জামের গুনাগুণ – PBA Agency ...">
            <a:extLst>
              <a:ext uri="{FF2B5EF4-FFF2-40B4-BE49-F238E27FC236}">
                <a16:creationId xmlns="" xmlns:a16="http://schemas.microsoft.com/office/drawing/2014/main" id="{6BE5CDA7-DE32-46BB-960B-E388FE3B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744407"/>
            <a:ext cx="3420647" cy="22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BCEBE0-4045-4C0E-A38A-7EB9283246E9}"/>
              </a:ext>
            </a:extLst>
          </p:cNvPr>
          <p:cNvSpPr txBox="1"/>
          <p:nvPr/>
        </p:nvSpPr>
        <p:spPr>
          <a:xfrm>
            <a:off x="3291838" y="3716784"/>
            <a:ext cx="1656473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CF365F-2BFA-43C3-B22F-611BC4525BFF}"/>
              </a:ext>
            </a:extLst>
          </p:cNvPr>
          <p:cNvSpPr txBox="1"/>
          <p:nvPr/>
        </p:nvSpPr>
        <p:spPr>
          <a:xfrm>
            <a:off x="5938323" y="4778761"/>
            <a:ext cx="122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37549B-9365-4F74-B56A-6CE896AE051F}"/>
              </a:ext>
            </a:extLst>
          </p:cNvPr>
          <p:cNvSpPr txBox="1"/>
          <p:nvPr/>
        </p:nvSpPr>
        <p:spPr>
          <a:xfrm>
            <a:off x="3502854" y="4736861"/>
            <a:ext cx="1069146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4A423A-8269-479D-BC8A-464A310340B9}"/>
              </a:ext>
            </a:extLst>
          </p:cNvPr>
          <p:cNvSpPr txBox="1"/>
          <p:nvPr/>
        </p:nvSpPr>
        <p:spPr>
          <a:xfrm>
            <a:off x="923192" y="4732447"/>
            <a:ext cx="138742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FA7EB2-4777-4537-B35E-E37B8892FD90}"/>
              </a:ext>
            </a:extLst>
          </p:cNvPr>
          <p:cNvSpPr txBox="1"/>
          <p:nvPr/>
        </p:nvSpPr>
        <p:spPr>
          <a:xfrm>
            <a:off x="298056" y="1860096"/>
            <a:ext cx="445330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‘চাও মতো কবিতা ফুলের কি লিখতে তুমি?’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740286-FED7-4F18-8275-CDBC04C1A0E4}"/>
              </a:ext>
            </a:extLst>
          </p:cNvPr>
          <p:cNvSpPr txBox="1"/>
          <p:nvPr/>
        </p:nvSpPr>
        <p:spPr>
          <a:xfrm>
            <a:off x="304212" y="2418362"/>
            <a:ext cx="324963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মাছগুলো আকাশে উড়ে বেড়াচ্ছে।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29E245-71B4-4F24-9CD0-D570945D2D00}"/>
              </a:ext>
            </a:extLst>
          </p:cNvPr>
          <p:cNvSpPr txBox="1"/>
          <p:nvPr/>
        </p:nvSpPr>
        <p:spPr>
          <a:xfrm>
            <a:off x="307728" y="1301831"/>
            <a:ext cx="300697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তমা একটি-----------------।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B46805-EC53-4884-8FD8-2BC0B865E861}"/>
              </a:ext>
            </a:extLst>
          </p:cNvPr>
          <p:cNvSpPr txBox="1"/>
          <p:nvPr/>
        </p:nvSpPr>
        <p:spPr>
          <a:xfrm>
            <a:off x="4849835" y="1301830"/>
            <a:ext cx="300697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তমা একটি পুতুল বানাতে চায়।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B15BA7-4272-46CD-810B-671438C5AD68}"/>
              </a:ext>
            </a:extLst>
          </p:cNvPr>
          <p:cNvSpPr txBox="1"/>
          <p:nvPr/>
        </p:nvSpPr>
        <p:spPr>
          <a:xfrm>
            <a:off x="4849836" y="1831847"/>
            <a:ext cx="414997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কি ফুলের মতো কবিতা লিখতে চাও?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53264E-12B0-49FD-AEF9-C5C310A62027}"/>
              </a:ext>
            </a:extLst>
          </p:cNvPr>
          <p:cNvSpPr txBox="1"/>
          <p:nvPr/>
        </p:nvSpPr>
        <p:spPr>
          <a:xfrm>
            <a:off x="4882366" y="2361864"/>
            <a:ext cx="333756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পাখিগুলো আকাশে উড়ে বেড়াচ্ছে।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0584BC5-BF69-4D24-A61D-C0A703C9D10A}"/>
              </a:ext>
            </a:extLst>
          </p:cNvPr>
          <p:cNvSpPr txBox="1"/>
          <p:nvPr/>
        </p:nvSpPr>
        <p:spPr>
          <a:xfrm>
            <a:off x="1916749" y="3484795"/>
            <a:ext cx="4400993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গিয়ে দেখলাম-----------------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08EC79-C8CB-43F3-84F7-FF919E817DD9}"/>
              </a:ext>
            </a:extLst>
          </p:cNvPr>
          <p:cNvSpPr txBox="1"/>
          <p:nvPr/>
        </p:nvSpPr>
        <p:spPr>
          <a:xfrm>
            <a:off x="1593128" y="4622237"/>
            <a:ext cx="5463715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বাড়ি গিয়ে দেখলাম তারা চলে গেছে।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821B65-F2A1-47E2-81B9-6F7DDDDB349C}"/>
              </a:ext>
            </a:extLst>
          </p:cNvPr>
          <p:cNvSpPr txBox="1"/>
          <p:nvPr/>
        </p:nvSpPr>
        <p:spPr>
          <a:xfrm>
            <a:off x="711935" y="1548192"/>
            <a:ext cx="7897666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বাক্যের অর্থ পরিষ্কারভাবে বোঝার জন্য এক পদের পর অন্য পদ শোনার যে ইচ্ছা, তা-ই আকাঙ্ক্ষা।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627" y="563842"/>
            <a:ext cx="169232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229" y="2701159"/>
            <a:ext cx="144666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দাবদাহে পুড়ছে দেশ, তাপমাত্রা আরও ...">
            <a:extLst>
              <a:ext uri="{FF2B5EF4-FFF2-40B4-BE49-F238E27FC236}">
                <a16:creationId xmlns="" xmlns:a16="http://schemas.microsoft.com/office/drawing/2014/main" id="{475D6965-E41D-4CA6-A925-C752D5D0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" y="2782986"/>
            <a:ext cx="4629878" cy="32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এ মাসের মাঝামাঝি ফের বন্যার আশঙ্কা">
            <a:extLst>
              <a:ext uri="{FF2B5EF4-FFF2-40B4-BE49-F238E27FC236}">
                <a16:creationId xmlns="" xmlns:a16="http://schemas.microsoft.com/office/drawing/2014/main" id="{83800108-4E61-4BCB-876C-B3F4AAABE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98" y="980727"/>
            <a:ext cx="4618918" cy="26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320B8CC-C06A-469C-A8B8-91FDEF6E9B0C}"/>
              </a:ext>
            </a:extLst>
          </p:cNvPr>
          <p:cNvSpPr txBox="1"/>
          <p:nvPr/>
        </p:nvSpPr>
        <p:spPr>
          <a:xfrm>
            <a:off x="1224977" y="1693870"/>
            <a:ext cx="3789231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 প্রখর রৌদ্রে বন্যা হয়।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C094AB-2CC4-4916-AEC1-77511539E909}"/>
              </a:ext>
            </a:extLst>
          </p:cNvPr>
          <p:cNvSpPr txBox="1"/>
          <p:nvPr/>
        </p:nvSpPr>
        <p:spPr>
          <a:xfrm>
            <a:off x="1224977" y="3082183"/>
            <a:ext cx="478982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অতিরিক্ত বৃষ্টিপাতে বন্যা হয়।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02F6EA-42D3-4275-9F33-F8964A57EB1C}"/>
              </a:ext>
            </a:extLst>
          </p:cNvPr>
          <p:cNvSpPr txBox="1"/>
          <p:nvPr/>
        </p:nvSpPr>
        <p:spPr>
          <a:xfrm>
            <a:off x="6884234" y="2120190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50A18-C8EF-4731-A01A-47DBA3F1086C}"/>
              </a:ext>
            </a:extLst>
          </p:cNvPr>
          <p:cNvSpPr txBox="1"/>
          <p:nvPr/>
        </p:nvSpPr>
        <p:spPr>
          <a:xfrm>
            <a:off x="720345" y="4193497"/>
            <a:ext cx="8587726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বাক্যের মধ্যকার পদসমূহের অর্ন্তগত ও ভাবগত মিলবন্ধনের নাম যোগ্যতা।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DFB914-B642-419F-B410-C852A998B3D3}"/>
              </a:ext>
            </a:extLst>
          </p:cNvPr>
          <p:cNvSpPr txBox="1"/>
          <p:nvPr/>
        </p:nvSpPr>
        <p:spPr>
          <a:xfrm>
            <a:off x="599140" y="4387433"/>
            <a:ext cx="7585489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বাক্যের পদগুলোকে সঠিক জায়গায় সন্নিবিষ্ট করার নাম আসত্তি।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4F6F05-9E56-4E99-AD5D-759F09648CD5}"/>
              </a:ext>
            </a:extLst>
          </p:cNvPr>
          <p:cNvSpPr txBox="1"/>
          <p:nvPr/>
        </p:nvSpPr>
        <p:spPr>
          <a:xfrm>
            <a:off x="3160584" y="3129397"/>
            <a:ext cx="1808656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আসক্তি নয়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DFBE71-11BB-4EBD-9A8A-0883B4B2E57F}"/>
              </a:ext>
            </a:extLst>
          </p:cNvPr>
          <p:cNvSpPr txBox="1"/>
          <p:nvPr/>
        </p:nvSpPr>
        <p:spPr>
          <a:xfrm>
            <a:off x="1112552" y="3083290"/>
            <a:ext cx="1315854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আসত্তি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FF6E4C-2DC6-4F33-9E72-1510F4F91C30}"/>
              </a:ext>
            </a:extLst>
          </p:cNvPr>
          <p:cNvSpPr txBox="1"/>
          <p:nvPr/>
        </p:nvSpPr>
        <p:spPr>
          <a:xfrm>
            <a:off x="977641" y="1268285"/>
            <a:ext cx="4632428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ছুটিতে ঢাকায় তারা পুজোয় যাবেন।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29B9F30-6444-4555-A839-57663CD25F79}"/>
              </a:ext>
            </a:extLst>
          </p:cNvPr>
          <p:cNvSpPr txBox="1"/>
          <p:nvPr/>
        </p:nvSpPr>
        <p:spPr>
          <a:xfrm>
            <a:off x="977641" y="2090710"/>
            <a:ext cx="4497517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তারা পুজোর ছুটিতে ঢাকায় যাবেন।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B38FE5-CE58-4C8D-BA97-8226D56FA157}"/>
              </a:ext>
            </a:extLst>
          </p:cNvPr>
          <p:cNvSpPr txBox="1"/>
          <p:nvPr/>
        </p:nvSpPr>
        <p:spPr>
          <a:xfrm>
            <a:off x="696576" y="4175677"/>
            <a:ext cx="1473251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সরল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42ED517-3804-4051-B6F6-71E430BC6232}"/>
              </a:ext>
            </a:extLst>
          </p:cNvPr>
          <p:cNvSpPr txBox="1"/>
          <p:nvPr/>
        </p:nvSpPr>
        <p:spPr>
          <a:xfrm>
            <a:off x="2952829" y="1894301"/>
            <a:ext cx="2377312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52B2D2-7D24-4AEB-A7DE-A8A638B2E958}"/>
              </a:ext>
            </a:extLst>
          </p:cNvPr>
          <p:cNvSpPr txBox="1"/>
          <p:nvPr/>
        </p:nvSpPr>
        <p:spPr>
          <a:xfrm>
            <a:off x="2952829" y="4175677"/>
            <a:ext cx="2477358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জটিল বা মিশ্র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947FF4-F5C3-4235-8196-59D0614D70AB}"/>
              </a:ext>
            </a:extLst>
          </p:cNvPr>
          <p:cNvSpPr txBox="1"/>
          <p:nvPr/>
        </p:nvSpPr>
        <p:spPr>
          <a:xfrm>
            <a:off x="6088701" y="4175677"/>
            <a:ext cx="1725977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যৌগিক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C096E0-EA5D-4A8F-ACEB-4E0F3B0D0B9A}"/>
              </a:ext>
            </a:extLst>
          </p:cNvPr>
          <p:cNvSpPr txBox="1"/>
          <p:nvPr/>
        </p:nvSpPr>
        <p:spPr>
          <a:xfrm>
            <a:off x="1987719" y="1079921"/>
            <a:ext cx="4407575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গঠন অনুসারে / গঠনগত দিক থেকে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024EF1-6723-40AD-A27D-C8DA8A22C230}"/>
              </a:ext>
            </a:extLst>
          </p:cNvPr>
          <p:cNvSpPr txBox="1"/>
          <p:nvPr/>
        </p:nvSpPr>
        <p:spPr>
          <a:xfrm>
            <a:off x="642237" y="1250743"/>
            <a:ext cx="1675618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 ফুটেছে।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040794C-7C62-49A7-882E-AB96279AF47D}"/>
              </a:ext>
            </a:extLst>
          </p:cNvPr>
          <p:cNvSpPr txBox="1"/>
          <p:nvPr/>
        </p:nvSpPr>
        <p:spPr>
          <a:xfrm>
            <a:off x="482966" y="2444015"/>
            <a:ext cx="2415290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খেলা করে।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8017A0-D748-4E5B-A6B5-86ED17D675BA}"/>
              </a:ext>
            </a:extLst>
          </p:cNvPr>
          <p:cNvSpPr txBox="1"/>
          <p:nvPr/>
        </p:nvSpPr>
        <p:spPr>
          <a:xfrm>
            <a:off x="5203224" y="3429000"/>
            <a:ext cx="351823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 সমাপিকা ক্রিয়া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3B6BB4-6EBB-42E0-84CF-5745C64E4269}"/>
              </a:ext>
            </a:extLst>
          </p:cNvPr>
          <p:cNvSpPr txBox="1"/>
          <p:nvPr/>
        </p:nvSpPr>
        <p:spPr>
          <a:xfrm>
            <a:off x="2652793" y="3429000"/>
            <a:ext cx="2181536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 কর্তা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C5578C-7531-4B54-9A67-51821E4522FD}"/>
              </a:ext>
            </a:extLst>
          </p:cNvPr>
          <p:cNvSpPr txBox="1"/>
          <p:nvPr/>
        </p:nvSpPr>
        <p:spPr>
          <a:xfrm>
            <a:off x="3614972" y="1250743"/>
            <a:ext cx="749979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080F873-5054-490C-A8D5-D628CEDE1FE4}"/>
              </a:ext>
            </a:extLst>
          </p:cNvPr>
          <p:cNvSpPr txBox="1"/>
          <p:nvPr/>
        </p:nvSpPr>
        <p:spPr>
          <a:xfrm>
            <a:off x="5662068" y="1250743"/>
            <a:ext cx="982323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7273D4-ABF4-4658-AAC0-0EA00E85879B}"/>
              </a:ext>
            </a:extLst>
          </p:cNvPr>
          <p:cNvSpPr txBox="1"/>
          <p:nvPr/>
        </p:nvSpPr>
        <p:spPr>
          <a:xfrm>
            <a:off x="3332034" y="2445571"/>
            <a:ext cx="131585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BD0361-06BC-49AD-A0E5-84283328E961}"/>
              </a:ext>
            </a:extLst>
          </p:cNvPr>
          <p:cNvSpPr txBox="1"/>
          <p:nvPr/>
        </p:nvSpPr>
        <p:spPr>
          <a:xfrm>
            <a:off x="5495303" y="2444015"/>
            <a:ext cx="131585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 করে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BE4F13-D5C7-47DD-9E9F-14A169753750}"/>
              </a:ext>
            </a:extLst>
          </p:cNvPr>
          <p:cNvSpPr txBox="1"/>
          <p:nvPr/>
        </p:nvSpPr>
        <p:spPr>
          <a:xfrm>
            <a:off x="461181" y="4610193"/>
            <a:ext cx="822163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বাক্যে একটিমাত্র কর্তা (উদ্দেশ্য) আর একটিমাত্র সমাপিকা ক্রিয়া (বিধেয়) থাকে,তাকে সরল বাক্য বলে।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F62D19-025D-456D-8700-73246305E8EC}"/>
              </a:ext>
            </a:extLst>
          </p:cNvPr>
          <p:cNvSpPr txBox="1"/>
          <p:nvPr/>
        </p:nvSpPr>
        <p:spPr>
          <a:xfrm>
            <a:off x="7283582" y="1781657"/>
            <a:ext cx="1437879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সরল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B33D9E-AA76-4406-9ED7-8A96636007A0}"/>
              </a:ext>
            </a:extLst>
          </p:cNvPr>
          <p:cNvSpPr txBox="1"/>
          <p:nvPr/>
        </p:nvSpPr>
        <p:spPr>
          <a:xfrm>
            <a:off x="4339988" y="4435952"/>
            <a:ext cx="3715603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রাজামেহার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দেবিদ্বার,কুমিল্লা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Literary Genres - BrainPOP">
            <a:extLst>
              <a:ext uri="{FF2B5EF4-FFF2-40B4-BE49-F238E27FC236}">
                <a16:creationId xmlns="" xmlns:a16="http://schemas.microsoft.com/office/drawing/2014/main" id="{A6BA7F6D-5DE1-4EA0-81F4-F3525C1F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55" y="1337542"/>
            <a:ext cx="3839465" cy="28907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27" y="2039479"/>
            <a:ext cx="2719351" cy="2631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33155" y="1337542"/>
            <a:ext cx="383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: 7ম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4374" y="3242197"/>
            <a:ext cx="2108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135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3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350" b="1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13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135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3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1350" b="1" dirty="0">
                <a:latin typeface="NikoshBAN" panose="02000000000000000000" pitchFamily="2" charset="0"/>
                <a:cs typeface="NikoshBAN" panose="02000000000000000000" pitchFamily="2" charset="0"/>
              </a:rPr>
              <a:t>: 7ম</a:t>
            </a:r>
          </a:p>
        </p:txBody>
      </p:sp>
    </p:spTree>
    <p:extLst>
      <p:ext uri="{BB962C8B-B14F-4D97-AF65-F5344CB8AC3E}">
        <p14:creationId xmlns:p14="http://schemas.microsoft.com/office/powerpoint/2010/main" val="276151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86A0AE-780A-400E-9C26-B0D262A6623E}"/>
              </a:ext>
            </a:extLst>
          </p:cNvPr>
          <p:cNvSpPr txBox="1"/>
          <p:nvPr/>
        </p:nvSpPr>
        <p:spPr>
          <a:xfrm>
            <a:off x="354844" y="1143603"/>
            <a:ext cx="399485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পরিশ্রম করে,সে-ই সুখ লাভ করে।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D733D8-2480-4D7C-A88A-AB8DCC49D7EA}"/>
              </a:ext>
            </a:extLst>
          </p:cNvPr>
          <p:cNvSpPr txBox="1"/>
          <p:nvPr/>
        </p:nvSpPr>
        <p:spPr>
          <a:xfrm>
            <a:off x="4794301" y="1117876"/>
            <a:ext cx="3817549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যিনি সৎ পথে চলেন,তিনি সুখী হন।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6589E9-5D91-4FBC-B861-03AF33B67F71}"/>
              </a:ext>
            </a:extLst>
          </p:cNvPr>
          <p:cNvSpPr txBox="1"/>
          <p:nvPr/>
        </p:nvSpPr>
        <p:spPr>
          <a:xfrm>
            <a:off x="606169" y="2922316"/>
            <a:ext cx="2584103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যিনি সৎ পথে চলেন,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93EB7A-8780-4D46-B687-D25F9DF6FDD5}"/>
              </a:ext>
            </a:extLst>
          </p:cNvPr>
          <p:cNvSpPr txBox="1"/>
          <p:nvPr/>
        </p:nvSpPr>
        <p:spPr>
          <a:xfrm>
            <a:off x="698803" y="3739945"/>
            <a:ext cx="2077659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আশ্রিত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8DDBE5-333C-476F-91DD-080915164242}"/>
              </a:ext>
            </a:extLst>
          </p:cNvPr>
          <p:cNvSpPr txBox="1"/>
          <p:nvPr/>
        </p:nvSpPr>
        <p:spPr>
          <a:xfrm>
            <a:off x="4349700" y="2923870"/>
            <a:ext cx="2380275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সুখী হন।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96DF64-BDF2-40CA-AF05-E4E8BE081C1B}"/>
              </a:ext>
            </a:extLst>
          </p:cNvPr>
          <p:cNvSpPr txBox="1"/>
          <p:nvPr/>
        </p:nvSpPr>
        <p:spPr>
          <a:xfrm>
            <a:off x="606169" y="2104687"/>
            <a:ext cx="2170293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পরিশ্রম করে,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1046D3-86FD-4C82-AE66-3BDF7BD0A45C}"/>
              </a:ext>
            </a:extLst>
          </p:cNvPr>
          <p:cNvSpPr txBox="1"/>
          <p:nvPr/>
        </p:nvSpPr>
        <p:spPr>
          <a:xfrm>
            <a:off x="4190115" y="2169678"/>
            <a:ext cx="251296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সে-ই সুখ লাভ করে।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033F37-81D2-45D4-9F20-9D32DF14FD33}"/>
              </a:ext>
            </a:extLst>
          </p:cNvPr>
          <p:cNvSpPr txBox="1"/>
          <p:nvPr/>
        </p:nvSpPr>
        <p:spPr>
          <a:xfrm>
            <a:off x="4349701" y="3646468"/>
            <a:ext cx="242980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খন্ড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4241CB-9511-4654-8C76-3F948F81A1F9}"/>
              </a:ext>
            </a:extLst>
          </p:cNvPr>
          <p:cNvSpPr txBox="1"/>
          <p:nvPr/>
        </p:nvSpPr>
        <p:spPr>
          <a:xfrm>
            <a:off x="426288" y="4484157"/>
            <a:ext cx="818556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বাক্যের মধ্যে একটি প্রধান বাক্য থাকে এবং একাধিক বাক্যকে প্রধান বাক্যের ওপর নির্ভরশীল দেখা যায়,তাকে জটিল বাক্য বা মিশ্র বাক্য বলে।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14356C-BA60-4DF1-8C84-991217361C7C}"/>
              </a:ext>
            </a:extLst>
          </p:cNvPr>
          <p:cNvSpPr txBox="1"/>
          <p:nvPr/>
        </p:nvSpPr>
        <p:spPr>
          <a:xfrm>
            <a:off x="7251369" y="2266048"/>
            <a:ext cx="1540362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জটিল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6F9F3E-22EE-41E6-B961-2ABE4588DB57}"/>
              </a:ext>
            </a:extLst>
          </p:cNvPr>
          <p:cNvSpPr txBox="1"/>
          <p:nvPr/>
        </p:nvSpPr>
        <p:spPr>
          <a:xfrm>
            <a:off x="7262612" y="3109645"/>
            <a:ext cx="131585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মিশ্র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23EBA5-D397-4D03-8524-6C796FF34D82}"/>
              </a:ext>
            </a:extLst>
          </p:cNvPr>
          <p:cNvSpPr txBox="1"/>
          <p:nvPr/>
        </p:nvSpPr>
        <p:spPr>
          <a:xfrm>
            <a:off x="269590" y="2044542"/>
            <a:ext cx="626260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হিমেল নিয়মিত পড়াশোনা করে,তাই সে প্রথম হয়।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56DE92-B90C-49EE-8496-DE9476E470A8}"/>
              </a:ext>
            </a:extLst>
          </p:cNvPr>
          <p:cNvSpPr txBox="1"/>
          <p:nvPr/>
        </p:nvSpPr>
        <p:spPr>
          <a:xfrm>
            <a:off x="490344" y="1235134"/>
            <a:ext cx="3922269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অর্থশালী কিন্তু শিক্ষিত নন।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F9230C-F35A-459D-ABC8-AEEC60DB9677}"/>
              </a:ext>
            </a:extLst>
          </p:cNvPr>
          <p:cNvSpPr txBox="1"/>
          <p:nvPr/>
        </p:nvSpPr>
        <p:spPr>
          <a:xfrm>
            <a:off x="2924346" y="3766631"/>
            <a:ext cx="1323115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অব্যয়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9710A2-0430-40CD-8F62-5178CBC54FC9}"/>
              </a:ext>
            </a:extLst>
          </p:cNvPr>
          <p:cNvSpPr txBox="1"/>
          <p:nvPr/>
        </p:nvSpPr>
        <p:spPr>
          <a:xfrm>
            <a:off x="269589" y="3004531"/>
            <a:ext cx="8117642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ও , এবং,কিন্তু, অথবা,অথচ,কিংবা,বরং,তথাপি,সুতরাং,অতএব,যেহেতু,যেন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729865-9508-4816-BD70-7A23BA8C3F87}"/>
              </a:ext>
            </a:extLst>
          </p:cNvPr>
          <p:cNvSpPr txBox="1"/>
          <p:nvPr/>
        </p:nvSpPr>
        <p:spPr>
          <a:xfrm>
            <a:off x="6428929" y="1161276"/>
            <a:ext cx="205786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C83241-17AF-4198-AB86-225903112385}"/>
              </a:ext>
            </a:extLst>
          </p:cNvPr>
          <p:cNvSpPr txBox="1"/>
          <p:nvPr/>
        </p:nvSpPr>
        <p:spPr>
          <a:xfrm>
            <a:off x="6883366" y="1995054"/>
            <a:ext cx="1799286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যৌগিক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687B98-9E8D-4639-BB08-FFA67FD32C4D}"/>
              </a:ext>
            </a:extLst>
          </p:cNvPr>
          <p:cNvSpPr txBox="1"/>
          <p:nvPr/>
        </p:nvSpPr>
        <p:spPr>
          <a:xfrm>
            <a:off x="437996" y="4625922"/>
            <a:ext cx="7949235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পরস্পর নিরপেক্ষ দুই বা ততোধিক সরল বা জটিল বাক্য মিলিত হয়ে যখন একটি সম্পূর্ণ বাক্য গঠন করে,তখন তাকে যৌগিক বাক্য বলে।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D2313A-FA54-49E4-8270-553B1EB6919E}"/>
              </a:ext>
            </a:extLst>
          </p:cNvPr>
          <p:cNvSpPr txBox="1"/>
          <p:nvPr/>
        </p:nvSpPr>
        <p:spPr>
          <a:xfrm>
            <a:off x="2765219" y="1054633"/>
            <a:ext cx="253005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গঠনের নিয়ম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2CB93F-28A3-478E-948C-2819C2142741}"/>
              </a:ext>
            </a:extLst>
          </p:cNvPr>
          <p:cNvSpPr txBox="1"/>
          <p:nvPr/>
        </p:nvSpPr>
        <p:spPr>
          <a:xfrm>
            <a:off x="575014" y="1774473"/>
            <a:ext cx="799397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ব্যবহৃত প্রত্যেকটি শব্দ বা পদ সাজানোর সুনির্দিষ্ট নিয়ম আছে। এই নিয়মটিই হলো পদ সংস্থাপন রীতি বা পদক্রম।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78A789-C227-4D2E-BC62-13DF3F65BC1D}"/>
              </a:ext>
            </a:extLst>
          </p:cNvPr>
          <p:cNvSpPr txBox="1"/>
          <p:nvPr/>
        </p:nvSpPr>
        <p:spPr>
          <a:xfrm>
            <a:off x="575014" y="2950378"/>
            <a:ext cx="3247478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 দুই আমরা যাই ঢাকা।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9FC9AB-4996-40B0-8A95-291113E78D27}"/>
              </a:ext>
            </a:extLst>
          </p:cNvPr>
          <p:cNvSpPr txBox="1"/>
          <p:nvPr/>
        </p:nvSpPr>
        <p:spPr>
          <a:xfrm>
            <a:off x="4337803" y="2940430"/>
            <a:ext cx="3247478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দুই ভাই ঢাকা যাই।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FC304FB-F491-4A5D-8A0E-561D07E228B8}"/>
              </a:ext>
            </a:extLst>
          </p:cNvPr>
          <p:cNvSpPr txBox="1"/>
          <p:nvPr/>
        </p:nvSpPr>
        <p:spPr>
          <a:xfrm>
            <a:off x="319023" y="3748298"/>
            <a:ext cx="868937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বাক্যে সবচেয়ে প্রচলিত পদবিন্যাস হচ্ছে কর্তা প্রথমে,তারপর মাঝে কর্ম এবং শেষে ক্রিয়া। যেমন: আমি বই পড়ি।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C534F9-6760-4919-A20E-1E70B2AF409F}"/>
              </a:ext>
            </a:extLst>
          </p:cNvPr>
          <p:cNvSpPr txBox="1"/>
          <p:nvPr/>
        </p:nvSpPr>
        <p:spPr>
          <a:xfrm>
            <a:off x="319023" y="5083528"/>
            <a:ext cx="7022410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ক্রিয়া বিশেষণ ক্রিয়ার আগে বসে। যেমন: রহিম দ্রুত হাঁটছে।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3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701BB32-3185-4D58-83BD-29F86F0D6094}"/>
              </a:ext>
            </a:extLst>
          </p:cNvPr>
          <p:cNvSpPr txBox="1"/>
          <p:nvPr/>
        </p:nvSpPr>
        <p:spPr>
          <a:xfrm>
            <a:off x="222427" y="1205772"/>
            <a:ext cx="8749187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েষণ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সময়বাচক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স্থানবাচক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না-বোধক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সমাপিকা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খাইনি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শ্নবোধক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আপনি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েষণ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িশেষ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A360CA-660E-4A54-8252-2BB1EE9506EF}"/>
              </a:ext>
            </a:extLst>
          </p:cNvPr>
          <p:cNvSpPr txBox="1"/>
          <p:nvPr/>
        </p:nvSpPr>
        <p:spPr>
          <a:xfrm>
            <a:off x="459212" y="4751982"/>
            <a:ext cx="793418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মনে রাখতে হবে এই পদবিন্যাস বক্তার মনোভাব,বলার ধারা,স্টাইল ও</a:t>
            </a:r>
          </a:p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পারিপার্শ্বিক বিষয়াদির ওপর নির্ভর করে।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6CF23C-C7F2-4277-87B6-0E31B618794A}"/>
              </a:ext>
            </a:extLst>
          </p:cNvPr>
          <p:cNvSpPr txBox="1"/>
          <p:nvPr/>
        </p:nvSpPr>
        <p:spPr>
          <a:xfrm>
            <a:off x="2099776" y="1106663"/>
            <a:ext cx="3523958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ম…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4B659A-9FC8-4C42-A483-95CB96042954}"/>
              </a:ext>
            </a:extLst>
          </p:cNvPr>
          <p:cNvSpPr txBox="1"/>
          <p:nvPr/>
        </p:nvSpPr>
        <p:spPr>
          <a:xfrm>
            <a:off x="553915" y="2050825"/>
            <a:ext cx="4797574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 কী তা উদাহরণসহ শিখলাম।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90A76A-70D6-4594-B10F-940207AA5E0C}"/>
              </a:ext>
            </a:extLst>
          </p:cNvPr>
          <p:cNvSpPr txBox="1"/>
          <p:nvPr/>
        </p:nvSpPr>
        <p:spPr>
          <a:xfrm>
            <a:off x="553915" y="2874945"/>
            <a:ext cx="528100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বাক্যের প্রধান অংশ সম্পর্কে জানলাম।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DA3C93-2936-4BF1-9BF3-285BED02A21B}"/>
              </a:ext>
            </a:extLst>
          </p:cNvPr>
          <p:cNvSpPr txBox="1"/>
          <p:nvPr/>
        </p:nvSpPr>
        <p:spPr>
          <a:xfrm>
            <a:off x="553915" y="3745894"/>
            <a:ext cx="553958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সার্থক বাক্যের ৩টি গুণ সম্পর্কে জানলাম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6923DD-CED7-4750-87B4-7421E3FD8292}"/>
              </a:ext>
            </a:extLst>
          </p:cNvPr>
          <p:cNvSpPr txBox="1"/>
          <p:nvPr/>
        </p:nvSpPr>
        <p:spPr>
          <a:xfrm>
            <a:off x="553915" y="4538659"/>
            <a:ext cx="5281007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গঠনগত দিক থেকে বাক্যের শ্রেণিবিভাগ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FF889D3-61FD-4B0F-9992-8FB68E7E3C12}"/>
              </a:ext>
            </a:extLst>
          </p:cNvPr>
          <p:cNvSpPr txBox="1"/>
          <p:nvPr/>
        </p:nvSpPr>
        <p:spPr>
          <a:xfrm>
            <a:off x="553914" y="5331424"/>
            <a:ext cx="5391618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বাক্য গঠনের নিয়ম সম্পর্কে জানলাম।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1A01D4-74F9-435C-BCFC-B5FAC58158CF}"/>
              </a:ext>
            </a:extLst>
          </p:cNvPr>
          <p:cNvSpPr txBox="1"/>
          <p:nvPr/>
        </p:nvSpPr>
        <p:spPr>
          <a:xfrm>
            <a:off x="3502854" y="1023513"/>
            <a:ext cx="1656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6082D3-A26E-4865-8E82-1DF289CCBC34}"/>
              </a:ext>
            </a:extLst>
          </p:cNvPr>
          <p:cNvSpPr txBox="1"/>
          <p:nvPr/>
        </p:nvSpPr>
        <p:spPr>
          <a:xfrm>
            <a:off x="368843" y="2884854"/>
            <a:ext cx="3962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ক্রিয়া বিশেষণ কোথায় বসে?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94B68D-A068-4CD0-8BEA-C63C62F9747C}"/>
              </a:ext>
            </a:extLst>
          </p:cNvPr>
          <p:cNvSpPr txBox="1"/>
          <p:nvPr/>
        </p:nvSpPr>
        <p:spPr>
          <a:xfrm>
            <a:off x="414880" y="1988777"/>
            <a:ext cx="3962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জটিল বাক্যের অপর নাম কী?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65044B-703A-41D4-AD7B-3E55706BBE03}"/>
              </a:ext>
            </a:extLst>
          </p:cNvPr>
          <p:cNvSpPr txBox="1"/>
          <p:nvPr/>
        </p:nvSpPr>
        <p:spPr>
          <a:xfrm>
            <a:off x="368843" y="3780931"/>
            <a:ext cx="68489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বাক্যের পদগুলোকে সঠিক জায়গায় সন্নিবিষ্ট করার নাম কী?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F14881-A361-4DA4-845C-71CB76B5892C}"/>
              </a:ext>
            </a:extLst>
          </p:cNvPr>
          <p:cNvSpPr txBox="1"/>
          <p:nvPr/>
        </p:nvSpPr>
        <p:spPr>
          <a:xfrm>
            <a:off x="368842" y="4575823"/>
            <a:ext cx="75561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বাক্যের যে অংশে যার সম্পর্কে কিছু বলা হয় তাকে কী বলে?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2AC484-09A0-4E35-9D2C-1D08DD5D9F1D}"/>
              </a:ext>
            </a:extLst>
          </p:cNvPr>
          <p:cNvSpPr txBox="1"/>
          <p:nvPr/>
        </p:nvSpPr>
        <p:spPr>
          <a:xfrm>
            <a:off x="7458141" y="4570876"/>
            <a:ext cx="1145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707C5F-31A7-4162-8EF7-F8F6B1410278}"/>
              </a:ext>
            </a:extLst>
          </p:cNvPr>
          <p:cNvSpPr txBox="1"/>
          <p:nvPr/>
        </p:nvSpPr>
        <p:spPr>
          <a:xfrm>
            <a:off x="7458141" y="3780929"/>
            <a:ext cx="1025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36164B-BB92-48BF-B09C-EE3BA64DE862}"/>
              </a:ext>
            </a:extLst>
          </p:cNvPr>
          <p:cNvSpPr txBox="1"/>
          <p:nvPr/>
        </p:nvSpPr>
        <p:spPr>
          <a:xfrm>
            <a:off x="7332358" y="1938373"/>
            <a:ext cx="1396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মিশ্র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842ECE-88C9-4DA9-9371-F1BBB7919BA7}"/>
              </a:ext>
            </a:extLst>
          </p:cNvPr>
          <p:cNvSpPr txBox="1"/>
          <p:nvPr/>
        </p:nvSpPr>
        <p:spPr>
          <a:xfrm>
            <a:off x="7338754" y="2833740"/>
            <a:ext cx="1656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ক্রিয়ার আগে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B92319-B0F2-408A-B7D3-C90F8C645D7C}"/>
              </a:ext>
            </a:extLst>
          </p:cNvPr>
          <p:cNvSpPr txBox="1"/>
          <p:nvPr/>
        </p:nvSpPr>
        <p:spPr>
          <a:xfrm>
            <a:off x="2894428" y="1426991"/>
            <a:ext cx="1677572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9535B3-2B82-482A-99D8-B3AE5E9FEFF1}"/>
              </a:ext>
            </a:extLst>
          </p:cNvPr>
          <p:cNvSpPr txBox="1"/>
          <p:nvPr/>
        </p:nvSpPr>
        <p:spPr>
          <a:xfrm>
            <a:off x="777922" y="2737013"/>
            <a:ext cx="7877573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1। একটি সার্থক বাক্যের কয়টি গুণ থাকা উচিত? উদাহরণসহ তোমার যুক্তি উপস্থাপন কর।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BE782C-5B6F-40BF-B6F7-509D374F76E9}"/>
              </a:ext>
            </a:extLst>
          </p:cNvPr>
          <p:cNvSpPr txBox="1"/>
          <p:nvPr/>
        </p:nvSpPr>
        <p:spPr>
          <a:xfrm>
            <a:off x="3376248" y="1342585"/>
            <a:ext cx="1772528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6A853C-12E6-4ED4-A90D-10CD098FEE96}"/>
              </a:ext>
            </a:extLst>
          </p:cNvPr>
          <p:cNvSpPr txBox="1"/>
          <p:nvPr/>
        </p:nvSpPr>
        <p:spPr>
          <a:xfrm>
            <a:off x="1252815" y="2280392"/>
            <a:ext cx="3798276" cy="55399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8464A2-5768-4204-8606-BE5BA9B79CB7}"/>
              </a:ext>
            </a:extLst>
          </p:cNvPr>
          <p:cNvSpPr txBox="1"/>
          <p:nvPr/>
        </p:nvSpPr>
        <p:spPr>
          <a:xfrm>
            <a:off x="870310" y="3218199"/>
            <a:ext cx="7400233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বয়ঃসন্ধি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কালে যে কোনো সমস্যা হলেই মা-বাবার সাথে </a:t>
            </a:r>
            <a:endParaRPr lang="en-US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 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করব।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-flower-image-0017">
            <a:extLst>
              <a:ext uri="{FF2B5EF4-FFF2-40B4-BE49-F238E27FC236}">
                <a16:creationId xmlns="" xmlns:a16="http://schemas.microsoft.com/office/drawing/2014/main" id="{B574BCA7-5235-478C-954F-8BED27D110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8" y="1304509"/>
            <a:ext cx="3931970" cy="45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2948" y="586855"/>
            <a:ext cx="5022819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0512" y="853909"/>
            <a:ext cx="12828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animated-flower-image-0017">
            <a:extLst>
              <a:ext uri="{FF2B5EF4-FFF2-40B4-BE49-F238E27FC236}">
                <a16:creationId xmlns="" xmlns:a16="http://schemas.microsoft.com/office/drawing/2014/main" id="{B574BCA7-5235-478C-954F-8BED27D110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8" y="1456909"/>
            <a:ext cx="3931970" cy="45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nimated-flower-image-0017">
            <a:extLst>
              <a:ext uri="{FF2B5EF4-FFF2-40B4-BE49-F238E27FC236}">
                <a16:creationId xmlns="" xmlns:a16="http://schemas.microsoft.com/office/drawing/2014/main" id="{B574BCA7-5235-478C-954F-8BED27D110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68" y="1609309"/>
            <a:ext cx="3931970" cy="45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0059" y="853909"/>
            <a:ext cx="12828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7.40741E-7 L 4.4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C4B278B-7E52-4240-ACD8-4106921F33EA}"/>
              </a:ext>
            </a:extLst>
          </p:cNvPr>
          <p:cNvSpPr txBox="1"/>
          <p:nvPr/>
        </p:nvSpPr>
        <p:spPr>
          <a:xfrm>
            <a:off x="5605171" y="1603717"/>
            <a:ext cx="260604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: 7ম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B7CBD3-AD79-4549-82B2-3BA4B60223D3}"/>
              </a:ext>
            </a:extLst>
          </p:cNvPr>
          <p:cNvSpPr txBox="1"/>
          <p:nvPr/>
        </p:nvSpPr>
        <p:spPr>
          <a:xfrm>
            <a:off x="5450435" y="3041260"/>
            <a:ext cx="2947978" cy="2123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বিষয়: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নির্মিতি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‘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Pile of books clipart - ClipartBarn">
            <a:extLst>
              <a:ext uri="{FF2B5EF4-FFF2-40B4-BE49-F238E27FC236}">
                <a16:creationId xmlns="" xmlns:a16="http://schemas.microsoft.com/office/drawing/2014/main" id="{B3CFCC67-8DD1-4B7D-B3E3-A949ECD0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34" y="2205441"/>
            <a:ext cx="1535906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F9B0ED-7D34-489C-BFC3-E42756259F5B}"/>
              </a:ext>
            </a:extLst>
          </p:cNvPr>
          <p:cNvSpPr txBox="1"/>
          <p:nvPr/>
        </p:nvSpPr>
        <p:spPr>
          <a:xfrm>
            <a:off x="1312746" y="5093370"/>
            <a:ext cx="2106856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শম্পা বই পড়ে।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6A9C3F-23D5-4D1A-AC03-4B1BEF85687E}"/>
              </a:ext>
            </a:extLst>
          </p:cNvPr>
          <p:cNvSpPr txBox="1"/>
          <p:nvPr/>
        </p:nvSpPr>
        <p:spPr>
          <a:xfrm>
            <a:off x="5132297" y="5110417"/>
            <a:ext cx="2707148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রাকিব ফুটবল খেলে।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051662"/>
            <a:ext cx="3655922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25" y="1051662"/>
            <a:ext cx="3275892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66B7BCE-C96B-4CD4-A74E-F952475496A4}"/>
              </a:ext>
            </a:extLst>
          </p:cNvPr>
          <p:cNvSpPr/>
          <p:nvPr/>
        </p:nvSpPr>
        <p:spPr>
          <a:xfrm>
            <a:off x="4434079" y="2354028"/>
            <a:ext cx="1612942" cy="715581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50" dirty="0"/>
          </a:p>
        </p:txBody>
      </p:sp>
      <p:pic>
        <p:nvPicPr>
          <p:cNvPr id="2050" name="Picture 2" descr="animated-flower-image-0023">
            <a:extLst>
              <a:ext uri="{FF2B5EF4-FFF2-40B4-BE49-F238E27FC236}">
                <a16:creationId xmlns="" xmlns:a16="http://schemas.microsoft.com/office/drawing/2014/main" id="{EDBB1F48-5043-442E-BB9A-F8153631BA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68" y="1979850"/>
            <a:ext cx="2258225" cy="12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ated-flower-image-0023">
            <a:extLst>
              <a:ext uri="{FF2B5EF4-FFF2-40B4-BE49-F238E27FC236}">
                <a16:creationId xmlns="" xmlns:a16="http://schemas.microsoft.com/office/drawing/2014/main" id="{461048ED-08E9-469A-8904-540EFF6EA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906">
            <a:off x="5751789" y="4321631"/>
            <a:ext cx="2701558" cy="15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ted-flower-image-0023">
            <a:extLst>
              <a:ext uri="{FF2B5EF4-FFF2-40B4-BE49-F238E27FC236}">
                <a16:creationId xmlns="" xmlns:a16="http://schemas.microsoft.com/office/drawing/2014/main" id="{5D2D824A-0DEE-471D-B1AE-4349AB8BDD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93" y="3070116"/>
            <a:ext cx="2454317" cy="13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imated-flower-image-0023">
            <a:extLst>
              <a:ext uri="{FF2B5EF4-FFF2-40B4-BE49-F238E27FC236}">
                <a16:creationId xmlns="" xmlns:a16="http://schemas.microsoft.com/office/drawing/2014/main" id="{E500ED41-E708-4DC0-8D06-1C2260456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65" y="651316"/>
            <a:ext cx="2566895" cy="14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FFA8F5C-475E-4DF3-9DE1-E5733751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1177795"/>
            <a:ext cx="3367331" cy="4447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83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2940E8-C060-41A8-BFA9-DF592BA8E898}"/>
              </a:ext>
            </a:extLst>
          </p:cNvPr>
          <p:cNvSpPr txBox="1"/>
          <p:nvPr/>
        </p:nvSpPr>
        <p:spPr>
          <a:xfrm>
            <a:off x="3043450" y="647264"/>
            <a:ext cx="1318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04FF48-4484-41BA-9C02-3AFFF751DB2C}"/>
              </a:ext>
            </a:extLst>
          </p:cNvPr>
          <p:cNvSpPr txBox="1"/>
          <p:nvPr/>
        </p:nvSpPr>
        <p:spPr>
          <a:xfrm>
            <a:off x="708977" y="1201262"/>
            <a:ext cx="3465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3ACBC6-A025-4C05-B75A-FFB5B0053528}"/>
              </a:ext>
            </a:extLst>
          </p:cNvPr>
          <p:cNvSpPr txBox="1"/>
          <p:nvPr/>
        </p:nvSpPr>
        <p:spPr>
          <a:xfrm>
            <a:off x="708977" y="4501008"/>
            <a:ext cx="7480495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977" y="1896070"/>
            <a:ext cx="401244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977" y="2527406"/>
            <a:ext cx="72067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পারবে;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977" y="3112181"/>
            <a:ext cx="72067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977" y="3791206"/>
            <a:ext cx="7684396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03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FE86DE-0D52-4CEE-BF07-32DB5A8E9E72}"/>
              </a:ext>
            </a:extLst>
          </p:cNvPr>
          <p:cNvSpPr txBox="1"/>
          <p:nvPr/>
        </p:nvSpPr>
        <p:spPr>
          <a:xfrm>
            <a:off x="3319735" y="651689"/>
            <a:ext cx="2268416" cy="5539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03C033-48CD-4715-93FB-EF0F73D82C77}"/>
              </a:ext>
            </a:extLst>
          </p:cNvPr>
          <p:cNvSpPr txBox="1"/>
          <p:nvPr/>
        </p:nvSpPr>
        <p:spPr>
          <a:xfrm>
            <a:off x="884926" y="1425879"/>
            <a:ext cx="7138033" cy="101566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সুবিন্যস্ত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পদসমষ্টি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বক্তার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সম্পূর্ণরুপে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9AF90C4-4D5E-4953-8135-B48D4C1D0D53}"/>
              </a:ext>
            </a:extLst>
          </p:cNvPr>
          <p:cNvSpPr txBox="1"/>
          <p:nvPr/>
        </p:nvSpPr>
        <p:spPr>
          <a:xfrm>
            <a:off x="884926" y="4273015"/>
            <a:ext cx="1027667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333F11-C809-4604-8775-4FBB7AC60938}"/>
              </a:ext>
            </a:extLst>
          </p:cNvPr>
          <p:cNvSpPr txBox="1"/>
          <p:nvPr/>
        </p:nvSpPr>
        <p:spPr>
          <a:xfrm>
            <a:off x="1684101" y="5548802"/>
            <a:ext cx="4294601" cy="5539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পাখিগুলো আকাশে উড়ে বেড়াচ্ছে।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627" y="2634018"/>
            <a:ext cx="1329259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4534" y="2772517"/>
            <a:ext cx="38988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মৌরিন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4901" y="3520449"/>
            <a:ext cx="666010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8097" y="4175258"/>
            <a:ext cx="666010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মৌরিন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079886" y="4797662"/>
            <a:ext cx="6231601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ড়া চাই নানা বই">
            <a:extLst>
              <a:ext uri="{FF2B5EF4-FFF2-40B4-BE49-F238E27FC236}">
                <a16:creationId xmlns="" xmlns:a16="http://schemas.microsoft.com/office/drawing/2014/main" id="{AB5394A9-F495-47D1-AACB-164F23047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2566475"/>
            <a:ext cx="3971499" cy="29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F9B0ED-7D34-489C-BFC3-E42756259F5B}"/>
              </a:ext>
            </a:extLst>
          </p:cNvPr>
          <p:cNvSpPr txBox="1"/>
          <p:nvPr/>
        </p:nvSpPr>
        <p:spPr>
          <a:xfrm>
            <a:off x="1121679" y="1481401"/>
            <a:ext cx="2106856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শম্পা বই পড়ে।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6A9C3F-23D5-4D1A-AC03-4B1BEF85687E}"/>
              </a:ext>
            </a:extLst>
          </p:cNvPr>
          <p:cNvSpPr txBox="1"/>
          <p:nvPr/>
        </p:nvSpPr>
        <p:spPr>
          <a:xfrm>
            <a:off x="5583061" y="1474195"/>
            <a:ext cx="2707148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রাকিব ফুটবল খেলে।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একটি ছেলে ফুটবল খেলছে বিনামূল্যে ...">
            <a:extLst>
              <a:ext uri="{FF2B5EF4-FFF2-40B4-BE49-F238E27FC236}">
                <a16:creationId xmlns="" xmlns:a16="http://schemas.microsoft.com/office/drawing/2014/main" id="{312B7C4F-EA78-472C-BC32-C94BD3463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36" y="2471519"/>
            <a:ext cx="3400031" cy="3170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1C20EF-9567-459C-A544-07B0DBBF8298}"/>
              </a:ext>
            </a:extLst>
          </p:cNvPr>
          <p:cNvSpPr txBox="1"/>
          <p:nvPr/>
        </p:nvSpPr>
        <p:spPr>
          <a:xfrm>
            <a:off x="877939" y="4408397"/>
            <a:ext cx="4294601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মাছগুলো আকাশে উড়ে বেড়াচ্ছে।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151918-9AEC-48D4-A336-A5EB31A21F01}"/>
              </a:ext>
            </a:extLst>
          </p:cNvPr>
          <p:cNvSpPr txBox="1"/>
          <p:nvPr/>
        </p:nvSpPr>
        <p:spPr>
          <a:xfrm>
            <a:off x="711624" y="5361459"/>
            <a:ext cx="4294601" cy="55399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পাখিগুলো আকাশে উড়ে বেড়াচ্ছে।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B0DA12-A659-4BCB-91EA-AB31C19A2717}"/>
              </a:ext>
            </a:extLst>
          </p:cNvPr>
          <p:cNvSpPr txBox="1"/>
          <p:nvPr/>
        </p:nvSpPr>
        <p:spPr>
          <a:xfrm>
            <a:off x="5842046" y="4425398"/>
            <a:ext cx="1656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ভুল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2026A6-E57A-4D40-ACE5-09F9C7420EE2}"/>
              </a:ext>
            </a:extLst>
          </p:cNvPr>
          <p:cNvSpPr txBox="1"/>
          <p:nvPr/>
        </p:nvSpPr>
        <p:spPr>
          <a:xfrm>
            <a:off x="5657407" y="5210441"/>
            <a:ext cx="1656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বাক্য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Sky Birds Live Wallpaper - Android Apps on Google Play | Birds ...">
            <a:extLst>
              <a:ext uri="{FF2B5EF4-FFF2-40B4-BE49-F238E27FC236}">
                <a16:creationId xmlns="" xmlns:a16="http://schemas.microsoft.com/office/drawing/2014/main" id="{44FE782A-1281-4D05-B99A-DE5AAA84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4" y="762293"/>
            <a:ext cx="5280074" cy="29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দেশি মাছের ছড়াছড়ি">
            <a:extLst>
              <a:ext uri="{FF2B5EF4-FFF2-40B4-BE49-F238E27FC236}">
                <a16:creationId xmlns="" xmlns:a16="http://schemas.microsoft.com/office/drawing/2014/main" id="{25690355-B5D9-4AE9-8574-B44C5476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41" y="14472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908</TotalTime>
  <Words>1020</Words>
  <Application>Microsoft Office PowerPoint</Application>
  <PresentationFormat>On-screen Show (4:3)</PresentationFormat>
  <Paragraphs>181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Mohammad Rabiullah</cp:lastModifiedBy>
  <cp:revision>81</cp:revision>
  <dcterms:created xsi:type="dcterms:W3CDTF">2020-05-27T13:50:20Z</dcterms:created>
  <dcterms:modified xsi:type="dcterms:W3CDTF">2020-10-21T18:07:46Z</dcterms:modified>
</cp:coreProperties>
</file>