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8CDA-51D6-4AE1-B108-20D7E9396620}" type="datetimeFigureOut">
              <a:rPr lang="en-US" smtClean="0"/>
              <a:t>22-Oct-20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62E8E-8DEB-4840-BF6A-429AB5FBF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8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EAB0-6DA5-4812-B02C-925E907C94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186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sz="1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শিক্ষার্থীদের ছবিটি</a:t>
            </a:r>
            <a:r>
              <a:rPr lang="bn-BD" sz="1200" baseline="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দেখিয়ে চিন্তা করে ছবিটিতে কোন বিষয়টি প্রতিফলিত হয়ছে তা মন্তব্য করতে বলা যেতে পারে-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5AFCBE-79C4-495F-9EE9-9ABFDDC879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1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জোড়ায়</a:t>
            </a:r>
            <a:r>
              <a:rPr lang="bn-BD" baseline="0" dirty="0" smtClean="0"/>
              <a:t> কাজটি করিয়ে ২/৩ টি জোড়ার কাজ উপস্থাপন করানো যেতে পারে- অন্যদের মিলে যাওয়া পয়েন্টগুলো টিক চিহ্ন দিতে বলা যেতে পারে- এর পর কারো আলাদা পয়েন্ট থাকলে তা উপস্থাপন করতে বলা যেতে পারে-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EAB0-6DA5-4812-B02C-925E907C94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81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sz="120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5EAB0-6DA5-4812-B02C-925E907C94C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23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764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ame 39"/>
          <p:cNvSpPr/>
          <p:nvPr userDrawn="1"/>
        </p:nvSpPr>
        <p:spPr>
          <a:xfrm>
            <a:off x="152400" y="152400"/>
            <a:ext cx="8839200" cy="6553200"/>
          </a:xfrm>
          <a:prstGeom prst="frame">
            <a:avLst>
              <a:gd name="adj1" fmla="val 266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Frame 40"/>
          <p:cNvSpPr/>
          <p:nvPr userDrawn="1"/>
        </p:nvSpPr>
        <p:spPr>
          <a:xfrm>
            <a:off x="0" y="0"/>
            <a:ext cx="9155752" cy="6858000"/>
          </a:xfrm>
          <a:prstGeom prst="frame">
            <a:avLst>
              <a:gd name="adj1" fmla="val 2664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33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664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77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&#2439;-&#2478;&#2503;&#2439;&#2482;&#2435;islamfayzul130587@gmail.com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1" y="410308"/>
            <a:ext cx="5867400" cy="16004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bn-BD" sz="9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932" y="1823261"/>
            <a:ext cx="6210737" cy="373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06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0343" y="298716"/>
            <a:ext cx="353905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নির্বাচন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5522258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ইভিএম ভোট গ্রহণ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6249" y="1544618"/>
            <a:ext cx="6787243" cy="397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29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0617" y="5410200"/>
            <a:ext cx="6692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ভোট গণনা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811" y="1371600"/>
            <a:ext cx="6536901" cy="38861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724541" y="228600"/>
            <a:ext cx="1891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6000" b="1" dirty="0">
                <a:latin typeface="NikoshBAN" pitchFamily="2" charset="0"/>
                <a:cs typeface="NikoshBAN" pitchFamily="2" charset="0"/>
              </a:rPr>
              <a:t>নির্বাচন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329985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62299" y="440850"/>
            <a:ext cx="3581400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800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867101"/>
            <a:ext cx="8153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বাংলাদেশে জাতীয় পর্যায়ে সাধারণত কয় ধরণের নির্বাচন হয় তাদের নাম লেখ।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30" y="1522593"/>
            <a:ext cx="4253132" cy="3344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627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1676400" y="745165"/>
            <a:ext cx="6172200" cy="810603"/>
          </a:xfrm>
          <a:custGeom>
            <a:avLst/>
            <a:gdLst>
              <a:gd name="connsiteX0" fmla="*/ 0 w 8350996"/>
              <a:gd name="connsiteY0" fmla="*/ 73994 h 739937"/>
              <a:gd name="connsiteX1" fmla="*/ 73994 w 8350996"/>
              <a:gd name="connsiteY1" fmla="*/ 0 h 739937"/>
              <a:gd name="connsiteX2" fmla="*/ 8277002 w 8350996"/>
              <a:gd name="connsiteY2" fmla="*/ 0 h 739937"/>
              <a:gd name="connsiteX3" fmla="*/ 8350996 w 8350996"/>
              <a:gd name="connsiteY3" fmla="*/ 73994 h 739937"/>
              <a:gd name="connsiteX4" fmla="*/ 8350996 w 8350996"/>
              <a:gd name="connsiteY4" fmla="*/ 665943 h 739937"/>
              <a:gd name="connsiteX5" fmla="*/ 8277002 w 8350996"/>
              <a:gd name="connsiteY5" fmla="*/ 739937 h 739937"/>
              <a:gd name="connsiteX6" fmla="*/ 73994 w 8350996"/>
              <a:gd name="connsiteY6" fmla="*/ 739937 h 739937"/>
              <a:gd name="connsiteX7" fmla="*/ 0 w 8350996"/>
              <a:gd name="connsiteY7" fmla="*/ 665943 h 739937"/>
              <a:gd name="connsiteX8" fmla="*/ 0 w 8350996"/>
              <a:gd name="connsiteY8" fmla="*/ 73994 h 73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0996" h="739937">
                <a:moveTo>
                  <a:pt x="0" y="73994"/>
                </a:moveTo>
                <a:cubicBezTo>
                  <a:pt x="0" y="33128"/>
                  <a:pt x="33128" y="0"/>
                  <a:pt x="73994" y="0"/>
                </a:cubicBezTo>
                <a:lnTo>
                  <a:pt x="8277002" y="0"/>
                </a:lnTo>
                <a:cubicBezTo>
                  <a:pt x="8317868" y="0"/>
                  <a:pt x="8350996" y="33128"/>
                  <a:pt x="8350996" y="73994"/>
                </a:cubicBezTo>
                <a:lnTo>
                  <a:pt x="8350996" y="665943"/>
                </a:lnTo>
                <a:cubicBezTo>
                  <a:pt x="8350996" y="706809"/>
                  <a:pt x="8317868" y="739937"/>
                  <a:pt x="8277002" y="739937"/>
                </a:cubicBezTo>
                <a:lnTo>
                  <a:pt x="73994" y="739937"/>
                </a:lnTo>
                <a:cubicBezTo>
                  <a:pt x="33128" y="739937"/>
                  <a:pt x="0" y="706809"/>
                  <a:pt x="0" y="665943"/>
                </a:cubicBezTo>
                <a:lnTo>
                  <a:pt x="0" y="73994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4542" tIns="90252" rIns="124542" bIns="90252" numCol="1" spcCol="1270" anchor="ctr" anchorCtr="0">
            <a:noAutofit/>
          </a:bodyPr>
          <a:lstStyle/>
          <a:p>
            <a:pPr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133600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বাংলাদেশের নির্বাচন পদ্ধতি কয় ধরণের ?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সরাসরি ভোটের মাধ্যমে জাতীয় সংসদে কয়টি আসন নির্বাচিত হয়?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44958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/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 দুই ধরণের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উত্তরঃ ৩০০ আসন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5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895599" y="455594"/>
            <a:ext cx="3962401" cy="810603"/>
          </a:xfrm>
          <a:custGeom>
            <a:avLst/>
            <a:gdLst>
              <a:gd name="connsiteX0" fmla="*/ 0 w 8350996"/>
              <a:gd name="connsiteY0" fmla="*/ 73994 h 739937"/>
              <a:gd name="connsiteX1" fmla="*/ 73994 w 8350996"/>
              <a:gd name="connsiteY1" fmla="*/ 0 h 739937"/>
              <a:gd name="connsiteX2" fmla="*/ 8277002 w 8350996"/>
              <a:gd name="connsiteY2" fmla="*/ 0 h 739937"/>
              <a:gd name="connsiteX3" fmla="*/ 8350996 w 8350996"/>
              <a:gd name="connsiteY3" fmla="*/ 73994 h 739937"/>
              <a:gd name="connsiteX4" fmla="*/ 8350996 w 8350996"/>
              <a:gd name="connsiteY4" fmla="*/ 665943 h 739937"/>
              <a:gd name="connsiteX5" fmla="*/ 8277002 w 8350996"/>
              <a:gd name="connsiteY5" fmla="*/ 739937 h 739937"/>
              <a:gd name="connsiteX6" fmla="*/ 73994 w 8350996"/>
              <a:gd name="connsiteY6" fmla="*/ 739937 h 739937"/>
              <a:gd name="connsiteX7" fmla="*/ 0 w 8350996"/>
              <a:gd name="connsiteY7" fmla="*/ 665943 h 739937"/>
              <a:gd name="connsiteX8" fmla="*/ 0 w 8350996"/>
              <a:gd name="connsiteY8" fmla="*/ 73994 h 739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0996" h="739937">
                <a:moveTo>
                  <a:pt x="0" y="73994"/>
                </a:moveTo>
                <a:cubicBezTo>
                  <a:pt x="0" y="33128"/>
                  <a:pt x="33128" y="0"/>
                  <a:pt x="73994" y="0"/>
                </a:cubicBezTo>
                <a:lnTo>
                  <a:pt x="8277002" y="0"/>
                </a:lnTo>
                <a:cubicBezTo>
                  <a:pt x="8317868" y="0"/>
                  <a:pt x="8350996" y="33128"/>
                  <a:pt x="8350996" y="73994"/>
                </a:cubicBezTo>
                <a:lnTo>
                  <a:pt x="8350996" y="665943"/>
                </a:lnTo>
                <a:cubicBezTo>
                  <a:pt x="8350996" y="706809"/>
                  <a:pt x="8317868" y="739937"/>
                  <a:pt x="8277002" y="739937"/>
                </a:cubicBezTo>
                <a:lnTo>
                  <a:pt x="73994" y="739937"/>
                </a:lnTo>
                <a:cubicBezTo>
                  <a:pt x="33128" y="739937"/>
                  <a:pt x="0" y="706809"/>
                  <a:pt x="0" y="665943"/>
                </a:cubicBezTo>
                <a:lnTo>
                  <a:pt x="0" y="73994"/>
                </a:lnTo>
                <a:close/>
              </a:path>
            </a:pathLst>
          </a:cu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124542" tIns="90252" rIns="124542" bIns="90252" numCol="1" spcCol="1270" anchor="ctr" anchorCtr="0">
            <a:noAutofit/>
          </a:bodyPr>
          <a:lstStyle/>
          <a:p>
            <a:pPr lvl="0" algn="ctr" defTabSz="2400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43000" y="5181600"/>
            <a:ext cx="7625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 </a:t>
            </a:r>
            <a:endParaRPr lang="bn-BD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799" y="4953000"/>
            <a:ext cx="74275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তোমার এলাকায় দেখা যে কোন একটি নির্বাচনের বিবরণ দাও।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557798"/>
            <a:ext cx="3962400" cy="324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1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1447800"/>
            <a:ext cx="7162800" cy="396240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bn-IN" sz="8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152" y="459137"/>
            <a:ext cx="2243504" cy="197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4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3800" y="368084"/>
            <a:ext cx="20088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u="sng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9"/>
          <a:stretch/>
        </p:blipFill>
        <p:spPr>
          <a:xfrm>
            <a:off x="5180748" y="2250458"/>
            <a:ext cx="3512356" cy="3775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5250644" y="5160498"/>
            <a:ext cx="3372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 :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ষষ্ঠ 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পাঠ: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 ও ২  </a:t>
            </a:r>
          </a:p>
          <a:p>
            <a:r>
              <a:rPr lang="bn-IN" sz="2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সময়: ৫০ মিনিট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045" y="347451"/>
            <a:ext cx="2015783" cy="183075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30458" y="2209800"/>
            <a:ext cx="3998742" cy="38164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bn-BD" sz="36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ফয়জুল ইসলাম 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সহাকারী শিক্ষক (</a:t>
            </a:r>
            <a:r>
              <a:rPr lang="bn-IN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আইসিটি </a:t>
            </a: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ধাইর পাড়া উচ্চ বিদ্যালয়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ধোবাউড়া,ময়মনসিংহ।</a:t>
            </a:r>
          </a:p>
          <a:p>
            <a:pPr>
              <a:lnSpc>
                <a:spcPct val="150000"/>
              </a:lnSpc>
            </a:pPr>
            <a:r>
              <a:rPr lang="bn-BD" sz="2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মোবাইল </a:t>
            </a:r>
            <a:r>
              <a:rPr lang="bn-BD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নং-০১৯১৪-৩৮৯০২৩</a:t>
            </a:r>
            <a:endParaRPr lang="en-US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hlinkClick r:id="rId5"/>
              </a:rPr>
              <a:t>ই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hlinkClick r:id="rId5"/>
              </a:rPr>
              <a:t>-</a:t>
            </a:r>
            <a:r>
              <a:rPr lang="bn-IN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  <a:hlinkClick r:id="rId5"/>
              </a:rPr>
              <a:t>মেইলঃ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islamfayzul130587@gmail.com</a:t>
            </a: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0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1766" y="484833"/>
            <a:ext cx="6179234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b="1" i="1" dirty="0" smtClean="0">
                <a:latin typeface="NikoshBAN" pitchFamily="2" charset="0"/>
                <a:cs typeface="NikoshBAN" pitchFamily="2" charset="0"/>
              </a:rPr>
              <a:t>এসো কয়েকটি ছবি দেখি...</a:t>
            </a:r>
            <a:r>
              <a:rPr lang="bn-IN" sz="4800" b="1" i="1" dirty="0" smtClean="0"/>
              <a:t> </a:t>
            </a:r>
            <a:endParaRPr lang="en-US" sz="4800" b="1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435" y="2133600"/>
            <a:ext cx="6579896" cy="3438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16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219200"/>
            <a:ext cx="652696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5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213" y="1371600"/>
            <a:ext cx="707571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81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1587" y="278119"/>
            <a:ext cx="324874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পাঠ</a:t>
            </a:r>
            <a:r>
              <a:rPr lang="en-US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BD" sz="88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54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525129"/>
            <a:ext cx="8229600" cy="1754326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    বাংলাদেশের নির্বাচনের    </a:t>
            </a:r>
          </a:p>
          <a:p>
            <a:r>
              <a:rPr lang="bn-IN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   ধারণা,প্রয়োজনীয়তা,পদ্ধতি   </a:t>
            </a:r>
            <a:endParaRPr lang="en-US" sz="5400" dirty="0"/>
          </a:p>
        </p:txBody>
      </p:sp>
      <p:sp>
        <p:nvSpPr>
          <p:cNvPr id="4" name="Down Arrow 3"/>
          <p:cNvSpPr/>
          <p:nvPr/>
        </p:nvSpPr>
        <p:spPr>
          <a:xfrm>
            <a:off x="4065488" y="1724669"/>
            <a:ext cx="1153401" cy="1401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16094" y="381000"/>
            <a:ext cx="3360906" cy="99060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</a:gra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2133600" y="1606220"/>
            <a:ext cx="5730562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.</a:t>
            </a:r>
            <a:endParaRPr lang="bn-BD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1" y="2667000"/>
            <a:ext cx="7848600" cy="3352800"/>
          </a:xfrm>
          <a:prstGeom prst="rect">
            <a:avLst/>
          </a:prstGeom>
          <a:solidFill>
            <a:schemeClr val="bg1"/>
          </a:solidFill>
          <a:ln w="9525"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47650" tIns="123825" rIns="247650" bIns="123825" numCol="1" spcCol="1270" anchor="ctr" anchorCtr="0">
            <a:noAutofit/>
          </a:bodyPr>
          <a:lstStyle/>
          <a:p>
            <a:pPr marL="0" lvl="1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bn-IN" sz="44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bn-IN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  <a:sym typeface="Wingdings"/>
              </a:rPr>
              <a:t>নির্বাচনের ধারণা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ব্যাখ্যা করতে পারবে </a:t>
            </a:r>
            <a:r>
              <a:rPr lang="bn-IN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।</a:t>
            </a: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endParaRPr lang="en-US" sz="4400" b="0" kern="120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IN" sz="4400" b="0" kern="12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নির্বাচনের প্রয়োজনীয়তা </a:t>
            </a:r>
            <a:r>
              <a:rPr lang="bn-IN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ব্যাখ্যা করতে </a:t>
            </a: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পারবে।</a:t>
            </a: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bn-IN" sz="440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IN" sz="44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নির্বাচন পদ্ধতি বর্ণনা করতে পারবে। </a:t>
            </a:r>
          </a:p>
          <a:p>
            <a:pPr marL="0" lvl="1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bn-IN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0" lvl="1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n-US" sz="440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ea typeface="NikoshBAN" pitchFamily="2" charset="0"/>
              <a:cs typeface="NikoshBAN" panose="02000000000000000000" pitchFamily="2" charset="0"/>
              <a:sym typeface="Wingdings"/>
            </a:endParaRPr>
          </a:p>
          <a:p>
            <a:pPr marL="285750" lvl="1" indent="-285750" algn="just" defTabSz="19558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4400" b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9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599" y="4876800"/>
            <a:ext cx="8001000" cy="1569660"/>
          </a:xfrm>
          <a:prstGeom prst="rect">
            <a:avLst/>
          </a:prstGeom>
          <a:solidFill>
            <a:schemeClr val="bg1"/>
          </a:solidFill>
          <a:ln w="28575"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নির্বাচন একটি সাংবিধানিক প্রক্রিয়া। যে প্রক্রিয়ার মাধ্যমে  ভোটাধিকার প্রাপ্ত সকল নাগরিক রাষ্ট্রের শাসনকাজ পরিচালনার জন্য প্রতিনিধি বাচাই করে।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380999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নির্বাচন </a:t>
            </a:r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199" y="1211997"/>
            <a:ext cx="5257800" cy="349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6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400" y="494938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নির্বাচন </a:t>
            </a:r>
            <a:endParaRPr lang="en-US" sz="5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18" y="1418268"/>
            <a:ext cx="7082682" cy="42888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57912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প্রতক্ষ নির্বাচন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95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219</Words>
  <Application>Microsoft Office PowerPoint</Application>
  <PresentationFormat>On-screen Show (4:3)</PresentationFormat>
  <Paragraphs>48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Fayzul</cp:lastModifiedBy>
  <cp:revision>25</cp:revision>
  <dcterms:created xsi:type="dcterms:W3CDTF">2006-08-16T00:00:00Z</dcterms:created>
  <dcterms:modified xsi:type="dcterms:W3CDTF">2020-10-22T14:11:27Z</dcterms:modified>
</cp:coreProperties>
</file>