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74" r:id="rId5"/>
    <p:sldId id="275" r:id="rId6"/>
    <p:sldId id="276" r:id="rId7"/>
    <p:sldId id="277" r:id="rId8"/>
    <p:sldId id="261" r:id="rId9"/>
    <p:sldId id="280" r:id="rId10"/>
    <p:sldId id="281" r:id="rId11"/>
    <p:sldId id="288" r:id="rId12"/>
    <p:sldId id="292" r:id="rId13"/>
    <p:sldId id="293" r:id="rId14"/>
    <p:sldId id="29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  <a:srgbClr val="590F0F"/>
    <a:srgbClr val="00FF00"/>
    <a:srgbClr val="FF00FF"/>
    <a:srgbClr val="CC00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7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5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5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0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6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3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5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0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1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9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4284-DFE4-49DF-AD33-78F68F8F13E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EF1D54-F777-4E19-96FA-D70DF4F44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7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CC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6680" y="106680"/>
            <a:ext cx="11978640" cy="6644640"/>
          </a:xfrm>
          <a:prstGeom prst="rect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98120" y="213360"/>
            <a:ext cx="11795760" cy="6446520"/>
          </a:xfrm>
          <a:prstGeom prst="rect">
            <a:avLst/>
          </a:prstGeom>
          <a:solidFill>
            <a:schemeClr val="bg1"/>
          </a:solidFill>
          <a:ln w="508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59080" y="289560"/>
            <a:ext cx="11689080" cy="633984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274320" y="6080760"/>
            <a:ext cx="11628120" cy="563880"/>
            <a:chOff x="274320" y="5958840"/>
            <a:chExt cx="11628120" cy="685800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7" t="22247" r="1607"/>
            <a:stretch/>
          </p:blipFill>
          <p:spPr>
            <a:xfrm>
              <a:off x="274320" y="5958840"/>
              <a:ext cx="6096000" cy="6858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7" t="22247" r="1607"/>
            <a:stretch/>
          </p:blipFill>
          <p:spPr>
            <a:xfrm>
              <a:off x="6248400" y="5958840"/>
              <a:ext cx="565404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844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2329853" y="674201"/>
            <a:ext cx="7157417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ক্লাসে সবাইকে স্বাগত</a:t>
            </a:r>
            <a:endParaRPr lang="en-US" sz="5400" spc="50" dirty="0">
              <a:ln w="11430"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E95346-CC2B-4FCB-A7C1-49BBEF304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622" y="2038120"/>
            <a:ext cx="5942462" cy="3386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438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89FED18-0304-4512-B89A-5EE814343D93}"/>
              </a:ext>
            </a:extLst>
          </p:cNvPr>
          <p:cNvSpPr txBox="1"/>
          <p:nvPr/>
        </p:nvSpPr>
        <p:spPr>
          <a:xfrm>
            <a:off x="2517291" y="452734"/>
            <a:ext cx="7157417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একটা ভিডিও দেখি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571DF5-49D6-4D4D-9646-2ABA7003B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736" y="1590096"/>
            <a:ext cx="4417764" cy="2981904"/>
          </a:xfrm>
          <a:prstGeom prst="rect">
            <a:avLst/>
          </a:prstGeom>
        </p:spPr>
      </p:pic>
      <p:sp>
        <p:nvSpPr>
          <p:cNvPr id="10" name="TextBox 40">
            <a:extLst>
              <a:ext uri="{FF2B5EF4-FFF2-40B4-BE49-F238E27FC236}">
                <a16:creationId xmlns:a16="http://schemas.microsoft.com/office/drawing/2014/main" id="{24189FE6-1FCD-4642-91F2-D80902664A9A}"/>
              </a:ext>
            </a:extLst>
          </p:cNvPr>
          <p:cNvSpPr txBox="1"/>
          <p:nvPr/>
        </p:nvSpPr>
        <p:spPr>
          <a:xfrm>
            <a:off x="2723305" y="4944738"/>
            <a:ext cx="6429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ভিডিওটি দেখে তোমরা কী বুঝলে ? </a:t>
            </a:r>
          </a:p>
        </p:txBody>
      </p:sp>
    </p:spTree>
    <p:extLst>
      <p:ext uri="{BB962C8B-B14F-4D97-AF65-F5344CB8AC3E}">
        <p14:creationId xmlns:p14="http://schemas.microsoft.com/office/powerpoint/2010/main" val="1668780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6F9D84-CC7B-47A2-8D42-D5D31E4E97F0}"/>
              </a:ext>
            </a:extLst>
          </p:cNvPr>
          <p:cNvSpPr/>
          <p:nvPr/>
        </p:nvSpPr>
        <p:spPr>
          <a:xfrm>
            <a:off x="691783" y="4445562"/>
            <a:ext cx="10902615" cy="1294226"/>
          </a:xfrm>
          <a:prstGeom prst="rect">
            <a:avLst/>
          </a:prstGeom>
          <a:ln w="12700" cmpd="thickThin">
            <a:solidFill>
              <a:srgbClr val="00990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নারীর প্রতি সহিংসতার কারণগুলো ব্যখ্যা করে লেখ 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E8B2E-4F62-406A-BCB8-2561B52A8595}"/>
              </a:ext>
            </a:extLst>
          </p:cNvPr>
          <p:cNvSpPr/>
          <p:nvPr/>
        </p:nvSpPr>
        <p:spPr>
          <a:xfrm>
            <a:off x="4378819" y="514252"/>
            <a:ext cx="3528544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37E955-122D-4948-A29C-98DAA3D70B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84" y="1505900"/>
            <a:ext cx="3756752" cy="23198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998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2A2BF11-0CB6-4357-805C-FF18C450B4BF}"/>
              </a:ext>
            </a:extLst>
          </p:cNvPr>
          <p:cNvSpPr txBox="1"/>
          <p:nvPr/>
        </p:nvSpPr>
        <p:spPr>
          <a:xfrm>
            <a:off x="1917644" y="700560"/>
            <a:ext cx="7157417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3" name="TextBox 16">
            <a:extLst>
              <a:ext uri="{FF2B5EF4-FFF2-40B4-BE49-F238E27FC236}">
                <a16:creationId xmlns:a16="http://schemas.microsoft.com/office/drawing/2014/main" id="{CB6A4FAB-3269-4C80-873A-5EC0B695BF5A}"/>
              </a:ext>
            </a:extLst>
          </p:cNvPr>
          <p:cNvSpPr txBox="1"/>
          <p:nvPr/>
        </p:nvSpPr>
        <p:spPr>
          <a:xfrm>
            <a:off x="286870" y="2273781"/>
            <a:ext cx="11618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শ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শবে নারীর প্রতি বঞ্চনার অভিজ্ঞতা একজন পুরুষকে সহি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 তোলে, এর মূল কারণ কী  ?</a:t>
            </a: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16">
            <a:extLst>
              <a:ext uri="{FF2B5EF4-FFF2-40B4-BE49-F238E27FC236}">
                <a16:creationId xmlns:a16="http://schemas.microsoft.com/office/drawing/2014/main" id="{C355C0CA-5FAD-45E5-95B0-0FB91D04067B}"/>
              </a:ext>
            </a:extLst>
          </p:cNvPr>
          <p:cNvSpPr txBox="1"/>
          <p:nvPr/>
        </p:nvSpPr>
        <p:spPr>
          <a:xfrm>
            <a:off x="696060" y="3799939"/>
            <a:ext cx="9412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নারীর প্রতি সহি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ধের আইনি প্রতিকারগুলো কী কী ?</a:t>
            </a: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118F4637-362E-49D8-B2EE-730B408232EF}"/>
              </a:ext>
            </a:extLst>
          </p:cNvPr>
          <p:cNvSpPr txBox="1"/>
          <p:nvPr/>
        </p:nvSpPr>
        <p:spPr>
          <a:xfrm>
            <a:off x="584326" y="4944703"/>
            <a:ext cx="917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নারী সহিংসতার ফ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নারীদের উপর কী কী প্রভাব প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?</a:t>
            </a: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23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58FC4C32-D758-4931-894A-27588FDA5D67}"/>
              </a:ext>
            </a:extLst>
          </p:cNvPr>
          <p:cNvSpPr txBox="1"/>
          <p:nvPr/>
        </p:nvSpPr>
        <p:spPr>
          <a:xfrm>
            <a:off x="2186634" y="541999"/>
            <a:ext cx="7157417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BE6993-10DA-4F2E-9C90-99C24028E78B}"/>
              </a:ext>
            </a:extLst>
          </p:cNvPr>
          <p:cNvSpPr txBox="1"/>
          <p:nvPr/>
        </p:nvSpPr>
        <p:spPr>
          <a:xfrm>
            <a:off x="407139" y="1908593"/>
            <a:ext cx="11631704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নিমোক্ত ছকে প্রদত্ত আইনের বিধানে শাস্তি উল্লেখ করে নাগরিক হিসাবে দায়িত্ব চিহ্নিত কর ।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EFFFA18-1A21-446F-A3F1-7AC456BC4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253052"/>
              </p:ext>
            </p:extLst>
          </p:nvPr>
        </p:nvGraphicFramePr>
        <p:xfrm>
          <a:off x="899171" y="3230107"/>
          <a:ext cx="10393657" cy="2819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6822">
                  <a:extLst>
                    <a:ext uri="{9D8B030D-6E8A-4147-A177-3AD203B41FA5}">
                      <a16:colId xmlns:a16="http://schemas.microsoft.com/office/drawing/2014/main" val="1753366169"/>
                    </a:ext>
                  </a:extLst>
                </a:gridCol>
                <a:gridCol w="2625970">
                  <a:extLst>
                    <a:ext uri="{9D8B030D-6E8A-4147-A177-3AD203B41FA5}">
                      <a16:colId xmlns:a16="http://schemas.microsoft.com/office/drawing/2014/main" val="1776675758"/>
                    </a:ext>
                  </a:extLst>
                </a:gridCol>
                <a:gridCol w="1626026">
                  <a:extLst>
                    <a:ext uri="{9D8B030D-6E8A-4147-A177-3AD203B41FA5}">
                      <a16:colId xmlns:a16="http://schemas.microsoft.com/office/drawing/2014/main" val="794046324"/>
                    </a:ext>
                  </a:extLst>
                </a:gridCol>
                <a:gridCol w="3024839">
                  <a:extLst>
                    <a:ext uri="{9D8B030D-6E8A-4147-A177-3AD203B41FA5}">
                      <a16:colId xmlns:a16="http://schemas.microsoft.com/office/drawing/2014/main" val="1277906997"/>
                    </a:ext>
                  </a:extLst>
                </a:gridCol>
              </a:tblGrid>
              <a:tr h="48402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আইন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ধানাবলি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শাস্তি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য়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863694"/>
                  </a:ext>
                </a:extLst>
              </a:tr>
              <a:tr h="48402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ৌ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য়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804711"/>
                  </a:ext>
                </a:extLst>
              </a:tr>
              <a:tr h="48402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্ষেপ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440398"/>
                  </a:ext>
                </a:extLst>
              </a:tr>
              <a:tr h="89889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ী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ু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050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65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3">
            <a:extLst>
              <a:ext uri="{FF2B5EF4-FFF2-40B4-BE49-F238E27FC236}">
                <a16:creationId xmlns:a16="http://schemas.microsoft.com/office/drawing/2014/main" id="{1098F2C6-3BF4-4E1D-8CF6-297E4B53F8F0}"/>
              </a:ext>
            </a:extLst>
          </p:cNvPr>
          <p:cNvSpPr/>
          <p:nvPr/>
        </p:nvSpPr>
        <p:spPr>
          <a:xfrm>
            <a:off x="3771457" y="593907"/>
            <a:ext cx="3048000" cy="786699"/>
          </a:xfrm>
          <a:prstGeom prst="wedgeRectCallout">
            <a:avLst>
              <a:gd name="adj1" fmla="val -47448"/>
              <a:gd name="adj2" fmla="val 61918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582991-E18C-4677-AE0F-ECF3B32EF406}"/>
              </a:ext>
            </a:extLst>
          </p:cNvPr>
          <p:cNvSpPr/>
          <p:nvPr/>
        </p:nvSpPr>
        <p:spPr>
          <a:xfrm>
            <a:off x="676995" y="4676591"/>
            <a:ext cx="11122070" cy="1105230"/>
          </a:xfrm>
          <a:prstGeom prst="rect">
            <a:avLst/>
          </a:prstGeom>
          <a:ln w="12700" cmpd="thickThin">
            <a:solidFill>
              <a:srgbClr val="00990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নারীর প্রতি সহিংসতা প্রতিরোধে সমাজের করণীয় কী তা ব্যখ্যা করে লিখে আনবে 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5021CA-0716-4E95-9EF3-B446D9EA2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741" y="1998645"/>
            <a:ext cx="4175392" cy="2368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6607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8855" y="535387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মত সবাইকে ধন্যবাদ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698315-C997-4A50-B395-FD6124E3D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094" y="1832344"/>
            <a:ext cx="3776427" cy="28638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40">
            <a:extLst>
              <a:ext uri="{FF2B5EF4-FFF2-40B4-BE49-F238E27FC236}">
                <a16:creationId xmlns:a16="http://schemas.microsoft.com/office/drawing/2014/main" id="{BDC7EDC9-52C6-4B90-ABE0-1F8C255A6910}"/>
              </a:ext>
            </a:extLst>
          </p:cNvPr>
          <p:cNvSpPr txBox="1"/>
          <p:nvPr/>
        </p:nvSpPr>
        <p:spPr>
          <a:xfrm>
            <a:off x="821729" y="5193804"/>
            <a:ext cx="10930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আসুন দৃষ্টিভংগী পাল্টাই, সমাজ বদলাই, এবং নারী সহিংসতা রোধ করি । </a:t>
            </a:r>
          </a:p>
        </p:txBody>
      </p:sp>
    </p:spTree>
    <p:extLst>
      <p:ext uri="{BB962C8B-B14F-4D97-AF65-F5344CB8AC3E}">
        <p14:creationId xmlns:p14="http://schemas.microsoft.com/office/powerpoint/2010/main" val="3634860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A6F1E15F-5DE5-49A6-8072-4CCF652C8778}"/>
              </a:ext>
            </a:extLst>
          </p:cNvPr>
          <p:cNvSpPr txBox="1"/>
          <p:nvPr/>
        </p:nvSpPr>
        <p:spPr>
          <a:xfrm>
            <a:off x="4840927" y="457833"/>
            <a:ext cx="2534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2880" y="3766424"/>
            <a:ext cx="515368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মোছাঃ শিউলি বেগম</a:t>
            </a:r>
          </a:p>
          <a:p>
            <a:pPr algn="ctr"/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3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আরজিদেবীপুর শিয়ালকোট আলিম মাদ্রাসা</a:t>
            </a:r>
            <a:endParaRPr lang="en-US" sz="30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পার্বতীপুর, দিনাজপুর।</a:t>
            </a:r>
            <a:endParaRPr lang="en-US" sz="30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A161AEF-BB5D-492E-B5D5-8A0DDCA95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760" y="1197294"/>
            <a:ext cx="2084769" cy="24352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311" y="1453556"/>
            <a:ext cx="870487" cy="42521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C1ACA0-48BE-4E22-B17D-ABDEFDD13B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910" y="1029473"/>
            <a:ext cx="2084769" cy="2231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87EF90B-2ECE-4070-BD9B-1BDE0C822D7C}"/>
              </a:ext>
            </a:extLst>
          </p:cNvPr>
          <p:cNvSpPr/>
          <p:nvPr/>
        </p:nvSpPr>
        <p:spPr>
          <a:xfrm>
            <a:off x="7084052" y="3273982"/>
            <a:ext cx="35620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শ্রেণি: নবম/ দশম</a:t>
            </a:r>
          </a:p>
          <a:p>
            <a:pPr algn="ctr"/>
            <a:r>
              <a:rPr lang="en-US" sz="3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বিষয়: বাংলাদে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 ও বিশ্বপরিচয়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সময়: ৫০ মিনিট</a:t>
            </a:r>
          </a:p>
          <a:p>
            <a:pPr algn="ctr"/>
            <a:r>
              <a:rPr lang="en-US" sz="3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তারিখ: 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.১০.২০২০ </a:t>
            </a:r>
            <a:r>
              <a:rPr lang="en-US" sz="3200" b="1" cap="none" spc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50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0"/>
          <p:cNvSpPr txBox="1"/>
          <p:nvPr/>
        </p:nvSpPr>
        <p:spPr>
          <a:xfrm>
            <a:off x="2649331" y="506105"/>
            <a:ext cx="6477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ছবিতে কী দেখতে পাচ্ছ?</a:t>
            </a:r>
          </a:p>
        </p:txBody>
      </p:sp>
      <p:sp>
        <p:nvSpPr>
          <p:cNvPr id="5" name="TextBox 40"/>
          <p:cNvSpPr txBox="1"/>
          <p:nvPr/>
        </p:nvSpPr>
        <p:spPr>
          <a:xfrm>
            <a:off x="2649331" y="5197270"/>
            <a:ext cx="6477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নারী নির্যাতনের দৃশ্য ।</a:t>
            </a:r>
          </a:p>
        </p:txBody>
      </p:sp>
      <p:sp>
        <p:nvSpPr>
          <p:cNvPr id="8" name="TextBox 40"/>
          <p:cNvSpPr txBox="1"/>
          <p:nvPr/>
        </p:nvSpPr>
        <p:spPr>
          <a:xfrm>
            <a:off x="2649331" y="517933"/>
            <a:ext cx="6477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ছবিতে কী দেখতে পাচ্ছ?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2FCEC3-EF38-4357-8975-EDF7399CB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820" y="1830318"/>
            <a:ext cx="3992122" cy="2738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780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>
            <a:extLst>
              <a:ext uri="{FF2B5EF4-FFF2-40B4-BE49-F238E27FC236}">
                <a16:creationId xmlns:a16="http://schemas.microsoft.com/office/drawing/2014/main" id="{EC1D8A5A-612B-40AE-8CDB-00DE02EB12C9}"/>
              </a:ext>
            </a:extLst>
          </p:cNvPr>
          <p:cNvSpPr txBox="1"/>
          <p:nvPr/>
        </p:nvSpPr>
        <p:spPr>
          <a:xfrm>
            <a:off x="3139440" y="354298"/>
            <a:ext cx="5913120" cy="17543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en-US" sz="54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</a:p>
          <a:p>
            <a:pPr algn="ctr"/>
            <a:r>
              <a:rPr lang="en-US" sz="54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নারীর প্রতি সহিংসতা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74CBB1-80C4-4F7E-9BA1-81991318B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664" y="2269474"/>
            <a:ext cx="3558420" cy="29415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6228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8E02A4-19AA-491A-8B8E-198490D326B3}"/>
              </a:ext>
            </a:extLst>
          </p:cNvPr>
          <p:cNvSpPr/>
          <p:nvPr/>
        </p:nvSpPr>
        <p:spPr>
          <a:xfrm>
            <a:off x="4873140" y="466124"/>
            <a:ext cx="2327044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9EB350-A27D-4D3E-8789-2089B90CC297}"/>
              </a:ext>
            </a:extLst>
          </p:cNvPr>
          <p:cNvGrpSpPr/>
          <p:nvPr/>
        </p:nvGrpSpPr>
        <p:grpSpPr>
          <a:xfrm>
            <a:off x="1482255" y="1890102"/>
            <a:ext cx="9227490" cy="4161495"/>
            <a:chOff x="1391348" y="1567515"/>
            <a:chExt cx="9227490" cy="4161495"/>
          </a:xfrm>
        </p:grpSpPr>
        <p:sp>
          <p:nvSpPr>
            <p:cNvPr id="11" name="TextBox 3">
              <a:extLst>
                <a:ext uri="{FF2B5EF4-FFF2-40B4-BE49-F238E27FC236}">
                  <a16:creationId xmlns:a16="http://schemas.microsoft.com/office/drawing/2014/main" id="{E30C96A8-9408-43D5-AB48-41CF8B1E6312}"/>
                </a:ext>
              </a:extLst>
            </p:cNvPr>
            <p:cNvSpPr txBox="1"/>
            <p:nvPr/>
          </p:nvSpPr>
          <p:spPr>
            <a:xfrm>
              <a:off x="1391348" y="1567515"/>
              <a:ext cx="49621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4000" b="1" u="sng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এই পাঠ শেষে শিক্ষার্থীরা</a:t>
              </a:r>
              <a:r>
                <a:rPr lang="en-US" sz="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..</a:t>
              </a:r>
              <a:r>
                <a:rPr lang="bn-IN" sz="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.</a:t>
              </a:r>
              <a:endPara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46A34D3-4989-4EF0-B249-63FDDD49BBB6}"/>
                </a:ext>
              </a:extLst>
            </p:cNvPr>
            <p:cNvSpPr/>
            <p:nvPr/>
          </p:nvSpPr>
          <p:spPr>
            <a:xfrm>
              <a:off x="1578157" y="2453801"/>
              <a:ext cx="6317647" cy="705735"/>
            </a:xfrm>
            <a:custGeom>
              <a:avLst/>
              <a:gdLst>
                <a:gd name="connsiteX0" fmla="*/ 117625 w 705734"/>
                <a:gd name="connsiteY0" fmla="*/ 0 h 9258037"/>
                <a:gd name="connsiteX1" fmla="*/ 588109 w 705734"/>
                <a:gd name="connsiteY1" fmla="*/ 0 h 9258037"/>
                <a:gd name="connsiteX2" fmla="*/ 705734 w 705734"/>
                <a:gd name="connsiteY2" fmla="*/ 117625 h 9258037"/>
                <a:gd name="connsiteX3" fmla="*/ 705734 w 705734"/>
                <a:gd name="connsiteY3" fmla="*/ 9258037 h 9258037"/>
                <a:gd name="connsiteX4" fmla="*/ 705734 w 705734"/>
                <a:gd name="connsiteY4" fmla="*/ 9258037 h 9258037"/>
                <a:gd name="connsiteX5" fmla="*/ 0 w 705734"/>
                <a:gd name="connsiteY5" fmla="*/ 9258037 h 9258037"/>
                <a:gd name="connsiteX6" fmla="*/ 0 w 705734"/>
                <a:gd name="connsiteY6" fmla="*/ 9258037 h 9258037"/>
                <a:gd name="connsiteX7" fmla="*/ 0 w 705734"/>
                <a:gd name="connsiteY7" fmla="*/ 117625 h 9258037"/>
                <a:gd name="connsiteX8" fmla="*/ 117625 w 705734"/>
                <a:gd name="connsiteY8" fmla="*/ 0 h 925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5734" h="9258037">
                  <a:moveTo>
                    <a:pt x="705734" y="1543046"/>
                  </a:moveTo>
                  <a:lnTo>
                    <a:pt x="705734" y="7714991"/>
                  </a:lnTo>
                  <a:cubicBezTo>
                    <a:pt x="705734" y="8567182"/>
                    <a:pt x="701719" y="9258030"/>
                    <a:pt x="696767" y="9258030"/>
                  </a:cubicBezTo>
                  <a:lnTo>
                    <a:pt x="0" y="9258030"/>
                  </a:lnTo>
                  <a:lnTo>
                    <a:pt x="0" y="9258030"/>
                  </a:lnTo>
                  <a:lnTo>
                    <a:pt x="0" y="7"/>
                  </a:lnTo>
                  <a:lnTo>
                    <a:pt x="0" y="7"/>
                  </a:lnTo>
                  <a:lnTo>
                    <a:pt x="696767" y="7"/>
                  </a:lnTo>
                  <a:cubicBezTo>
                    <a:pt x="701719" y="7"/>
                    <a:pt x="705734" y="690855"/>
                    <a:pt x="705734" y="1543046"/>
                  </a:cubicBezTo>
                  <a:close/>
                </a:path>
              </a:pathLst>
            </a:custGeom>
            <a:noFill/>
            <a:ln w="22225">
              <a:solidFill>
                <a:schemeClr val="tx1"/>
              </a:solidFill>
            </a:ln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52231" rIns="52231" bIns="52232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১. নারীর প্রতি সহিংসতা কী তা বলতে পারবে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;</a:t>
              </a: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839F3DC-960D-4BA2-8D8D-98373A504354}"/>
                </a:ext>
              </a:extLst>
            </p:cNvPr>
            <p:cNvSpPr/>
            <p:nvPr/>
          </p:nvSpPr>
          <p:spPr>
            <a:xfrm>
              <a:off x="1578158" y="3159536"/>
              <a:ext cx="7182384" cy="705735"/>
            </a:xfrm>
            <a:custGeom>
              <a:avLst/>
              <a:gdLst>
                <a:gd name="connsiteX0" fmla="*/ 117625 w 705734"/>
                <a:gd name="connsiteY0" fmla="*/ 0 h 9258037"/>
                <a:gd name="connsiteX1" fmla="*/ 588109 w 705734"/>
                <a:gd name="connsiteY1" fmla="*/ 0 h 9258037"/>
                <a:gd name="connsiteX2" fmla="*/ 705734 w 705734"/>
                <a:gd name="connsiteY2" fmla="*/ 117625 h 9258037"/>
                <a:gd name="connsiteX3" fmla="*/ 705734 w 705734"/>
                <a:gd name="connsiteY3" fmla="*/ 9258037 h 9258037"/>
                <a:gd name="connsiteX4" fmla="*/ 705734 w 705734"/>
                <a:gd name="connsiteY4" fmla="*/ 9258037 h 9258037"/>
                <a:gd name="connsiteX5" fmla="*/ 0 w 705734"/>
                <a:gd name="connsiteY5" fmla="*/ 9258037 h 9258037"/>
                <a:gd name="connsiteX6" fmla="*/ 0 w 705734"/>
                <a:gd name="connsiteY6" fmla="*/ 9258037 h 9258037"/>
                <a:gd name="connsiteX7" fmla="*/ 0 w 705734"/>
                <a:gd name="connsiteY7" fmla="*/ 117625 h 9258037"/>
                <a:gd name="connsiteX8" fmla="*/ 117625 w 705734"/>
                <a:gd name="connsiteY8" fmla="*/ 0 h 925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5734" h="9258037">
                  <a:moveTo>
                    <a:pt x="705734" y="1543046"/>
                  </a:moveTo>
                  <a:lnTo>
                    <a:pt x="705734" y="7714991"/>
                  </a:lnTo>
                  <a:cubicBezTo>
                    <a:pt x="705734" y="8567182"/>
                    <a:pt x="701719" y="9258030"/>
                    <a:pt x="696767" y="9258030"/>
                  </a:cubicBezTo>
                  <a:lnTo>
                    <a:pt x="0" y="9258030"/>
                  </a:lnTo>
                  <a:lnTo>
                    <a:pt x="0" y="9258030"/>
                  </a:lnTo>
                  <a:lnTo>
                    <a:pt x="0" y="7"/>
                  </a:lnTo>
                  <a:lnTo>
                    <a:pt x="0" y="7"/>
                  </a:lnTo>
                  <a:lnTo>
                    <a:pt x="696767" y="7"/>
                  </a:lnTo>
                  <a:cubicBezTo>
                    <a:pt x="701719" y="7"/>
                    <a:pt x="705734" y="690855"/>
                    <a:pt x="705734" y="1543046"/>
                  </a:cubicBezTo>
                  <a:close/>
                </a:path>
              </a:pathLst>
            </a:custGeom>
            <a:noFill/>
            <a:ln w="22225">
              <a:solidFill>
                <a:schemeClr val="tx1"/>
              </a:solidFill>
            </a:ln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52231" rIns="52231" bIns="52232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২. নারীর প্রতি সহি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ং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স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ত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া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র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প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্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র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কৃতি বর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্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ণ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ন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া 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ক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রতে পারবে;</a:t>
              </a:r>
              <a:endPara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EE96D9E-89E1-48A4-B855-20FEA1194771}"/>
                </a:ext>
              </a:extLst>
            </p:cNvPr>
            <p:cNvSpPr/>
            <p:nvPr/>
          </p:nvSpPr>
          <p:spPr>
            <a:xfrm>
              <a:off x="1578157" y="3876859"/>
              <a:ext cx="8052540" cy="705735"/>
            </a:xfrm>
            <a:custGeom>
              <a:avLst/>
              <a:gdLst>
                <a:gd name="connsiteX0" fmla="*/ 117625 w 705734"/>
                <a:gd name="connsiteY0" fmla="*/ 0 h 9258037"/>
                <a:gd name="connsiteX1" fmla="*/ 588109 w 705734"/>
                <a:gd name="connsiteY1" fmla="*/ 0 h 9258037"/>
                <a:gd name="connsiteX2" fmla="*/ 705734 w 705734"/>
                <a:gd name="connsiteY2" fmla="*/ 117625 h 9258037"/>
                <a:gd name="connsiteX3" fmla="*/ 705734 w 705734"/>
                <a:gd name="connsiteY3" fmla="*/ 9258037 h 9258037"/>
                <a:gd name="connsiteX4" fmla="*/ 705734 w 705734"/>
                <a:gd name="connsiteY4" fmla="*/ 9258037 h 9258037"/>
                <a:gd name="connsiteX5" fmla="*/ 0 w 705734"/>
                <a:gd name="connsiteY5" fmla="*/ 9258037 h 9258037"/>
                <a:gd name="connsiteX6" fmla="*/ 0 w 705734"/>
                <a:gd name="connsiteY6" fmla="*/ 9258037 h 9258037"/>
                <a:gd name="connsiteX7" fmla="*/ 0 w 705734"/>
                <a:gd name="connsiteY7" fmla="*/ 117625 h 9258037"/>
                <a:gd name="connsiteX8" fmla="*/ 117625 w 705734"/>
                <a:gd name="connsiteY8" fmla="*/ 0 h 925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5734" h="9258037">
                  <a:moveTo>
                    <a:pt x="705734" y="1543046"/>
                  </a:moveTo>
                  <a:lnTo>
                    <a:pt x="705734" y="7714991"/>
                  </a:lnTo>
                  <a:cubicBezTo>
                    <a:pt x="705734" y="8567182"/>
                    <a:pt x="701719" y="9258030"/>
                    <a:pt x="696767" y="9258030"/>
                  </a:cubicBezTo>
                  <a:lnTo>
                    <a:pt x="0" y="9258030"/>
                  </a:lnTo>
                  <a:lnTo>
                    <a:pt x="0" y="9258030"/>
                  </a:lnTo>
                  <a:lnTo>
                    <a:pt x="0" y="7"/>
                  </a:lnTo>
                  <a:lnTo>
                    <a:pt x="0" y="7"/>
                  </a:lnTo>
                  <a:lnTo>
                    <a:pt x="696767" y="7"/>
                  </a:lnTo>
                  <a:cubicBezTo>
                    <a:pt x="701719" y="7"/>
                    <a:pt x="705734" y="690855"/>
                    <a:pt x="705734" y="1543046"/>
                  </a:cubicBezTo>
                  <a:close/>
                </a:path>
              </a:pathLst>
            </a:custGeom>
            <a:noFill/>
            <a:ln w="22225">
              <a:solidFill>
                <a:schemeClr val="tx1"/>
              </a:solidFill>
            </a:ln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52231" rIns="52231" bIns="52232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৩. নারীর প্রতি সহি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ং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সতার কারণ ব্যখ্যা করতে পার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ব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ে</a:t>
              </a:r>
              <a:r>
                <a:rPr lang="en-US" sz="28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;</a:t>
              </a: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4AFDC3F1-E913-4235-AEFF-7FFDCCEA0861}"/>
                </a:ext>
              </a:extLst>
            </p:cNvPr>
            <p:cNvSpPr/>
            <p:nvPr/>
          </p:nvSpPr>
          <p:spPr>
            <a:xfrm>
              <a:off x="1578157" y="4594182"/>
              <a:ext cx="9040681" cy="1134828"/>
            </a:xfrm>
            <a:custGeom>
              <a:avLst/>
              <a:gdLst>
                <a:gd name="connsiteX0" fmla="*/ 117625 w 705734"/>
                <a:gd name="connsiteY0" fmla="*/ 0 h 9258037"/>
                <a:gd name="connsiteX1" fmla="*/ 588109 w 705734"/>
                <a:gd name="connsiteY1" fmla="*/ 0 h 9258037"/>
                <a:gd name="connsiteX2" fmla="*/ 705734 w 705734"/>
                <a:gd name="connsiteY2" fmla="*/ 117625 h 9258037"/>
                <a:gd name="connsiteX3" fmla="*/ 705734 w 705734"/>
                <a:gd name="connsiteY3" fmla="*/ 9258037 h 9258037"/>
                <a:gd name="connsiteX4" fmla="*/ 705734 w 705734"/>
                <a:gd name="connsiteY4" fmla="*/ 9258037 h 9258037"/>
                <a:gd name="connsiteX5" fmla="*/ 0 w 705734"/>
                <a:gd name="connsiteY5" fmla="*/ 9258037 h 9258037"/>
                <a:gd name="connsiteX6" fmla="*/ 0 w 705734"/>
                <a:gd name="connsiteY6" fmla="*/ 9258037 h 9258037"/>
                <a:gd name="connsiteX7" fmla="*/ 0 w 705734"/>
                <a:gd name="connsiteY7" fmla="*/ 117625 h 9258037"/>
                <a:gd name="connsiteX8" fmla="*/ 117625 w 705734"/>
                <a:gd name="connsiteY8" fmla="*/ 0 h 925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5734" h="9258037">
                  <a:moveTo>
                    <a:pt x="705734" y="1543046"/>
                  </a:moveTo>
                  <a:lnTo>
                    <a:pt x="705734" y="7714991"/>
                  </a:lnTo>
                  <a:cubicBezTo>
                    <a:pt x="705734" y="8567182"/>
                    <a:pt x="701719" y="9258030"/>
                    <a:pt x="696767" y="9258030"/>
                  </a:cubicBezTo>
                  <a:lnTo>
                    <a:pt x="0" y="9258030"/>
                  </a:lnTo>
                  <a:lnTo>
                    <a:pt x="0" y="9258030"/>
                  </a:lnTo>
                  <a:lnTo>
                    <a:pt x="0" y="7"/>
                  </a:lnTo>
                  <a:lnTo>
                    <a:pt x="0" y="7"/>
                  </a:lnTo>
                  <a:lnTo>
                    <a:pt x="696767" y="7"/>
                  </a:lnTo>
                  <a:cubicBezTo>
                    <a:pt x="701719" y="7"/>
                    <a:pt x="705734" y="690855"/>
                    <a:pt x="705734" y="1543046"/>
                  </a:cubicBezTo>
                  <a:close/>
                </a:path>
              </a:pathLst>
            </a:custGeom>
            <a:noFill/>
            <a:ln w="22225">
              <a:solidFill>
                <a:schemeClr val="tx1"/>
              </a:solidFill>
            </a:ln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52231" rIns="52231" bIns="52232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৪. নারীর প্রতি সহি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ং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স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ত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া 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প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্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র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ত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ি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র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ো</a:t>
              </a:r>
              <a:r>
                <a:rPr lang="en-US" sz="3200" b="1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ধে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সমাজের ক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র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ণীয় </a:t>
              </a:r>
              <a:r>
                <a:rPr lang="en-US" sz="3200" b="1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ব্য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খ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্</a:t>
              </a:r>
              <a:r>
                <a:rPr lang="as-IN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য</a:t>
              </a:r>
              <a:r>
                <a:rPr lang="en-US" sz="32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া করতে পারবে 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839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326A06DC-AD86-4F0E-A506-0FDF8927701F}"/>
              </a:ext>
            </a:extLst>
          </p:cNvPr>
          <p:cNvSpPr txBox="1"/>
          <p:nvPr/>
        </p:nvSpPr>
        <p:spPr>
          <a:xfrm>
            <a:off x="243840" y="520240"/>
            <a:ext cx="11704320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নীচের চিত্রগুলো ভালোভাবে কর কী দেখতে পাচ্ছ ?</a:t>
            </a:r>
            <a:r>
              <a:rPr lang="en-US" sz="54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D823E5-33B9-4F05-9608-AC7D6873F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001" y="1597332"/>
            <a:ext cx="2919471" cy="1900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B8DE1F-A994-43B9-9767-D72841628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564" y="1639698"/>
            <a:ext cx="3647502" cy="2121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40">
            <a:extLst>
              <a:ext uri="{FF2B5EF4-FFF2-40B4-BE49-F238E27FC236}">
                <a16:creationId xmlns:a16="http://schemas.microsoft.com/office/drawing/2014/main" id="{44F98E87-B250-40E4-B121-D9C377110110}"/>
              </a:ext>
            </a:extLst>
          </p:cNvPr>
          <p:cNvSpPr txBox="1"/>
          <p:nvPr/>
        </p:nvSpPr>
        <p:spPr>
          <a:xfrm>
            <a:off x="1878973" y="3651285"/>
            <a:ext cx="256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যৌতুকের চিত্র</a:t>
            </a:r>
          </a:p>
        </p:txBody>
      </p:sp>
      <p:sp>
        <p:nvSpPr>
          <p:cNvPr id="8" name="TextBox 40">
            <a:extLst>
              <a:ext uri="{FF2B5EF4-FFF2-40B4-BE49-F238E27FC236}">
                <a16:creationId xmlns:a16="http://schemas.microsoft.com/office/drawing/2014/main" id="{52CBAA50-79D5-4D87-BFFE-C6B456159D68}"/>
              </a:ext>
            </a:extLst>
          </p:cNvPr>
          <p:cNvSpPr txBox="1"/>
          <p:nvPr/>
        </p:nvSpPr>
        <p:spPr>
          <a:xfrm>
            <a:off x="6246565" y="3761326"/>
            <a:ext cx="3647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রাস্তাঘাটে  ইভটিজিং</a:t>
            </a:r>
          </a:p>
        </p:txBody>
      </p:sp>
      <p:sp>
        <p:nvSpPr>
          <p:cNvPr id="9" name="TextBox 40">
            <a:extLst>
              <a:ext uri="{FF2B5EF4-FFF2-40B4-BE49-F238E27FC236}">
                <a16:creationId xmlns:a16="http://schemas.microsoft.com/office/drawing/2014/main" id="{D2CFFC36-678E-4438-9A40-541DC5DBD4AF}"/>
              </a:ext>
            </a:extLst>
          </p:cNvPr>
          <p:cNvSpPr txBox="1"/>
          <p:nvPr/>
        </p:nvSpPr>
        <p:spPr>
          <a:xfrm>
            <a:off x="1399142" y="4768712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পুরুষ বা নারী কতৃক যে কোন বয়সের নারীর প্রতি শুধু নারী হওয়ার কারণে যে সহিংস আচরণ করা হয়, সেটাই নারীর প্রতি সহিংসতা ।</a:t>
            </a:r>
          </a:p>
        </p:txBody>
      </p:sp>
    </p:spTree>
    <p:extLst>
      <p:ext uri="{BB962C8B-B14F-4D97-AF65-F5344CB8AC3E}">
        <p14:creationId xmlns:p14="http://schemas.microsoft.com/office/powerpoint/2010/main" val="559070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8" grpId="0"/>
      <p:bldP spid="8" grpId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4E8B2E-4F62-406A-BCB8-2561B52A8595}"/>
              </a:ext>
            </a:extLst>
          </p:cNvPr>
          <p:cNvSpPr/>
          <p:nvPr/>
        </p:nvSpPr>
        <p:spPr>
          <a:xfrm>
            <a:off x="4568812" y="518347"/>
            <a:ext cx="2987897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D34C1A-6DEA-4092-A214-59CE98AE26DB}"/>
              </a:ext>
            </a:extLst>
          </p:cNvPr>
          <p:cNvSpPr/>
          <p:nvPr/>
        </p:nvSpPr>
        <p:spPr>
          <a:xfrm>
            <a:off x="2847804" y="4811273"/>
            <a:ext cx="6429911" cy="787706"/>
          </a:xfrm>
          <a:prstGeom prst="rect">
            <a:avLst/>
          </a:prstGeom>
          <a:ln w="15875" cmpd="thickThin">
            <a:solidFill>
              <a:srgbClr val="00990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নারীর প্রতি সহিংসতা বলতে কী বুঝ লেখ ।</a:t>
            </a:r>
            <a:endParaRPr lang="en-US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A5615B-D7B8-4D3A-BEAB-41C2353AE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683" y="1457324"/>
            <a:ext cx="4336951" cy="28062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8480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D678803-ADF3-4372-8C08-DE8249CC4499}"/>
              </a:ext>
            </a:extLst>
          </p:cNvPr>
          <p:cNvGrpSpPr/>
          <p:nvPr/>
        </p:nvGrpSpPr>
        <p:grpSpPr>
          <a:xfrm>
            <a:off x="370831" y="1745075"/>
            <a:ext cx="11450338" cy="2460234"/>
            <a:chOff x="370831" y="1469653"/>
            <a:chExt cx="11450338" cy="246023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C720103-3FFA-4E53-8B3F-E6D62FFD4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322" y="1469653"/>
              <a:ext cx="2394334" cy="17430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4F289B0-6634-452E-B929-35CEE5F1F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276" y="1651922"/>
              <a:ext cx="2539549" cy="163163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CF72DF0-2CA7-4793-BFA8-C315E9D86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253" y="1498228"/>
              <a:ext cx="2770629" cy="17240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74DA1F0-A369-4B96-A243-EB5D36E211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0028" y="1681927"/>
              <a:ext cx="2914650" cy="15716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8" name="TextBox 40">
              <a:extLst>
                <a:ext uri="{FF2B5EF4-FFF2-40B4-BE49-F238E27FC236}">
                  <a16:creationId xmlns:a16="http://schemas.microsoft.com/office/drawing/2014/main" id="{02585991-822B-47E4-A136-20BEA5DE26F7}"/>
                </a:ext>
              </a:extLst>
            </p:cNvPr>
            <p:cNvSpPr txBox="1"/>
            <p:nvPr/>
          </p:nvSpPr>
          <p:spPr>
            <a:xfrm>
              <a:off x="370831" y="3233682"/>
              <a:ext cx="21040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যৌন হয়রানি</a:t>
              </a:r>
            </a:p>
          </p:txBody>
        </p:sp>
        <p:sp>
          <p:nvSpPr>
            <p:cNvPr id="19" name="TextBox 40">
              <a:extLst>
                <a:ext uri="{FF2B5EF4-FFF2-40B4-BE49-F238E27FC236}">
                  <a16:creationId xmlns:a16="http://schemas.microsoft.com/office/drawing/2014/main" id="{F60B270B-1DB6-4A61-81E1-2BC3E6EE19EC}"/>
                </a:ext>
              </a:extLst>
            </p:cNvPr>
            <p:cNvSpPr txBox="1"/>
            <p:nvPr/>
          </p:nvSpPr>
          <p:spPr>
            <a:xfrm>
              <a:off x="6241286" y="3253552"/>
              <a:ext cx="21040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ফতোয়া</a:t>
              </a:r>
            </a:p>
          </p:txBody>
        </p:sp>
        <p:sp>
          <p:nvSpPr>
            <p:cNvPr id="20" name="TextBox 40">
              <a:extLst>
                <a:ext uri="{FF2B5EF4-FFF2-40B4-BE49-F238E27FC236}">
                  <a16:creationId xmlns:a16="http://schemas.microsoft.com/office/drawing/2014/main" id="{704CDC72-52E0-4000-BA28-A51D3FC1A3E0}"/>
                </a:ext>
              </a:extLst>
            </p:cNvPr>
            <p:cNvSpPr txBox="1"/>
            <p:nvPr/>
          </p:nvSpPr>
          <p:spPr>
            <a:xfrm>
              <a:off x="8582634" y="3212728"/>
              <a:ext cx="32385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নারী ও শিশু পাচার</a:t>
              </a:r>
            </a:p>
          </p:txBody>
        </p:sp>
        <p:sp>
          <p:nvSpPr>
            <p:cNvPr id="21" name="TextBox 40">
              <a:extLst>
                <a:ext uri="{FF2B5EF4-FFF2-40B4-BE49-F238E27FC236}">
                  <a16:creationId xmlns:a16="http://schemas.microsoft.com/office/drawing/2014/main" id="{20DAC396-4B67-4582-AF53-3119FCDA74EE}"/>
                </a:ext>
              </a:extLst>
            </p:cNvPr>
            <p:cNvSpPr txBox="1"/>
            <p:nvPr/>
          </p:nvSpPr>
          <p:spPr>
            <a:xfrm>
              <a:off x="3194053" y="3283556"/>
              <a:ext cx="21040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এসিড নিক্ষেপ</a:t>
              </a:r>
            </a:p>
          </p:txBody>
        </p:sp>
      </p:grpSp>
      <p:sp>
        <p:nvSpPr>
          <p:cNvPr id="22" name="TextBox 6">
            <a:extLst>
              <a:ext uri="{FF2B5EF4-FFF2-40B4-BE49-F238E27FC236}">
                <a16:creationId xmlns:a16="http://schemas.microsoft.com/office/drawing/2014/main" id="{E24B6B00-5EFE-499A-8DD0-4B439181DD44}"/>
              </a:ext>
            </a:extLst>
          </p:cNvPr>
          <p:cNvSpPr txBox="1"/>
          <p:nvPr/>
        </p:nvSpPr>
        <p:spPr>
          <a:xfrm>
            <a:off x="683895" y="479599"/>
            <a:ext cx="10824210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spc="50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নীচের চিত্রগুলো ভালোভাবে লক্ষ কর ।</a:t>
            </a:r>
          </a:p>
        </p:txBody>
      </p:sp>
      <p:sp>
        <p:nvSpPr>
          <p:cNvPr id="23" name="TextBox 40">
            <a:extLst>
              <a:ext uri="{FF2B5EF4-FFF2-40B4-BE49-F238E27FC236}">
                <a16:creationId xmlns:a16="http://schemas.microsoft.com/office/drawing/2014/main" id="{2848BA1F-4311-4C5E-88F5-4A7390DD0509}"/>
              </a:ext>
            </a:extLst>
          </p:cNvPr>
          <p:cNvSpPr txBox="1"/>
          <p:nvPr/>
        </p:nvSpPr>
        <p:spPr>
          <a:xfrm>
            <a:off x="437323" y="4603080"/>
            <a:ext cx="11070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উপরের চিত্রগুলোতে আমরা  কী দেখতে পাচ্ছি ?</a:t>
            </a:r>
          </a:p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হ্যাঁ এগুলো হচ্ছে নারীর প্রতি সহিসংসতার নানা রকম প্রকৃতি ।</a:t>
            </a:r>
          </a:p>
        </p:txBody>
      </p:sp>
    </p:spTree>
    <p:extLst>
      <p:ext uri="{BB962C8B-B14F-4D97-AF65-F5344CB8AC3E}">
        <p14:creationId xmlns:p14="http://schemas.microsoft.com/office/powerpoint/2010/main" val="926162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6">
            <a:extLst>
              <a:ext uri="{FF2B5EF4-FFF2-40B4-BE49-F238E27FC236}">
                <a16:creationId xmlns:a16="http://schemas.microsoft.com/office/drawing/2014/main" id="{CD7F8822-0332-4B89-AE06-219FB5B7FAF5}"/>
              </a:ext>
            </a:extLst>
          </p:cNvPr>
          <p:cNvSpPr txBox="1"/>
          <p:nvPr/>
        </p:nvSpPr>
        <p:spPr>
          <a:xfrm>
            <a:off x="3390236" y="502798"/>
            <a:ext cx="549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56CB13-2D9E-4C5A-BD82-F5A17791FF19}"/>
              </a:ext>
            </a:extLst>
          </p:cNvPr>
          <p:cNvSpPr/>
          <p:nvPr/>
        </p:nvSpPr>
        <p:spPr>
          <a:xfrm>
            <a:off x="2025780" y="4909154"/>
            <a:ext cx="9153979" cy="667649"/>
          </a:xfrm>
          <a:prstGeom prst="rect">
            <a:avLst/>
          </a:prstGeom>
          <a:ln w="15875" cmpd="thickThin">
            <a:solidFill>
              <a:srgbClr val="92D05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 সহিংসতার নানা রকম প্রকৃতিগুলো বর্ণনা করে খাতায় লেখ 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FA315-3231-4053-9C2C-407F06C70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779" y="1435433"/>
            <a:ext cx="4212442" cy="28031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1361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411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শিউলি</dc:creator>
  <cp:lastModifiedBy>USER PC</cp:lastModifiedBy>
  <cp:revision>52</cp:revision>
  <dcterms:created xsi:type="dcterms:W3CDTF">2020-09-21T12:35:36Z</dcterms:created>
  <dcterms:modified xsi:type="dcterms:W3CDTF">2020-10-23T00:15:45Z</dcterms:modified>
</cp:coreProperties>
</file>