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5" r:id="rId8"/>
    <p:sldId id="263" r:id="rId9"/>
    <p:sldId id="267" r:id="rId10"/>
    <p:sldId id="264" r:id="rId11"/>
    <p:sldId id="269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E4DC-89CB-4D85-B71E-30FD43DFF7C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B5C-EBA0-49E5-90AB-BE002311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6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E4DC-89CB-4D85-B71E-30FD43DFF7C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B5C-EBA0-49E5-90AB-BE002311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E4DC-89CB-4D85-B71E-30FD43DFF7C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B5C-EBA0-49E5-90AB-BE002311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9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E4DC-89CB-4D85-B71E-30FD43DFF7C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B5C-EBA0-49E5-90AB-BE002311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2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E4DC-89CB-4D85-B71E-30FD43DFF7C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B5C-EBA0-49E5-90AB-BE002311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E4DC-89CB-4D85-B71E-30FD43DFF7C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B5C-EBA0-49E5-90AB-BE002311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9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E4DC-89CB-4D85-B71E-30FD43DFF7C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B5C-EBA0-49E5-90AB-BE002311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E4DC-89CB-4D85-B71E-30FD43DFF7C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B5C-EBA0-49E5-90AB-BE002311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1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E4DC-89CB-4D85-B71E-30FD43DFF7C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B5C-EBA0-49E5-90AB-BE002311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E4DC-89CB-4D85-B71E-30FD43DFF7C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B5C-EBA0-49E5-90AB-BE002311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5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E4DC-89CB-4D85-B71E-30FD43DFF7C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7B5C-EBA0-49E5-90AB-BE002311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0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E4DC-89CB-4D85-B71E-30FD43DFF7C6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7B5C-EBA0-49E5-90AB-BE002311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22" y="4813070"/>
            <a:ext cx="11174854" cy="19701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20000"/>
                <a:gd name="adj2" fmla="val -371"/>
              </a:avLst>
            </a:prstTxWarp>
            <a:spAutoFit/>
          </a:bodyPr>
          <a:lstStyle/>
          <a:p>
            <a:r>
              <a:rPr lang="en-US" sz="7200" b="1" smtClean="0">
                <a:ln w="762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আজকের অনলাইন ক্লাসে</a:t>
            </a:r>
            <a:endParaRPr lang="en-US" sz="7200" b="1" cap="none" spc="0">
              <a:ln w="762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3220" y="1171786"/>
            <a:ext cx="9220794" cy="43858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80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ও</a:t>
            </a:r>
          </a:p>
          <a:p>
            <a:pPr algn="ctr"/>
            <a:r>
              <a:rPr lang="en-US" sz="19900" b="1" smtClean="0">
                <a:ln w="76200">
                  <a:solidFill>
                    <a:schemeClr val="accent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</a:t>
            </a:r>
            <a:endParaRPr lang="en-US" sz="19900" b="1" cap="none" spc="0">
              <a:ln w="762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5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47107" y="1134835"/>
                <a:ext cx="9527721" cy="4930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smtClean="0"/>
                  <a:t>৫। একটি </a:t>
                </a:r>
                <a:r>
                  <a:rPr lang="en-US" sz="4000" b="1" err="1" smtClean="0"/>
                  <a:t>নির্ণায়কের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কোনো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সারি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বা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কলাম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এর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সকল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ভুক্তি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যথাক্রমে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অপর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সারি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বা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কলাম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এর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সকল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ভুক্তির</a:t>
                </a:r>
                <a:r>
                  <a:rPr lang="en-US" sz="4000" b="1" smtClean="0"/>
                  <a:t> k </a:t>
                </a:r>
                <a:r>
                  <a:rPr lang="en-US" sz="4000" b="1" err="1" smtClean="0"/>
                  <a:t>গুন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হয়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তবে</a:t>
                </a:r>
                <a:r>
                  <a:rPr lang="en-US" sz="4000" b="1" smtClean="0"/>
                  <a:t> ঐ </a:t>
                </a:r>
                <a:r>
                  <a:rPr lang="en-US" sz="4000" b="1" err="1" smtClean="0"/>
                  <a:t>নির্ণায়কের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মান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শুন্য</a:t>
                </a:r>
                <a:r>
                  <a:rPr lang="en-US" sz="4000" b="1" smtClean="0"/>
                  <a:t> </a:t>
                </a:r>
                <a:r>
                  <a:rPr lang="en-US" sz="4000" b="1" err="1" smtClean="0"/>
                  <a:t>হয়।যেমনঃ</a:t>
                </a:r>
                <a:endParaRPr lang="en-US" sz="4000" b="1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>
                            <a:ln w="3175">
                              <a:noFill/>
                              <a:prstDash val="solid"/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1" i="1">
                                <a:ln w="3175">
                                  <a:noFill/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𝒌𝒃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𝒌𝒃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𝒌𝒃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600" b="1" i="1" smtClean="0">
                        <a:ln w="3175">
                          <a:noFill/>
                          <a:prstDash val="solid"/>
                        </a:ln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n w="3175">
                          <a:noFill/>
                          <a:prstDash val="solid"/>
                        </a:ln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n w="3175">
                          <a:noFill/>
                          <a:prstDash val="solid"/>
                        </a:ln>
                        <a:latin typeface="Cambria Math" panose="02040503050406030204" pitchFamily="18" charset="0"/>
                      </a:rPr>
                      <m:t>অথবা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>
                            <a:ln w="3175">
                              <a:noFill/>
                              <a:prstDash val="solid"/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1" i="1">
                                <a:ln w="3175">
                                  <a:noFill/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b="1" smtClean="0"/>
                  <a:t>=0</a:t>
                </a:r>
              </a:p>
              <a:p>
                <a:r>
                  <a:rPr lang="en-US" sz="4000" b="1"/>
                  <a:t> </a:t>
                </a:r>
                <a:r>
                  <a:rPr lang="en-US" sz="4000" b="1" smtClean="0"/>
                  <a:t>                 যেখানে k একটি স্কেলার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107" y="1134835"/>
                <a:ext cx="9527721" cy="4930902"/>
              </a:xfrm>
              <a:prstGeom prst="rect">
                <a:avLst/>
              </a:prstGeom>
              <a:blipFill>
                <a:blip r:embed="rId3"/>
                <a:stretch>
                  <a:fillRect l="-2303" t="-2472" r="-1791" b="-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115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1508" y="93507"/>
            <a:ext cx="45416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দলগত কাজ</a:t>
            </a:r>
            <a:endParaRPr lang="en-US" sz="6000" b="1" cap="none" spc="0">
              <a:ln w="38100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822" y="1109170"/>
            <a:ext cx="9243062" cy="5375959"/>
            <a:chOff x="277822" y="1109170"/>
            <a:chExt cx="9243062" cy="537595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359465" y="1109170"/>
                  <a:ext cx="9161419" cy="537595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en-US" sz="5400" b="1" smtClean="0">
                      <a:ln w="3810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প্রমাণ কর যে,</a:t>
                  </a:r>
                </a:p>
                <a:p>
                  <a:r>
                    <a:rPr lang="en-US" sz="5400" b="1" smtClean="0">
                      <a:ln w="3810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 ১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b="1" i="1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>
                                  <a:ln w="0"/>
                                  <a:solidFill>
                                    <a:schemeClr val="bg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১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৫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৪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৬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৩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৮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৭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৯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5400" b="1" cap="none" spc="0" smtClean="0">
                      <a:ln w="3810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5400" b="1" i="1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5400" b="1" i="1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>
                                  <a:ln w="0"/>
                                  <a:solidFill>
                                    <a:schemeClr val="bg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400" b="1" i="1" smtClean="0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৩</m:t>
                                </m:r>
                              </m:e>
                              <m:e>
                                <m:r>
                                  <a:rPr lang="en-US" sz="5400" b="1" i="1" smtClean="0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১৫</m:t>
                                </m:r>
                              </m:e>
                              <m:e>
                                <m:r>
                                  <a:rPr lang="en-US" sz="5400" b="1" i="1" smtClean="0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৬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৪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৬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৩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৮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৭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৯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US" sz="5400" b="1" i="1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</a:endParaRPr>
                </a:p>
                <a:p>
                  <a:r>
                    <a:rPr lang="en-US" sz="5400" b="1" smtClean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২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b="1" i="1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>
                                  <a:ln w="0"/>
                                  <a:solidFill>
                                    <a:schemeClr val="bg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১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৫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৪</m:t>
                                </m:r>
                              </m:e>
                              <m:e>
                                <m:r>
                                  <a:rPr lang="en-US" sz="5400" b="1" i="1" smtClean="0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২০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৩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৮</m:t>
                                </m:r>
                              </m:e>
                              <m:e>
                                <m:r>
                                  <a:rPr lang="en-US" sz="5400" b="1" i="1" smtClean="0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৪০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৯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5400" b="1" cap="none" spc="0" smtClean="0">
                      <a:ln w="3810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=০</a:t>
                  </a:r>
                  <a:endParaRPr lang="en-US" sz="5400" b="1" cap="none" spc="0">
                    <a:ln w="3810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65" y="1109170"/>
                  <a:ext cx="9161419" cy="5375959"/>
                </a:xfrm>
                <a:prstGeom prst="rect">
                  <a:avLst/>
                </a:prstGeom>
                <a:blipFill>
                  <a:blip r:embed="rId3"/>
                  <a:stretch>
                    <a:fillRect l="-39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/>
            <p:cNvSpPr/>
            <p:nvPr/>
          </p:nvSpPr>
          <p:spPr>
            <a:xfrm>
              <a:off x="277822" y="4914901"/>
              <a:ext cx="718221" cy="71845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49036" y="2652807"/>
              <a:ext cx="628650" cy="84908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4896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5750" y="253093"/>
                <a:ext cx="11405507" cy="64674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smtClean="0"/>
                  <a:t>৬।কোনো একটি নির্ণায়কে কোনো একটি সারি বা কলামের ভুক্তিগুলি একই সংখ্যা দ্বারা গুন করে অপর একটি সারি বা কলামের সাথে যোগ করলে ঐ নির্ণায়কের মান অপরিবর্তিত থাকে।যেমনঃ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1" i="1" dirty="0">
                              <a:ln w="3175">
                                <a:noFill/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1" i="1" dirty="0">
                                  <a:ln w="3175">
                                    <a:noFill/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1" i="1" dirty="0" smtClean="0">
                          <a:ln w="3175">
                            <a:noFill/>
                            <a:prstDash val="solid"/>
                          </a:ln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 dirty="0">
                              <a:ln w="3175">
                                <a:noFill/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1" i="1" dirty="0">
                                  <a:ln w="3175">
                                    <a:noFill/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000" b="1" i="1" dirty="0" smtClean="0">
                                    <a:ln w="3175">
                                      <a:noFill/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000" b="1" i="1" dirty="0" smtClean="0">
                                    <a:ln w="3175">
                                      <a:noFill/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4000" b="1" i="1" dirty="0" smtClean="0">
                                    <a:ln w="3175">
                                      <a:noFill/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 smtClean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4000" b="1" i="1" dirty="0" smtClean="0">
                                    <a:ln w="3175">
                                      <a:noFill/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4000" b="1" i="1" dirty="0" smtClean="0">
                                    <a:ln w="3175">
                                      <a:noFill/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 smtClean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4000" b="1" i="1" dirty="0" smtClean="0">
                                    <a:ln w="3175">
                                      <a:noFill/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b="1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1" i="1" dirty="0">
                              <a:ln w="3175">
                                <a:noFill/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1" i="1" dirty="0">
                                  <a:ln w="3175">
                                    <a:noFill/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1" i="1" dirty="0" smtClean="0">
                          <a:ln w="3175">
                            <a:noFill/>
                            <a:prstDash val="solid"/>
                          </a:ln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 dirty="0">
                              <a:ln w="3175">
                                <a:noFill/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1" i="1" dirty="0">
                                  <a:ln w="3175">
                                    <a:noFill/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000" b="1" i="1" dirty="0" smtClean="0">
                                    <a:ln w="3175">
                                      <a:noFill/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 dirty="0" smtClean="0">
                                    <a:ln w="3175">
                                      <a:noFill/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000" b="1" i="1" dirty="0" smtClean="0">
                                    <a:ln w="3175">
                                      <a:noFill/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 dirty="0" smtClean="0">
                                    <a:ln w="3175">
                                      <a:noFill/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 smtClean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000" b="1" i="1" dirty="0" smtClean="0">
                                    <a:ln w="3175">
                                      <a:noFill/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 dirty="0" smtClean="0">
                                    <a:ln w="3175">
                                      <a:noFill/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 smtClean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dirty="0">
                                        <a:ln w="3175">
                                          <a:noFill/>
                                          <a:prstDash val="solid"/>
                                        </a:ln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b="1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253093"/>
                <a:ext cx="11405507" cy="6467412"/>
              </a:xfrm>
              <a:prstGeom prst="rect">
                <a:avLst/>
              </a:prstGeom>
              <a:blipFill>
                <a:blip r:embed="rId3"/>
                <a:stretch>
                  <a:fillRect l="-1869" t="-1789" r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47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9966" y="144055"/>
            <a:ext cx="6129419" cy="1428214"/>
          </a:xfrm>
          <a:prstGeom prst="ellipse">
            <a:avLst/>
          </a:prstGeom>
          <a:solidFill>
            <a:schemeClr val="accent5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বাড়ীর কাজ</a:t>
            </a:r>
            <a:endParaRPr lang="en-US" sz="6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410733" y="1849184"/>
                <a:ext cx="11267887" cy="4718455"/>
              </a:xfrm>
              <a:prstGeom prst="roundRect">
                <a:avLst/>
              </a:prstGeom>
              <a:ln w="381000">
                <a:solidFill>
                  <a:schemeClr val="accent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spAutoFit/>
              </a:bodyPr>
              <a:lstStyle/>
              <a:p>
                <a:endParaRPr lang="en-US" sz="4800" b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4800" b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8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বিস্তার না করে প্রমাণ কর যে,</a:t>
                </a:r>
              </a:p>
              <a:p>
                <a:endParaRPr lang="en-US" sz="4800" b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4000" b="1" cap="none" spc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 cap="none" spc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000" b="1" i="0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𝐛𝐜</m:t>
                              </m:r>
                            </m:e>
                            <m:e>
                              <m:r>
                                <a:rPr lang="en-US" sz="4000" b="1" i="0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𝐛𝐜</m:t>
                              </m:r>
                              <m:r>
                                <a:rPr lang="en-US" sz="4000" b="1" i="0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0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US" sz="4000" b="1" i="0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0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  <m:r>
                                <a:rPr lang="en-US" sz="4000" b="1" i="0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𝒄𝒂</m:t>
                              </m:r>
                            </m:e>
                            <m:e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𝒄𝒂</m:t>
                              </m:r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e>
                            <m:e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000" b="1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b="1" cap="none" spc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𝐚𝐛𝐜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en-US" sz="40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000" b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US" sz="4000" b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  <m:r>
                                <a:rPr lang="en-US" sz="4000" b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sz="40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0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0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0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e>
                              <m:r>
                                <a:rPr lang="en-US" sz="40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0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0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0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sz="40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33" y="1849184"/>
                <a:ext cx="11267887" cy="471845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595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88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87" y="149629"/>
            <a:ext cx="11895513" cy="6490925"/>
          </a:xfrm>
          <a:prstGeom prst="rect">
            <a:avLst/>
          </a:prstGeom>
          <a:noFill/>
          <a:effectLst>
            <a:glow>
              <a:schemeClr val="accent2">
                <a:alpha val="47000"/>
              </a:schemeClr>
            </a:glow>
            <a:softEdge rad="12700"/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en-US" sz="28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52400">
                    <a:schemeClr val="tx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মোঃমনিরুজ্জামান</a:t>
            </a:r>
          </a:p>
          <a:p>
            <a:r>
              <a:rPr lang="en-US" sz="12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52400">
                    <a:schemeClr val="tx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প্রভাষক (গণিত)</a:t>
            </a:r>
            <a:endParaRPr lang="en-US" sz="1600" b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52400">
                  <a:schemeClr val="tx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1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52400">
                    <a:schemeClr val="tx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আবদুল ওয়াহাব ডিগ্রী কলেজ</a:t>
            </a:r>
          </a:p>
          <a:p>
            <a:r>
              <a:rPr lang="en-US" sz="1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52400">
                    <a:schemeClr val="tx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খিলপাড়া,চাটখিল,নোয়াখালী।</a:t>
            </a:r>
            <a:endParaRPr lang="en-US" sz="12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52400">
                  <a:schemeClr val="tx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8365374" y="2751364"/>
            <a:ext cx="3546319" cy="395423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76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80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413">
        <p15:prstTrans prst="wind"/>
      </p:transition>
    </mc:Choice>
    <mc:Fallback xmlns="">
      <p:transition spd="slow" advTm="134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69" y="397823"/>
            <a:ext cx="1144632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0" b="1">
                <a:ln w="28575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উচ্চতর গণিত প্রথম পত্র</a:t>
            </a:r>
          </a:p>
          <a:p>
            <a:pPr lvl="0"/>
            <a:r>
              <a:rPr lang="en-US" sz="8000" b="1">
                <a:ln w="28575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শ্রেণিঃ একাদশ- দ্বাদশ</a:t>
            </a:r>
          </a:p>
          <a:p>
            <a:pPr lvl="0"/>
            <a:r>
              <a:rPr lang="en-US" sz="7200" b="1">
                <a:ln w="28575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সেসনঃ ২০-২১</a:t>
            </a:r>
          </a:p>
          <a:p>
            <a:pPr lvl="0"/>
            <a:r>
              <a:rPr lang="en-US" sz="7200" b="1">
                <a:ln w="28575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প্রথম অধ্যায়( নির্ণায়ক )</a:t>
            </a:r>
          </a:p>
          <a:p>
            <a:pPr lvl="0"/>
            <a:r>
              <a:rPr lang="en-US" sz="7200" b="1">
                <a:ln w="28575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ক্লাস সংখ্যা -</a:t>
            </a:r>
            <a:r>
              <a:rPr lang="en-US" sz="7200" b="1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২২ </a:t>
            </a:r>
            <a:r>
              <a:rPr lang="en-US" sz="7200" b="1">
                <a:ln w="28575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লেকচার </a:t>
            </a:r>
            <a:r>
              <a:rPr lang="en-US" sz="5400" b="1">
                <a:ln w="28575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40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6"/>
    </mc:Choice>
    <mc:Fallback xmlns="">
      <p:transition spd="slow" advTm="17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0007" y="432596"/>
            <a:ext cx="951139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800" b="1" smtClean="0">
                <a:latin typeface="Nirmala UI" panose="020B0502040204020203" pitchFamily="34" charset="0"/>
                <a:cs typeface="Nirmala UI" panose="020B0502040204020203" pitchFamily="34" charset="0"/>
              </a:rPr>
              <a:t>শিখনফলঃ</a:t>
            </a:r>
          </a:p>
          <a:p>
            <a:pPr>
              <a:lnSpc>
                <a:spcPct val="150000"/>
              </a:lnSpc>
            </a:pPr>
            <a:r>
              <a:rPr lang="en-US" sz="4000" b="1" smtClean="0">
                <a:latin typeface="Nirmala UI" panose="020B0502040204020203" pitchFamily="34" charset="0"/>
                <a:cs typeface="Nirmala UI" panose="020B0502040204020203" pitchFamily="34" charset="0"/>
              </a:rPr>
              <a:t>অনুশীলন শেষে শিক্ষার্থীরা-----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smtClean="0">
                <a:latin typeface="Nirmala UI" panose="020B0502040204020203" pitchFamily="34" charset="0"/>
                <a:cs typeface="Nirmala UI" panose="020B0502040204020203" pitchFamily="34" charset="0"/>
              </a:rPr>
              <a:t>নির্ণায়কের ধর্মাবলি ব্যাখ্যা করতে পারবে।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smtClean="0">
                <a:latin typeface="Nirmala UI" panose="020B0502040204020203" pitchFamily="34" charset="0"/>
                <a:cs typeface="Nirmala UI" panose="020B0502040204020203" pitchFamily="34" charset="0"/>
              </a:rPr>
              <a:t>নির্ণায়কের ধর্মাবলি প্রয়োগ ও প্রমাণ  করতে পারবে।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97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692">
        <p15:prstTrans prst="prestige"/>
      </p:transition>
    </mc:Choice>
    <mc:Fallback xmlns="">
      <p:transition spd="slow" advTm="196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1249" y="401967"/>
                <a:ext cx="11611266" cy="60574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5400" b="1" smtClean="0">
                    <a:ln w="3175">
                      <a:solidFill>
                        <a:schemeClr val="accent5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নির্ণায়কের ধর্মাবলিঃ</a:t>
                </a:r>
              </a:p>
              <a:p>
                <a:r>
                  <a:rPr lang="en-US" sz="5400" b="1" cap="none" spc="0" smtClean="0">
                    <a:ln w="3175">
                      <a:solidFill>
                        <a:schemeClr val="accent5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১।নির্ণায়কের সারিগুলিকে কলামে </a:t>
                </a:r>
                <a:r>
                  <a:rPr lang="en-US" sz="5400" b="1" cap="none" spc="0" err="1" smtClean="0">
                    <a:ln w="3175">
                      <a:solidFill>
                        <a:schemeClr val="accent5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এবং</a:t>
                </a:r>
                <a:r>
                  <a:rPr lang="en-US" sz="5400" b="1" cap="none" spc="0" smtClean="0">
                    <a:ln w="3175">
                      <a:solidFill>
                        <a:schemeClr val="accent5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কলামগুলিকে সারিতে পরিবর্তন করলে মানের পরিবর্তন হয় </a:t>
                </a:r>
                <a:r>
                  <a:rPr lang="en-US" sz="5400" b="1" cap="none" spc="0" err="1" smtClean="0">
                    <a:ln w="3175">
                      <a:solidFill>
                        <a:schemeClr val="accent5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না</a:t>
                </a:r>
                <a:r>
                  <a:rPr lang="en-US" sz="5400" b="1" cap="none" spc="0" smtClean="0">
                    <a:ln w="3175">
                      <a:solidFill>
                        <a:schemeClr val="accent5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।</a:t>
                </a:r>
              </a:p>
              <a:p>
                <a:r>
                  <a:rPr lang="en-US" sz="5400" b="1" cap="none" spc="0" err="1" smtClean="0">
                    <a:ln w="3175">
                      <a:solidFill>
                        <a:schemeClr val="accent5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যেমনঃ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 cap="none" spc="0">
                            <a:ln w="3175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5400" b="1" i="1" cap="none" spc="0" smtClean="0">
                                <a:ln w="3175">
                                  <a:solidFill>
                                    <a:schemeClr val="accent5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5400" b="1" i="1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5400" b="1" i="0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5400" b="1" i="0" cap="none" spc="0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cap="none" spc="0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5400" b="1" i="0" cap="none" spc="0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5400" b="1" i="1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cap="none" spc="0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5400" b="1" i="1" cap="none" spc="0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5400" b="1" i="0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cap="none" spc="0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5400" b="1" i="0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5400" b="1" i="1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cap="none" spc="0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5400" b="1" i="1" cap="none" spc="0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5400" b="1" i="0" cap="none" spc="0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cap="none" spc="0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5400" b="1" i="0" cap="none" spc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5400" b="1" i="1" cap="none" spc="0" smtClean="0">
                        <a:ln w="3175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700000" algn="bl" rotWithShape="0">
                            <a:schemeClr val="accent5"/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b="1" cap="none" spc="0" smtClean="0">
                    <a:ln w="3175">
                      <a:solidFill>
                        <a:schemeClr val="accent5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n w="3175">
                              <a:solidFill>
                                <a:schemeClr val="accent5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5400" b="1" i="1">
                                <a:ln w="3175">
                                  <a:solidFill>
                                    <a:schemeClr val="accent5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dist="38100" dir="2700000" algn="bl" rotWithShape="0">
                                    <a:schemeClr val="accent5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5400" b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5400" b="1" i="1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5400" b="1" i="1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1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5400" b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0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5400" b="1" i="1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5400" b="1" i="1" smtClean="0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5400" b="1">
                                      <a:ln w="3175">
                                        <a:solidFill>
                                          <a:schemeClr val="accent5"/>
                                        </a:solidFill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effectLst>
                                        <a:outerShdw dist="38100" dir="2700000" algn="bl" rotWithShape="0">
                                          <a:schemeClr val="accent5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5400" b="1" cap="none" spc="0">
                  <a:ln w="3175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49" y="401967"/>
                <a:ext cx="11611266" cy="6057492"/>
              </a:xfrm>
              <a:prstGeom prst="rect">
                <a:avLst/>
              </a:prstGeom>
              <a:blipFill>
                <a:blip r:embed="rId3"/>
                <a:stretch>
                  <a:fillRect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2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0972" y="1438850"/>
            <a:ext cx="9797143" cy="4744807"/>
            <a:chOff x="1240972" y="1438850"/>
            <a:chExt cx="9797143" cy="47448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/>
                <p:nvPr/>
              </p:nvSpPr>
              <p:spPr>
                <a:xfrm>
                  <a:off x="1240972" y="1438850"/>
                  <a:ext cx="9797143" cy="389542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r>
                    <a:rPr lang="en-US" sz="4000" b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২।পাশাপাশি দুইটি কলাম বা সারি পরস্পর স্থান বিনিময় করলে ঐ নির্ণায়কের </a:t>
                  </a:r>
                  <a:r>
                    <a:rPr lang="en-US" sz="4000" b="1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পরমমান</a:t>
                  </a:r>
                  <a:r>
                    <a:rPr lang="en-US" sz="4000" b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 </a:t>
                  </a:r>
                  <a:r>
                    <a:rPr lang="en-US" sz="4000" b="1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অভিন্ন</a:t>
                  </a:r>
                  <a:r>
                    <a:rPr lang="en-US" sz="4000" b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4000" b="1" err="1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থাকে।</a:t>
                  </a:r>
                  <a:r>
                    <a:rPr lang="en-US" sz="4000" b="1" cap="none" spc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যেমনঃ</a:t>
                  </a:r>
                  <a:endParaRPr lang="en-US" sz="4000" b="1" cap="none" spc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ln w="3175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1" i="1">
                                  <a:ln w="3175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effectLst>
                                    <a:outerShdw dist="38100" dir="2700000" algn="bl" rotWithShape="0">
                                      <a:schemeClr val="accent5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4000" b="1" cap="none" spc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= -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ln w="3175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1" i="1">
                                  <a:ln w="3175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effectLst>
                                    <a:outerShdw dist="38100" dir="2700000" algn="bl" rotWithShape="0">
                                      <a:schemeClr val="accent5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000" b="1">
                                        <a:ln w="3175">
                                          <a:solidFill>
                                            <a:schemeClr val="accent5"/>
                                          </a:solidFill>
                                          <a:prstDash val="solid"/>
                                        </a:ln>
                                        <a:effectLst>
                                          <a:outerShdw dist="38100" dir="2700000" algn="bl" rotWithShape="0">
                                            <a:schemeClr val="accent5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a14:m>
                  <a:endParaRPr lang="en-US" sz="4000" b="1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972" y="1438850"/>
                  <a:ext cx="9797143" cy="3895425"/>
                </a:xfrm>
                <a:prstGeom prst="rect">
                  <a:avLst/>
                </a:prstGeom>
                <a:blipFill>
                  <a:blip r:embed="rId3"/>
                  <a:stretch>
                    <a:fillRect l="-2427" t="-3599" r="-18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7772400" y="3211561"/>
                  <a:ext cx="3265715" cy="20487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n w="317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000" b="1" i="1">
                                <a:ln w="3175">
                                  <a:noFill/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b="1" i="1">
                                    <a:ln w="3175">
                                      <a:noFill/>
                                      <a:prstDash val="solid"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n w="3175">
                                            <a:noFill/>
                                            <a:prstDash val="solid"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000" b="1"/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3211561"/>
                  <a:ext cx="3265715" cy="2048766"/>
                </a:xfrm>
                <a:prstGeom prst="rect">
                  <a:avLst/>
                </a:prstGeom>
                <a:blipFill>
                  <a:blip r:embed="rId4"/>
                  <a:stretch>
                    <a:fillRect r="-80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257425" y="5260327"/>
                  <a:ext cx="7228710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0" err="1" smtClean="0"/>
                    <a:t>যেহেতু</a:t>
                  </a:r>
                  <a:r>
                    <a:rPr lang="en-US" sz="6000" smtClean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endParaRPr lang="en-US" sz="600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425" y="5260327"/>
                  <a:ext cx="7228710" cy="923330"/>
                </a:xfrm>
                <a:prstGeom prst="rect">
                  <a:avLst/>
                </a:prstGeom>
                <a:blipFill>
                  <a:blip r:embed="rId5"/>
                  <a:stretch>
                    <a:fillRect l="-6324" t="-27815" b="-463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1011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7392" y="166985"/>
            <a:ext cx="70615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50" smtClean="0">
                <a:ln w="571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একক কাজ</a:t>
            </a:r>
            <a:endParaRPr lang="en-US" sz="9600" b="1" spc="50">
              <a:ln w="5715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04355" y="2106385"/>
                <a:ext cx="8727622" cy="317131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5400" b="1" cap="none" spc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প্রমাণ কর যে,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 cap="none" spc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400" b="1" i="1" cap="none" spc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১</m:t>
                                </m:r>
                              </m:e>
                              <m:e>
                                <m:r>
                                  <a:rPr lang="en-US" sz="5400" b="1" i="1" cap="none" spc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৫</m:t>
                                </m:r>
                              </m:e>
                              <m:e>
                                <m:r>
                                  <a:rPr lang="en-US" sz="5400" b="1" i="1" cap="none" spc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 cap="none" spc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৪</m:t>
                                </m:r>
                              </m:e>
                              <m:e>
                                <m:r>
                                  <a:rPr lang="en-US" sz="5400" b="1" i="1" cap="none" spc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৬</m:t>
                                </m:r>
                              </m:e>
                              <m:e>
                                <m:r>
                                  <a:rPr lang="en-US" sz="5400" b="1" i="1" cap="none" spc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৩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 cap="none" spc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৮</m:t>
                                </m:r>
                              </m:e>
                              <m:e>
                                <m:r>
                                  <a:rPr lang="en-US" sz="5400" b="1" i="1" cap="none" spc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৭</m:t>
                                </m:r>
                              </m:e>
                              <m:e>
                                <m:r>
                                  <a:rPr lang="en-US" sz="5400" b="1" i="1" cap="none" spc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৯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400" b="1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4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৫</m:t>
                                </m:r>
                              </m:e>
                              <m:e>
                                <m:r>
                                  <a:rPr lang="en-US" sz="54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৬</m:t>
                                </m:r>
                              </m:e>
                              <m:e>
                                <m:r>
                                  <a:rPr lang="en-US" sz="54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৭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১</m:t>
                                </m:r>
                              </m:e>
                              <m:e>
                                <m:r>
                                  <a:rPr lang="en-US" sz="54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৪</m:t>
                                </m:r>
                              </m:e>
                              <m:e>
                                <m:r>
                                  <a:rPr lang="en-US" sz="54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4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২</m:t>
                                </m:r>
                              </m:e>
                              <m:e>
                                <m:r>
                                  <a:rPr lang="en-US" sz="5400" b="1" i="1" smtClean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৩</m:t>
                                </m:r>
                              </m:e>
                              <m:e>
                                <m:r>
                                  <a:rPr lang="en-US" sz="5400" b="1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৯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4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355" y="2106385"/>
                <a:ext cx="8727622" cy="3171317"/>
              </a:xfrm>
              <a:prstGeom prst="rect">
                <a:avLst/>
              </a:prstGeom>
              <a:blipFill>
                <a:blip r:embed="rId3"/>
                <a:stretch>
                  <a:fillRect l="-3983" t="-6923" b="-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89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7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793" y="820128"/>
                <a:ext cx="11821886" cy="52264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54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৩। </a:t>
                </a:r>
                <a:r>
                  <a:rPr lang="en-US" sz="5400" b="1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কোনো</a:t>
                </a:r>
                <a:r>
                  <a:rPr lang="en-US" sz="54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নির্ণায়কের</a:t>
                </a:r>
                <a:r>
                  <a:rPr lang="en-US" sz="54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দুইটি</a:t>
                </a:r>
                <a:r>
                  <a:rPr lang="en-US" sz="54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কলাম</a:t>
                </a:r>
                <a:r>
                  <a:rPr lang="en-US" sz="54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বা</a:t>
                </a:r>
                <a:r>
                  <a:rPr lang="en-US" sz="54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  <a:p>
                <a:r>
                  <a:rPr lang="en-US" sz="5400" b="1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সারি</a:t>
                </a:r>
                <a:r>
                  <a:rPr lang="en-US" sz="54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একই</a:t>
                </a:r>
                <a:r>
                  <a:rPr lang="en-US" sz="54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হলে</a:t>
                </a:r>
                <a:r>
                  <a:rPr lang="en-US" sz="54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ঐ </a:t>
                </a:r>
                <a:r>
                  <a:rPr lang="en-US" sz="5400" b="1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নির্ণায়কের</a:t>
                </a:r>
                <a:r>
                  <a:rPr lang="en-US" sz="54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মান</a:t>
                </a:r>
                <a:endParaRPr lang="en-US" sz="5400" b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54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শূন্য</a:t>
                </a:r>
                <a:r>
                  <a:rPr lang="en-US" sz="54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হবে।যেমনঃ</a:t>
                </a:r>
                <a:r>
                  <a:rPr lang="en-US" sz="5400" b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n w="3175">
                              <a:noFill/>
                              <a:prstDash val="solid"/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5400" b="1" i="1">
                                <a:ln w="3175">
                                  <a:noFill/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5400" b="1" cap="none" spc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=0অথবা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n w="3175">
                              <a:noFill/>
                              <a:prstDash val="solid"/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5400" b="1" i="1">
                                <a:ln w="3175">
                                  <a:noFill/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54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54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n w="3175">
                                        <a:noFill/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5400" b="1" cap="none" spc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=0</a:t>
                </a:r>
                <a:endParaRPr lang="en-US" sz="54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3" y="820128"/>
                <a:ext cx="11821886" cy="5226495"/>
              </a:xfrm>
              <a:prstGeom prst="rect">
                <a:avLst/>
              </a:prstGeom>
              <a:blipFill>
                <a:blip r:embed="rId3"/>
                <a:stretch>
                  <a:fillRect l="-2940" t="-4201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847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1361" y="587827"/>
                <a:ext cx="11137432" cy="537275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৪।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কোনো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নির্ণায়কে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স্কেলার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দ্বারা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গুন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বলতে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ঐ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নির্ণায়কের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কেবল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একটি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সারি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বা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কলাম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এর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প্রত্যেক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ভুক্তি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কে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গুন</a:t>
                </a:r>
                <a:r>
                  <a:rPr lang="en-US" sz="5400" b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b="1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বুঝায়।যেমনঃ</a:t>
                </a:r>
                <a:endParaRPr lang="en-US" sz="5400" b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4000" b="1" smtClean="0">
                    <a:ln w="3175">
                      <a:noFill/>
                      <a:prstDash val="solid"/>
                    </a:ln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n w="317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n w="3175">
                                  <a:noFill/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b="1" cap="none" spc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n w="317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n w="3175">
                                  <a:noFill/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b="1" cap="none" spc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n w="317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n w="3175">
                                  <a:noFill/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n w="3175">
                                        <a:noFill/>
                                        <a:prstDash val="solid"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54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61" y="587827"/>
                <a:ext cx="11137432" cy="5372753"/>
              </a:xfrm>
              <a:prstGeom prst="rect">
                <a:avLst/>
              </a:prstGeom>
              <a:blipFill>
                <a:blip r:embed="rId3"/>
                <a:stretch>
                  <a:fillRect l="-3062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54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223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Nirmala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34</cp:revision>
  <dcterms:created xsi:type="dcterms:W3CDTF">2020-10-20T17:01:10Z</dcterms:created>
  <dcterms:modified xsi:type="dcterms:W3CDTF">2020-10-21T23:28:39Z</dcterms:modified>
</cp:coreProperties>
</file>