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71" r:id="rId4"/>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68" autoAdjust="0"/>
    <p:restoredTop sz="94075" autoAdjust="0"/>
  </p:normalViewPr>
  <p:slideViewPr>
    <p:cSldViewPr snapToGrid="0">
      <p:cViewPr varScale="1">
        <p:scale>
          <a:sx n="70" d="100"/>
          <a:sy n="70" d="100"/>
        </p:scale>
        <p:origin x="82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0ADF59-6045-4F82-A91B-3E919B0E6540}"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2EFC2-7ADE-4FCA-82B8-84BA409055DD}" type="slidenum">
              <a:rPr lang="en-US" smtClean="0"/>
              <a:t>‹#›</a:t>
            </a:fld>
            <a:endParaRPr lang="en-US"/>
          </a:p>
        </p:txBody>
      </p:sp>
    </p:spTree>
    <p:extLst>
      <p:ext uri="{BB962C8B-B14F-4D97-AF65-F5344CB8AC3E}">
        <p14:creationId xmlns:p14="http://schemas.microsoft.com/office/powerpoint/2010/main" val="3684546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ADF59-6045-4F82-A91B-3E919B0E6540}"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2EFC2-7ADE-4FCA-82B8-84BA409055DD}" type="slidenum">
              <a:rPr lang="en-US" smtClean="0"/>
              <a:t>‹#›</a:t>
            </a:fld>
            <a:endParaRPr lang="en-US"/>
          </a:p>
        </p:txBody>
      </p:sp>
    </p:spTree>
    <p:extLst>
      <p:ext uri="{BB962C8B-B14F-4D97-AF65-F5344CB8AC3E}">
        <p14:creationId xmlns:p14="http://schemas.microsoft.com/office/powerpoint/2010/main" val="2338972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ADF59-6045-4F82-A91B-3E919B0E6540}"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2EFC2-7ADE-4FCA-82B8-84BA409055DD}" type="slidenum">
              <a:rPr lang="en-US" smtClean="0"/>
              <a:t>‹#›</a:t>
            </a:fld>
            <a:endParaRPr lang="en-US"/>
          </a:p>
        </p:txBody>
      </p:sp>
    </p:spTree>
    <p:extLst>
      <p:ext uri="{BB962C8B-B14F-4D97-AF65-F5344CB8AC3E}">
        <p14:creationId xmlns:p14="http://schemas.microsoft.com/office/powerpoint/2010/main" val="301352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ADF59-6045-4F82-A91B-3E919B0E6540}"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2EFC2-7ADE-4FCA-82B8-84BA409055DD}" type="slidenum">
              <a:rPr lang="en-US" smtClean="0"/>
              <a:t>‹#›</a:t>
            </a:fld>
            <a:endParaRPr lang="en-US"/>
          </a:p>
        </p:txBody>
      </p:sp>
    </p:spTree>
    <p:extLst>
      <p:ext uri="{BB962C8B-B14F-4D97-AF65-F5344CB8AC3E}">
        <p14:creationId xmlns:p14="http://schemas.microsoft.com/office/powerpoint/2010/main" val="2472816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0ADF59-6045-4F82-A91B-3E919B0E6540}"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2EFC2-7ADE-4FCA-82B8-84BA409055DD}" type="slidenum">
              <a:rPr lang="en-US" smtClean="0"/>
              <a:t>‹#›</a:t>
            </a:fld>
            <a:endParaRPr lang="en-US"/>
          </a:p>
        </p:txBody>
      </p:sp>
    </p:spTree>
    <p:extLst>
      <p:ext uri="{BB962C8B-B14F-4D97-AF65-F5344CB8AC3E}">
        <p14:creationId xmlns:p14="http://schemas.microsoft.com/office/powerpoint/2010/main" val="4042111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0ADF59-6045-4F82-A91B-3E919B0E6540}"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2EFC2-7ADE-4FCA-82B8-84BA409055DD}" type="slidenum">
              <a:rPr lang="en-US" smtClean="0"/>
              <a:t>‹#›</a:t>
            </a:fld>
            <a:endParaRPr lang="en-US"/>
          </a:p>
        </p:txBody>
      </p:sp>
    </p:spTree>
    <p:extLst>
      <p:ext uri="{BB962C8B-B14F-4D97-AF65-F5344CB8AC3E}">
        <p14:creationId xmlns:p14="http://schemas.microsoft.com/office/powerpoint/2010/main" val="3222529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0ADF59-6045-4F82-A91B-3E919B0E6540}" type="datetimeFigureOut">
              <a:rPr lang="en-US" smtClean="0"/>
              <a:t>10/22/2020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B2EFC2-7ADE-4FCA-82B8-84BA409055DD}" type="slidenum">
              <a:rPr lang="en-US" smtClean="0"/>
              <a:t>‹#›</a:t>
            </a:fld>
            <a:endParaRPr lang="en-US"/>
          </a:p>
        </p:txBody>
      </p:sp>
    </p:spTree>
    <p:extLst>
      <p:ext uri="{BB962C8B-B14F-4D97-AF65-F5344CB8AC3E}">
        <p14:creationId xmlns:p14="http://schemas.microsoft.com/office/powerpoint/2010/main" val="196275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0ADF59-6045-4F82-A91B-3E919B0E6540}" type="datetimeFigureOut">
              <a:rPr lang="en-US" smtClean="0"/>
              <a:t>10/22/2020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B2EFC2-7ADE-4FCA-82B8-84BA409055DD}" type="slidenum">
              <a:rPr lang="en-US" smtClean="0"/>
              <a:t>‹#›</a:t>
            </a:fld>
            <a:endParaRPr lang="en-US"/>
          </a:p>
        </p:txBody>
      </p:sp>
    </p:spTree>
    <p:extLst>
      <p:ext uri="{BB962C8B-B14F-4D97-AF65-F5344CB8AC3E}">
        <p14:creationId xmlns:p14="http://schemas.microsoft.com/office/powerpoint/2010/main" val="25108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ADF59-6045-4F82-A91B-3E919B0E6540}" type="datetimeFigureOut">
              <a:rPr lang="en-US" smtClean="0"/>
              <a:t>10/22/2020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B2EFC2-7ADE-4FCA-82B8-84BA409055DD}" type="slidenum">
              <a:rPr lang="en-US" smtClean="0"/>
              <a:t>‹#›</a:t>
            </a:fld>
            <a:endParaRPr lang="en-US"/>
          </a:p>
        </p:txBody>
      </p:sp>
    </p:spTree>
    <p:extLst>
      <p:ext uri="{BB962C8B-B14F-4D97-AF65-F5344CB8AC3E}">
        <p14:creationId xmlns:p14="http://schemas.microsoft.com/office/powerpoint/2010/main" val="2277806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ADF59-6045-4F82-A91B-3E919B0E6540}"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2EFC2-7ADE-4FCA-82B8-84BA409055DD}" type="slidenum">
              <a:rPr lang="en-US" smtClean="0"/>
              <a:t>‹#›</a:t>
            </a:fld>
            <a:endParaRPr lang="en-US"/>
          </a:p>
        </p:txBody>
      </p:sp>
    </p:spTree>
    <p:extLst>
      <p:ext uri="{BB962C8B-B14F-4D97-AF65-F5344CB8AC3E}">
        <p14:creationId xmlns:p14="http://schemas.microsoft.com/office/powerpoint/2010/main" val="2014213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ADF59-6045-4F82-A91B-3E919B0E6540}"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2EFC2-7ADE-4FCA-82B8-84BA409055DD}" type="slidenum">
              <a:rPr lang="en-US" smtClean="0"/>
              <a:t>‹#›</a:t>
            </a:fld>
            <a:endParaRPr lang="en-US"/>
          </a:p>
        </p:txBody>
      </p:sp>
    </p:spTree>
    <p:extLst>
      <p:ext uri="{BB962C8B-B14F-4D97-AF65-F5344CB8AC3E}">
        <p14:creationId xmlns:p14="http://schemas.microsoft.com/office/powerpoint/2010/main" val="3460418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ADF59-6045-4F82-A91B-3E919B0E6540}" type="datetimeFigureOut">
              <a:rPr lang="en-US" smtClean="0"/>
              <a:t>10/22/2020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B2EFC2-7ADE-4FCA-82B8-84BA409055DD}" type="slidenum">
              <a:rPr lang="en-US" smtClean="0"/>
              <a:t>‹#›</a:t>
            </a:fld>
            <a:endParaRPr lang="en-US"/>
          </a:p>
        </p:txBody>
      </p:sp>
    </p:spTree>
    <p:extLst>
      <p:ext uri="{BB962C8B-B14F-4D97-AF65-F5344CB8AC3E}">
        <p14:creationId xmlns:p14="http://schemas.microsoft.com/office/powerpoint/2010/main" val="1437101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8121" y="1757"/>
            <a:ext cx="11918324" cy="830997"/>
          </a:xfrm>
          <a:prstGeom prst="rect">
            <a:avLst/>
          </a:prstGeom>
          <a:solidFill>
            <a:srgbClr val="7030A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sp>
        <p:nvSpPr>
          <p:cNvPr id="3" name="AutoShape 2" descr="Mujib Year - Wikipedia"/>
          <p:cNvSpPr>
            <a:spLocks noChangeAspect="1" noChangeArrowheads="1"/>
          </p:cNvSpPr>
          <p:nvPr/>
        </p:nvSpPr>
        <p:spPr bwMode="auto">
          <a:xfrm>
            <a:off x="155575" y="-144463"/>
            <a:ext cx="2082800" cy="209708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72957" y="44945"/>
            <a:ext cx="1485900" cy="830997"/>
          </a:xfrm>
          <a:prstGeom prst="rect">
            <a:avLst/>
          </a:prstGeom>
        </p:spPr>
      </p:pic>
      <p:pic>
        <p:nvPicPr>
          <p:cNvPr id="1028" name="Picture 4" descr="বাংলা নববর্ষ ২০১৯ projects | Photos, videos, logos, illustrations and  branding on Behance"/>
          <p:cNvPicPr>
            <a:picLocks noChangeAspect="1" noChangeArrowheads="1"/>
          </p:cNvPicPr>
          <p:nvPr/>
        </p:nvPicPr>
        <p:blipFill rotWithShape="1">
          <a:blip r:embed="rId3">
            <a:extLst>
              <a:ext uri="{28A0092B-C50C-407E-A947-70E740481C1C}">
                <a14:useLocalDpi xmlns:a14="http://schemas.microsoft.com/office/drawing/2010/main" val="0"/>
              </a:ext>
            </a:extLst>
          </a:blip>
          <a:srcRect l="1" r="536" b="10786"/>
          <a:stretch/>
        </p:blipFill>
        <p:spPr bwMode="auto">
          <a:xfrm>
            <a:off x="657895" y="877447"/>
            <a:ext cx="11338775" cy="5104407"/>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2" descr="http://www.teachers.gov.bd/contents/2020/July/2/presentation/image_46707_1593668686.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TextBox 8"/>
          <p:cNvSpPr txBox="1"/>
          <p:nvPr/>
        </p:nvSpPr>
        <p:spPr>
          <a:xfrm rot="5400000">
            <a:off x="8346234" y="3014380"/>
            <a:ext cx="6856243" cy="830997"/>
          </a:xfrm>
          <a:prstGeom prst="rect">
            <a:avLst/>
          </a:prstGeom>
          <a:solidFill>
            <a:srgbClr val="7030A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a:t>
            </a:r>
            <a:r>
              <a:rPr lang="bn-IN" sz="3600" dirty="0" smtClean="0">
                <a:solidFill>
                  <a:schemeClr val="bg1"/>
                </a:solidFill>
                <a:latin typeface="NikoshBAN" panose="02000000000000000000" pitchFamily="2" charset="0"/>
                <a:cs typeface="NikoshBAN" panose="02000000000000000000" pitchFamily="2" charset="0"/>
              </a:rPr>
              <a:t>চুন্নাপাড়া 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10" name="TextBox 9"/>
          <p:cNvSpPr txBox="1"/>
          <p:nvPr/>
        </p:nvSpPr>
        <p:spPr>
          <a:xfrm>
            <a:off x="833753" y="6027003"/>
            <a:ext cx="10525103" cy="830997"/>
          </a:xfrm>
          <a:prstGeom prst="rect">
            <a:avLst/>
          </a:prstGeom>
          <a:solidFill>
            <a:srgbClr val="7030A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sp>
        <p:nvSpPr>
          <p:cNvPr id="11" name="TextBox 10"/>
          <p:cNvSpPr txBox="1"/>
          <p:nvPr/>
        </p:nvSpPr>
        <p:spPr>
          <a:xfrm rot="16200000">
            <a:off x="-3073183" y="2998137"/>
            <a:ext cx="7002465" cy="923330"/>
          </a:xfrm>
          <a:prstGeom prst="rect">
            <a:avLst/>
          </a:prstGeom>
          <a:solidFill>
            <a:srgbClr val="7030A0"/>
          </a:solidFill>
        </p:spPr>
        <p:txBody>
          <a:bodyPr wrap="square" rtlCol="0">
            <a:spAutoFit/>
          </a:body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a:p>
            <a:endParaRPr lang="en-US" dirty="0"/>
          </a:p>
        </p:txBody>
      </p:sp>
    </p:spTree>
    <p:extLst>
      <p:ext uri="{BB962C8B-B14F-4D97-AF65-F5344CB8AC3E}">
        <p14:creationId xmlns:p14="http://schemas.microsoft.com/office/powerpoint/2010/main" val="3260077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3680" y="1105273"/>
            <a:ext cx="10482061" cy="4678204"/>
          </a:xfrm>
          <a:prstGeom prst="rect">
            <a:avLst/>
          </a:prstGeom>
          <a:solidFill>
            <a:srgbClr val="0070C0"/>
          </a:solidFill>
        </p:spPr>
        <p:txBody>
          <a:bodyPr wrap="square">
            <a:spAutoFit/>
          </a:bodyPr>
          <a:lstStyle/>
          <a:p>
            <a:r>
              <a:rPr lang="bn-IN" sz="4000" dirty="0" smtClean="0">
                <a:solidFill>
                  <a:schemeClr val="bg1"/>
                </a:solidFill>
                <a:latin typeface="NikoshBAN" panose="02000000000000000000" pitchFamily="2" charset="0"/>
                <a:cs typeface="NikoshBAN" panose="02000000000000000000" pitchFamily="2" charset="0"/>
              </a:rPr>
              <a:t>৭। </a:t>
            </a:r>
          </a:p>
          <a:p>
            <a:r>
              <a:rPr lang="bn-IN" sz="4000" dirty="0" smtClean="0">
                <a:solidFill>
                  <a:schemeClr val="bg1"/>
                </a:solidFill>
                <a:latin typeface="NikoshBAN" panose="02000000000000000000" pitchFamily="2" charset="0"/>
                <a:cs typeface="NikoshBAN" panose="02000000000000000000" pitchFamily="2" charset="0"/>
              </a:rPr>
              <a:t>বিদ্যা প্রকাশের চেষ্টা করিবেন না। বিদ্যা থাকিলে, তাহা আপনিই প্রকাশ পায়, চেষ্টা করিতে হয় না। বিদ্যা প্রকাশের চেষ্টা পাঠকের অতিশয় বিরক্তিকর, এবং রচনার পারিপাট্যের বিশেষ হানিজনক। </a:t>
            </a:r>
          </a:p>
          <a:p>
            <a:r>
              <a:rPr lang="bn-IN" sz="4000" dirty="0" smtClean="0">
                <a:solidFill>
                  <a:schemeClr val="bg1"/>
                </a:solidFill>
                <a:latin typeface="NikoshBAN" panose="02000000000000000000" pitchFamily="2" charset="0"/>
                <a:cs typeface="NikoshBAN" panose="02000000000000000000" pitchFamily="2" charset="0"/>
              </a:rPr>
              <a:t>এখনকার প্রবন্ধে ইংরেজি, সংস্কৃত, ফরাশি, জর্ম্মান কোটেশন বড় বেশী দেখিতে পাই। যে ভাষা আপনি জানেন না, পরের গ্রন্থের সাহায্যে সে ভাষা হইতে কদাচ উদ্ধৃত করিবেন না।</a:t>
            </a:r>
            <a:r>
              <a:rPr lang="bn-IN" dirty="0" smtClean="0">
                <a:latin typeface="NikoshBAN" panose="02000000000000000000" pitchFamily="2" charset="0"/>
                <a:cs typeface="NikoshBAN" panose="02000000000000000000" pitchFamily="2" charset="0"/>
              </a:rPr>
              <a:t/>
            </a:r>
            <a:br>
              <a:rPr lang="bn-IN" dirty="0" smtClean="0">
                <a:latin typeface="NikoshBAN" panose="02000000000000000000" pitchFamily="2" charset="0"/>
                <a:cs typeface="NikoshBAN" panose="02000000000000000000" pitchFamily="2" charset="0"/>
              </a:rPr>
            </a:br>
            <a:endParaRPr lang="en-US" dirty="0"/>
          </a:p>
        </p:txBody>
      </p:sp>
      <p:sp>
        <p:nvSpPr>
          <p:cNvPr id="4" name="TextBox 3"/>
          <p:cNvSpPr txBox="1"/>
          <p:nvPr/>
        </p:nvSpPr>
        <p:spPr>
          <a:xfrm>
            <a:off x="848139" y="43068"/>
            <a:ext cx="10507602" cy="830997"/>
          </a:xfrm>
          <a:prstGeom prst="rect">
            <a:avLst/>
          </a:prstGeom>
          <a:solidFill>
            <a:srgbClr val="7030A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9841" y="43068"/>
            <a:ext cx="1485900" cy="830997"/>
          </a:xfrm>
          <a:prstGeom prst="rect">
            <a:avLst/>
          </a:prstGeom>
        </p:spPr>
      </p:pic>
      <p:sp>
        <p:nvSpPr>
          <p:cNvPr id="6" name="Rectangle 5"/>
          <p:cNvSpPr/>
          <p:nvPr/>
        </p:nvSpPr>
        <p:spPr>
          <a:xfrm rot="16200000">
            <a:off x="-3050210" y="3105834"/>
            <a:ext cx="6857999" cy="646331"/>
          </a:xfrm>
          <a:prstGeom prst="rect">
            <a:avLst/>
          </a:prstGeom>
          <a:solidFill>
            <a:srgbClr val="7030A0"/>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7" name="Rectangle 6"/>
          <p:cNvSpPr/>
          <p:nvPr/>
        </p:nvSpPr>
        <p:spPr>
          <a:xfrm rot="5400000">
            <a:off x="8396090" y="3105835"/>
            <a:ext cx="6857999" cy="646331"/>
          </a:xfrm>
          <a:prstGeom prst="rect">
            <a:avLst/>
          </a:prstGeom>
          <a:solidFill>
            <a:srgbClr val="7030A0"/>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8" name="Rectangle 7"/>
          <p:cNvSpPr/>
          <p:nvPr/>
        </p:nvSpPr>
        <p:spPr>
          <a:xfrm>
            <a:off x="701956" y="6014686"/>
            <a:ext cx="10799968" cy="769441"/>
          </a:xfrm>
          <a:prstGeom prst="rect">
            <a:avLst/>
          </a:prstGeom>
          <a:solidFill>
            <a:srgbClr val="7030A0"/>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a:t>
            </a:r>
            <a:r>
              <a:rPr lang="bn-IN" sz="4400" dirty="0" smtClean="0">
                <a:solidFill>
                  <a:schemeClr val="bg1"/>
                </a:solidFill>
                <a:latin typeface="NikoshBAN" panose="02000000000000000000" pitchFamily="2" charset="0"/>
                <a:cs typeface="NikoshBAN" panose="02000000000000000000" pitchFamily="2" charset="0"/>
              </a:rPr>
              <a:t>চুন্নাপাড়া </a:t>
            </a:r>
            <a:r>
              <a:rPr lang="bn-IN" sz="44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44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5952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8831" y="1097696"/>
            <a:ext cx="10229850" cy="4616648"/>
          </a:xfrm>
          <a:prstGeom prst="rect">
            <a:avLst/>
          </a:prstGeom>
          <a:solidFill>
            <a:srgbClr val="FF0000"/>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৮।</a:t>
            </a:r>
          </a:p>
          <a:p>
            <a:r>
              <a:rPr lang="bn-IN" dirty="0" smtClean="0">
                <a:solidFill>
                  <a:schemeClr val="bg1"/>
                </a:solidFill>
                <a:latin typeface="NikoshBAN" panose="02000000000000000000" pitchFamily="2" charset="0"/>
                <a:cs typeface="NikoshBAN" panose="02000000000000000000" pitchFamily="2" charset="0"/>
              </a:rPr>
              <a:t> </a:t>
            </a:r>
            <a:r>
              <a:rPr lang="bn-IN" sz="4000" dirty="0" smtClean="0">
                <a:solidFill>
                  <a:schemeClr val="bg1"/>
                </a:solidFill>
                <a:latin typeface="NikoshBAN" panose="02000000000000000000" pitchFamily="2" charset="0"/>
                <a:cs typeface="NikoshBAN" panose="02000000000000000000" pitchFamily="2" charset="0"/>
              </a:rPr>
              <a:t>অলঙ্কার-প্রয়োগ বা রসিকতার জন্য চেষ্টিত হইবেন না। </a:t>
            </a:r>
          </a:p>
          <a:p>
            <a:r>
              <a:rPr lang="bn-IN" sz="4000" dirty="0" smtClean="0">
                <a:solidFill>
                  <a:schemeClr val="bg1"/>
                </a:solidFill>
                <a:latin typeface="NikoshBAN" panose="02000000000000000000" pitchFamily="2" charset="0"/>
                <a:cs typeface="NikoshBAN" panose="02000000000000000000" pitchFamily="2" charset="0"/>
              </a:rPr>
              <a:t>স্থানে স্থানে অলঙ্কার বা ব্যঙ্গের প্রয়োজন হয় বটে; লেখকের ভাণ্ডারে এ সামগ্রী থাকিলে, প্রয়োজন মতে আপনিই আসিয়া পৌঁছিবে—ভাণ্ডারে না থাকিলে মাথা কুটিলেও আসিবে না। অসময়ে বা শূন্য ভাণ্ডারে অলঙ্কার প্রয়োগের বা রসিকতার চেষ্টার মত কদর্য্য আর কিছুই নাই।</a:t>
            </a:r>
            <a:r>
              <a:rPr lang="bn-IN" dirty="0" smtClean="0">
                <a:latin typeface="NikoshBAN" panose="02000000000000000000" pitchFamily="2" charset="0"/>
                <a:cs typeface="NikoshBAN" panose="02000000000000000000" pitchFamily="2" charset="0"/>
              </a:rPr>
              <a:t/>
            </a:r>
            <a:br>
              <a:rPr lang="bn-IN" dirty="0" smtClean="0">
                <a:latin typeface="NikoshBAN" panose="02000000000000000000" pitchFamily="2" charset="0"/>
                <a:cs typeface="NikoshBAN" panose="02000000000000000000" pitchFamily="2" charset="0"/>
              </a:rPr>
            </a:br>
            <a:endParaRPr lang="en-US" dirty="0"/>
          </a:p>
        </p:txBody>
      </p:sp>
      <p:sp>
        <p:nvSpPr>
          <p:cNvPr id="4" name="TextBox 3"/>
          <p:cNvSpPr txBox="1"/>
          <p:nvPr/>
        </p:nvSpPr>
        <p:spPr>
          <a:xfrm>
            <a:off x="701956" y="0"/>
            <a:ext cx="10843713" cy="830997"/>
          </a:xfrm>
          <a:prstGeom prst="rect">
            <a:avLst/>
          </a:prstGeom>
          <a:solidFill>
            <a:srgbClr val="7030A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9769" y="133349"/>
            <a:ext cx="1485900" cy="830997"/>
          </a:xfrm>
          <a:prstGeom prst="rect">
            <a:avLst/>
          </a:prstGeom>
        </p:spPr>
      </p:pic>
      <p:sp>
        <p:nvSpPr>
          <p:cNvPr id="6" name="Rectangle 5"/>
          <p:cNvSpPr/>
          <p:nvPr/>
        </p:nvSpPr>
        <p:spPr>
          <a:xfrm rot="16200000">
            <a:off x="-3050210" y="3105834"/>
            <a:ext cx="6857999" cy="646331"/>
          </a:xfrm>
          <a:prstGeom prst="rect">
            <a:avLst/>
          </a:prstGeom>
          <a:solidFill>
            <a:srgbClr val="7030A0"/>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7" name="Rectangle 6"/>
          <p:cNvSpPr/>
          <p:nvPr/>
        </p:nvSpPr>
        <p:spPr>
          <a:xfrm rot="5400000">
            <a:off x="8439835" y="3082854"/>
            <a:ext cx="6857999" cy="646331"/>
          </a:xfrm>
          <a:prstGeom prst="rect">
            <a:avLst/>
          </a:prstGeom>
          <a:solidFill>
            <a:srgbClr val="7030A0"/>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8" name="Rectangle 7"/>
          <p:cNvSpPr/>
          <p:nvPr/>
        </p:nvSpPr>
        <p:spPr>
          <a:xfrm>
            <a:off x="701956" y="6080947"/>
            <a:ext cx="10843713" cy="769441"/>
          </a:xfrm>
          <a:prstGeom prst="rect">
            <a:avLst/>
          </a:prstGeom>
          <a:solidFill>
            <a:srgbClr val="7030A0"/>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a:t>
            </a:r>
            <a:r>
              <a:rPr lang="bn-IN" sz="4400" dirty="0" smtClean="0">
                <a:solidFill>
                  <a:schemeClr val="bg1"/>
                </a:solidFill>
                <a:latin typeface="NikoshBAN" panose="02000000000000000000" pitchFamily="2" charset="0"/>
                <a:cs typeface="NikoshBAN" panose="02000000000000000000" pitchFamily="2" charset="0"/>
              </a:rPr>
              <a:t>চুন্নাপাড়া </a:t>
            </a:r>
            <a:r>
              <a:rPr lang="bn-IN" sz="44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44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7963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5713" y="1568448"/>
            <a:ext cx="10507602" cy="4062651"/>
          </a:xfrm>
          <a:prstGeom prst="rect">
            <a:avLst/>
          </a:prstGeom>
          <a:solidFill>
            <a:schemeClr val="accent2">
              <a:lumMod val="75000"/>
            </a:schemeClr>
          </a:solidFill>
        </p:spPr>
        <p:txBody>
          <a:bodyPr wrap="square">
            <a:spAutoFit/>
          </a:bodyPr>
          <a:lstStyle/>
          <a:p>
            <a:r>
              <a:rPr lang="bn-IN" sz="4000" dirty="0" smtClean="0">
                <a:solidFill>
                  <a:schemeClr val="bg1"/>
                </a:solidFill>
                <a:latin typeface="NikoshBAN" panose="02000000000000000000" pitchFamily="2" charset="0"/>
                <a:cs typeface="NikoshBAN" panose="02000000000000000000" pitchFamily="2" charset="0"/>
              </a:rPr>
              <a:t>৯। যে স্থানে অলঙ্কার বা ব্যঙ্গ বড় সুন্দর বলিয়া বোধ হইবে,</a:t>
            </a:r>
          </a:p>
          <a:p>
            <a:r>
              <a:rPr lang="bn-IN" sz="4000" dirty="0" smtClean="0">
                <a:solidFill>
                  <a:schemeClr val="bg1"/>
                </a:solidFill>
                <a:latin typeface="NikoshBAN" panose="02000000000000000000" pitchFamily="2" charset="0"/>
                <a:cs typeface="NikoshBAN" panose="02000000000000000000" pitchFamily="2" charset="0"/>
              </a:rPr>
              <a:t> সেই স্থানটি কাটিয়া দিবে, এটি প্রাচীন বিধি। আমি সে কথা বলি না। কিন্তু আমার পরামর্শ এই যে সে স্থানটি বন্ধুবর্গকে পুনঃ পুনঃ পড়িয়া শুনাইবে। যদি ভালো না হইয়া থাকে, তবে দুই চারি বার পড়িলে লেখকের নিজেরই আর উহা ভালো লাগিবে না—বন্ধুবর্গের নিকট পড়িতে লজ্জা করিবে। তখন উহা কাটিয়া দিবে।</a:t>
            </a:r>
            <a:r>
              <a:rPr lang="bn-IN" dirty="0" smtClean="0">
                <a:latin typeface="NikoshBAN" panose="02000000000000000000" pitchFamily="2" charset="0"/>
                <a:cs typeface="NikoshBAN" panose="02000000000000000000" pitchFamily="2" charset="0"/>
              </a:rPr>
              <a:t/>
            </a:r>
            <a:br>
              <a:rPr lang="bn-IN" dirty="0" smtClean="0">
                <a:latin typeface="NikoshBAN" panose="02000000000000000000" pitchFamily="2" charset="0"/>
                <a:cs typeface="NikoshBAN" panose="02000000000000000000" pitchFamily="2" charset="0"/>
              </a:rPr>
            </a:br>
            <a:endParaRPr lang="en-US" dirty="0"/>
          </a:p>
        </p:txBody>
      </p:sp>
      <p:sp>
        <p:nvSpPr>
          <p:cNvPr id="4" name="TextBox 3"/>
          <p:cNvSpPr txBox="1"/>
          <p:nvPr/>
        </p:nvSpPr>
        <p:spPr>
          <a:xfrm>
            <a:off x="650624" y="267934"/>
            <a:ext cx="10507602" cy="830997"/>
          </a:xfrm>
          <a:prstGeom prst="rect">
            <a:avLst/>
          </a:prstGeom>
          <a:solidFill>
            <a:srgbClr val="7030A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415" y="267934"/>
            <a:ext cx="1485900" cy="830997"/>
          </a:xfrm>
          <a:prstGeom prst="rect">
            <a:avLst/>
          </a:prstGeom>
        </p:spPr>
      </p:pic>
      <p:sp>
        <p:nvSpPr>
          <p:cNvPr id="6" name="Rectangle 5"/>
          <p:cNvSpPr/>
          <p:nvPr/>
        </p:nvSpPr>
        <p:spPr>
          <a:xfrm>
            <a:off x="650624" y="6105665"/>
            <a:ext cx="10890750" cy="769441"/>
          </a:xfrm>
          <a:prstGeom prst="rect">
            <a:avLst/>
          </a:prstGeom>
          <a:solidFill>
            <a:srgbClr val="7030A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3600" dirty="0" smtClean="0">
                <a:solidFill>
                  <a:schemeClr val="bg1"/>
                </a:solidFill>
                <a:latin typeface="NikoshBAN" panose="02000000000000000000" pitchFamily="2" charset="0"/>
                <a:cs typeface="NikoshBAN" panose="02000000000000000000" pitchFamily="2" charset="0"/>
              </a:rPr>
              <a:t>  </a:t>
            </a:r>
            <a:r>
              <a:rPr lang="bn-IN" sz="3600" dirty="0" smtClean="0">
                <a:solidFill>
                  <a:schemeClr val="bg1"/>
                </a:solidFill>
                <a:latin typeface="NikoshBAN" panose="02000000000000000000" pitchFamily="2" charset="0"/>
                <a:cs typeface="NikoshBAN" panose="02000000000000000000" pitchFamily="2" charset="0"/>
              </a:rPr>
              <a:t>      </a:t>
            </a:r>
            <a:r>
              <a:rPr lang="bn-IN" sz="4400" dirty="0" smtClean="0">
                <a:solidFill>
                  <a:schemeClr val="bg1"/>
                </a:solidFill>
                <a:latin typeface="NikoshBAN" panose="02000000000000000000" pitchFamily="2" charset="0"/>
                <a:cs typeface="NikoshBAN" panose="02000000000000000000" pitchFamily="2" charset="0"/>
              </a:rPr>
              <a:t>চুন্নাপাড়া </a:t>
            </a:r>
            <a:r>
              <a:rPr lang="bn-IN" sz="44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4400" dirty="0">
              <a:solidFill>
                <a:schemeClr val="bg1"/>
              </a:solidFill>
              <a:latin typeface="NikoshBAN" panose="02000000000000000000" pitchFamily="2" charset="0"/>
              <a:cs typeface="NikoshBAN" panose="02000000000000000000" pitchFamily="2" charset="0"/>
            </a:endParaRPr>
          </a:p>
        </p:txBody>
      </p:sp>
      <p:sp>
        <p:nvSpPr>
          <p:cNvPr id="7" name="Rectangle 6"/>
          <p:cNvSpPr/>
          <p:nvPr/>
        </p:nvSpPr>
        <p:spPr>
          <a:xfrm rot="5400000">
            <a:off x="8435540" y="3105833"/>
            <a:ext cx="6857999" cy="646331"/>
          </a:xfrm>
          <a:prstGeom prst="rect">
            <a:avLst/>
          </a:prstGeom>
          <a:solidFill>
            <a:srgbClr val="7030A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8" name="Rectangle 7"/>
          <p:cNvSpPr/>
          <p:nvPr/>
        </p:nvSpPr>
        <p:spPr>
          <a:xfrm rot="16200000">
            <a:off x="-3101542" y="3122941"/>
            <a:ext cx="6857999" cy="646331"/>
          </a:xfrm>
          <a:prstGeom prst="rect">
            <a:avLst/>
          </a:prstGeom>
          <a:solidFill>
            <a:srgbClr val="7030A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23530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7185" y="1295150"/>
            <a:ext cx="10488071" cy="4524315"/>
          </a:xfrm>
          <a:prstGeom prst="rect">
            <a:avLst/>
          </a:prstGeom>
          <a:solidFill>
            <a:schemeClr val="accent2">
              <a:lumMod val="50000"/>
            </a:schemeClr>
          </a:solidFill>
        </p:spPr>
        <p:txBody>
          <a:bodyPr wrap="square">
            <a:spAutoFit/>
          </a:bodyPr>
          <a:lstStyle/>
          <a:p>
            <a:r>
              <a:rPr lang="bn-IN" sz="4800" dirty="0" smtClean="0">
                <a:solidFill>
                  <a:schemeClr val="bg1"/>
                </a:solidFill>
                <a:latin typeface="NikoshBAN" panose="02000000000000000000" pitchFamily="2" charset="0"/>
                <a:cs typeface="NikoshBAN" panose="02000000000000000000" pitchFamily="2" charset="0"/>
              </a:rPr>
              <a:t>১০</a:t>
            </a:r>
            <a:r>
              <a:rPr lang="bn-IN" sz="4800" dirty="0" smtClean="0">
                <a:solidFill>
                  <a:schemeClr val="bg1"/>
                </a:solidFill>
                <a:latin typeface="NikoshBAN" panose="02000000000000000000" pitchFamily="2" charset="0"/>
                <a:cs typeface="NikoshBAN" panose="02000000000000000000" pitchFamily="2" charset="0"/>
              </a:rPr>
              <a:t>।</a:t>
            </a:r>
          </a:p>
          <a:p>
            <a:r>
              <a:rPr lang="bn-IN" sz="4800" dirty="0" smtClean="0">
                <a:solidFill>
                  <a:schemeClr val="bg1"/>
                </a:solidFill>
                <a:latin typeface="NikoshBAN" panose="02000000000000000000" pitchFamily="2" charset="0"/>
                <a:cs typeface="NikoshBAN" panose="02000000000000000000" pitchFamily="2" charset="0"/>
              </a:rPr>
              <a:t> </a:t>
            </a:r>
            <a:r>
              <a:rPr lang="bn-IN" sz="4800" dirty="0" smtClean="0">
                <a:solidFill>
                  <a:schemeClr val="bg1"/>
                </a:solidFill>
                <a:latin typeface="NikoshBAN" panose="02000000000000000000" pitchFamily="2" charset="0"/>
                <a:cs typeface="NikoshBAN" panose="02000000000000000000" pitchFamily="2" charset="0"/>
              </a:rPr>
              <a:t>সকল অলঙ্কারের শ্রেষ্ঠ অলঙ্কার সরলতা। </a:t>
            </a:r>
          </a:p>
          <a:p>
            <a:r>
              <a:rPr lang="bn-IN" sz="4800" dirty="0" smtClean="0">
                <a:solidFill>
                  <a:schemeClr val="bg1"/>
                </a:solidFill>
                <a:latin typeface="NikoshBAN" panose="02000000000000000000" pitchFamily="2" charset="0"/>
                <a:cs typeface="NikoshBAN" panose="02000000000000000000" pitchFamily="2" charset="0"/>
              </a:rPr>
              <a:t>যিনি সোজা কথায় আপনার মনের ভাব সহজেই পাঠককে বুঝাইতে পারেন, তিনিই শ্রেষ্ঠ লেখক। </a:t>
            </a:r>
          </a:p>
          <a:p>
            <a:r>
              <a:rPr lang="bn-IN" sz="4800" dirty="0" smtClean="0">
                <a:solidFill>
                  <a:schemeClr val="bg1"/>
                </a:solidFill>
                <a:latin typeface="NikoshBAN" panose="02000000000000000000" pitchFamily="2" charset="0"/>
                <a:cs typeface="NikoshBAN" panose="02000000000000000000" pitchFamily="2" charset="0"/>
              </a:rPr>
              <a:t>কেন না, লেখার উদ্দেশ্য পাঠককে বুঝান।</a:t>
            </a:r>
            <a:r>
              <a:rPr lang="bn-IN" sz="4800" dirty="0" smtClean="0">
                <a:latin typeface="NikoshBAN" panose="02000000000000000000" pitchFamily="2" charset="0"/>
                <a:cs typeface="NikoshBAN" panose="02000000000000000000" pitchFamily="2" charset="0"/>
              </a:rPr>
              <a:t/>
            </a:r>
            <a:br>
              <a:rPr lang="bn-IN" sz="4800" dirty="0" smtClean="0">
                <a:latin typeface="NikoshBAN" panose="02000000000000000000" pitchFamily="2" charset="0"/>
                <a:cs typeface="NikoshBAN" panose="02000000000000000000" pitchFamily="2" charset="0"/>
              </a:rPr>
            </a:br>
            <a:endParaRPr lang="en-US" sz="4800" dirty="0"/>
          </a:p>
        </p:txBody>
      </p:sp>
      <p:sp>
        <p:nvSpPr>
          <p:cNvPr id="3" name="TextBox 2"/>
          <p:cNvSpPr txBox="1"/>
          <p:nvPr/>
        </p:nvSpPr>
        <p:spPr>
          <a:xfrm>
            <a:off x="646332" y="200024"/>
            <a:ext cx="10732741" cy="830997"/>
          </a:xfrm>
          <a:prstGeom prst="rect">
            <a:avLst/>
          </a:prstGeom>
          <a:solidFill>
            <a:srgbClr val="7030A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3173" y="237946"/>
            <a:ext cx="1485900" cy="830997"/>
          </a:xfrm>
          <a:prstGeom prst="rect">
            <a:avLst/>
          </a:prstGeom>
        </p:spPr>
      </p:pic>
      <p:sp>
        <p:nvSpPr>
          <p:cNvPr id="5" name="Rectangle 4"/>
          <p:cNvSpPr/>
          <p:nvPr/>
        </p:nvSpPr>
        <p:spPr>
          <a:xfrm>
            <a:off x="646332" y="6121517"/>
            <a:ext cx="10732741" cy="769441"/>
          </a:xfrm>
          <a:prstGeom prst="rect">
            <a:avLst/>
          </a:prstGeom>
          <a:solidFill>
            <a:srgbClr val="7030A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3600" dirty="0" smtClean="0">
                <a:solidFill>
                  <a:schemeClr val="bg1"/>
                </a:solidFill>
                <a:latin typeface="NikoshBAN" panose="02000000000000000000" pitchFamily="2" charset="0"/>
                <a:cs typeface="NikoshBAN" panose="02000000000000000000" pitchFamily="2" charset="0"/>
              </a:rPr>
              <a:t>   </a:t>
            </a:r>
            <a:r>
              <a:rPr lang="bn-IN" sz="3600" dirty="0" smtClean="0">
                <a:solidFill>
                  <a:schemeClr val="bg1"/>
                </a:solidFill>
                <a:latin typeface="NikoshBAN" panose="02000000000000000000" pitchFamily="2" charset="0"/>
                <a:cs typeface="NikoshBAN" panose="02000000000000000000" pitchFamily="2" charset="0"/>
              </a:rPr>
              <a:t>        </a:t>
            </a:r>
            <a:r>
              <a:rPr lang="bn-IN" sz="4400" dirty="0" smtClean="0">
                <a:solidFill>
                  <a:schemeClr val="bg1"/>
                </a:solidFill>
                <a:latin typeface="NikoshBAN" panose="02000000000000000000" pitchFamily="2" charset="0"/>
                <a:cs typeface="NikoshBAN" panose="02000000000000000000" pitchFamily="2" charset="0"/>
              </a:rPr>
              <a:t>চুন্নাপাড়া </a:t>
            </a:r>
            <a:r>
              <a:rPr lang="bn-IN" sz="44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4400" dirty="0">
              <a:solidFill>
                <a:schemeClr val="bg1"/>
              </a:solidFill>
              <a:latin typeface="NikoshBAN" panose="02000000000000000000" pitchFamily="2" charset="0"/>
              <a:cs typeface="NikoshBAN" panose="02000000000000000000" pitchFamily="2" charset="0"/>
            </a:endParaRPr>
          </a:p>
        </p:txBody>
      </p:sp>
      <p:sp>
        <p:nvSpPr>
          <p:cNvPr id="6" name="Rectangle 5"/>
          <p:cNvSpPr/>
          <p:nvPr/>
        </p:nvSpPr>
        <p:spPr>
          <a:xfrm rot="5400000">
            <a:off x="8290275" y="3305857"/>
            <a:ext cx="6857999" cy="646331"/>
          </a:xfrm>
          <a:prstGeom prst="rect">
            <a:avLst/>
          </a:prstGeom>
          <a:solidFill>
            <a:srgbClr val="7030A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7" name="Rectangle 6"/>
          <p:cNvSpPr/>
          <p:nvPr/>
        </p:nvSpPr>
        <p:spPr>
          <a:xfrm rot="16200000">
            <a:off x="-3105834" y="3305858"/>
            <a:ext cx="6857999" cy="646331"/>
          </a:xfrm>
          <a:prstGeom prst="rect">
            <a:avLst/>
          </a:prstGeom>
          <a:solidFill>
            <a:srgbClr val="7030A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7720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6209" y="1836824"/>
            <a:ext cx="9906000" cy="3323987"/>
          </a:xfrm>
          <a:prstGeom prst="rect">
            <a:avLst/>
          </a:prstGeom>
          <a:solidFill>
            <a:schemeClr val="accent5">
              <a:lumMod val="75000"/>
            </a:schemeClr>
          </a:solidFill>
        </p:spPr>
        <p:txBody>
          <a:bodyPr wrap="square">
            <a:spAutoFit/>
          </a:bodyPr>
          <a:lstStyle/>
          <a:p>
            <a:r>
              <a:rPr lang="bn-IN" sz="4800" dirty="0" smtClean="0">
                <a:solidFill>
                  <a:schemeClr val="bg1"/>
                </a:solidFill>
                <a:latin typeface="NikoshBAN" panose="02000000000000000000" pitchFamily="2" charset="0"/>
                <a:cs typeface="NikoshBAN" panose="02000000000000000000" pitchFamily="2" charset="0"/>
              </a:rPr>
              <a:t>১১। কাহারও অনুকরণ করিও না। অনুকরণে দোষগুলি অনুকৃত হয়, গুণগুলি হয় না, অমুক ইংরেজি বা সংস্কৃত বা বাঙ্গালা লেখক এইরূপ লিখিয়াছেন, আমিও এরূপ লিখিব, এ কথা কদাপি মনে স্থান দিও না।</a:t>
            </a:r>
            <a:r>
              <a:rPr lang="bn-IN" dirty="0" smtClean="0">
                <a:solidFill>
                  <a:schemeClr val="bg1"/>
                </a:solidFill>
                <a:latin typeface="NikoshBAN" panose="02000000000000000000" pitchFamily="2" charset="0"/>
                <a:cs typeface="NikoshBAN" panose="02000000000000000000" pitchFamily="2" charset="0"/>
              </a:rPr>
              <a:t/>
            </a:r>
            <a:br>
              <a:rPr lang="bn-IN" dirty="0" smtClean="0">
                <a:solidFill>
                  <a:schemeClr val="bg1"/>
                </a:solidFill>
                <a:latin typeface="NikoshBAN" panose="02000000000000000000" pitchFamily="2" charset="0"/>
                <a:cs typeface="NikoshBAN" panose="02000000000000000000" pitchFamily="2" charset="0"/>
              </a:rPr>
            </a:br>
            <a:endParaRPr lang="en-US" dirty="0">
              <a:solidFill>
                <a:schemeClr val="bg1"/>
              </a:solidFill>
            </a:endParaRPr>
          </a:p>
        </p:txBody>
      </p:sp>
      <p:sp>
        <p:nvSpPr>
          <p:cNvPr id="3" name="TextBox 2"/>
          <p:cNvSpPr txBox="1"/>
          <p:nvPr/>
        </p:nvSpPr>
        <p:spPr>
          <a:xfrm>
            <a:off x="646332" y="304863"/>
            <a:ext cx="10771377" cy="830997"/>
          </a:xfrm>
          <a:prstGeom prst="rect">
            <a:avLst/>
          </a:prstGeom>
          <a:solidFill>
            <a:srgbClr val="7030A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4383" y="281220"/>
            <a:ext cx="1485900" cy="830997"/>
          </a:xfrm>
          <a:prstGeom prst="rect">
            <a:avLst/>
          </a:prstGeom>
        </p:spPr>
      </p:pic>
      <p:sp>
        <p:nvSpPr>
          <p:cNvPr id="6" name="Rectangle 5"/>
          <p:cNvSpPr/>
          <p:nvPr/>
        </p:nvSpPr>
        <p:spPr>
          <a:xfrm rot="5400000">
            <a:off x="8311877" y="3118137"/>
            <a:ext cx="6857999" cy="646331"/>
          </a:xfrm>
          <a:prstGeom prst="rect">
            <a:avLst/>
          </a:prstGeom>
          <a:solidFill>
            <a:srgbClr val="7030A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7" name="Rectangle 6"/>
          <p:cNvSpPr/>
          <p:nvPr/>
        </p:nvSpPr>
        <p:spPr>
          <a:xfrm>
            <a:off x="646332" y="6088557"/>
            <a:ext cx="10771377" cy="769441"/>
          </a:xfrm>
          <a:prstGeom prst="rect">
            <a:avLst/>
          </a:prstGeom>
          <a:solidFill>
            <a:srgbClr val="7030A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3600" dirty="0" smtClean="0">
                <a:solidFill>
                  <a:schemeClr val="bg1"/>
                </a:solidFill>
                <a:latin typeface="NikoshBAN" panose="02000000000000000000" pitchFamily="2" charset="0"/>
                <a:cs typeface="NikoshBAN" panose="02000000000000000000" pitchFamily="2" charset="0"/>
              </a:rPr>
              <a:t>   </a:t>
            </a:r>
            <a:r>
              <a:rPr lang="bn-IN" sz="3600" dirty="0" smtClean="0">
                <a:solidFill>
                  <a:schemeClr val="bg1"/>
                </a:solidFill>
                <a:latin typeface="NikoshBAN" panose="02000000000000000000" pitchFamily="2" charset="0"/>
                <a:cs typeface="NikoshBAN" panose="02000000000000000000" pitchFamily="2" charset="0"/>
              </a:rPr>
              <a:t>        </a:t>
            </a:r>
            <a:r>
              <a:rPr lang="bn-IN" sz="4400" dirty="0" smtClean="0">
                <a:solidFill>
                  <a:schemeClr val="bg1"/>
                </a:solidFill>
                <a:latin typeface="NikoshBAN" panose="02000000000000000000" pitchFamily="2" charset="0"/>
                <a:cs typeface="NikoshBAN" panose="02000000000000000000" pitchFamily="2" charset="0"/>
              </a:rPr>
              <a:t>চুন্নাপাড়া </a:t>
            </a:r>
            <a:r>
              <a:rPr lang="bn-IN" sz="44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4400" dirty="0">
              <a:solidFill>
                <a:schemeClr val="bg1"/>
              </a:solidFill>
              <a:latin typeface="NikoshBAN" panose="02000000000000000000" pitchFamily="2" charset="0"/>
              <a:cs typeface="NikoshBAN" panose="02000000000000000000" pitchFamily="2" charset="0"/>
            </a:endParaRPr>
          </a:p>
        </p:txBody>
      </p:sp>
      <p:sp>
        <p:nvSpPr>
          <p:cNvPr id="8" name="Rectangle 7"/>
          <p:cNvSpPr/>
          <p:nvPr/>
        </p:nvSpPr>
        <p:spPr>
          <a:xfrm rot="16200000">
            <a:off x="-3105834" y="3105833"/>
            <a:ext cx="6857999" cy="646331"/>
          </a:xfrm>
          <a:prstGeom prst="rect">
            <a:avLst/>
          </a:prstGeom>
          <a:solidFill>
            <a:srgbClr val="7030A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9314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9223" y="1278355"/>
            <a:ext cx="10660001" cy="4524315"/>
          </a:xfrm>
          <a:prstGeom prst="rect">
            <a:avLst/>
          </a:prstGeom>
          <a:solidFill>
            <a:srgbClr val="7030A0"/>
          </a:solidFill>
        </p:spPr>
        <p:txBody>
          <a:bodyPr wrap="square">
            <a:spAutoFit/>
          </a:bodyPr>
          <a:lstStyle/>
          <a:p>
            <a:r>
              <a:rPr lang="bn-IN" sz="5400" dirty="0" smtClean="0">
                <a:solidFill>
                  <a:schemeClr val="bg1"/>
                </a:solidFill>
                <a:latin typeface="NikoshBAN" panose="02000000000000000000" pitchFamily="2" charset="0"/>
                <a:cs typeface="NikoshBAN" panose="02000000000000000000" pitchFamily="2" charset="0"/>
              </a:rPr>
              <a:t>১২।</a:t>
            </a:r>
          </a:p>
          <a:p>
            <a:r>
              <a:rPr lang="bn-IN" sz="5400" dirty="0" smtClean="0">
                <a:solidFill>
                  <a:schemeClr val="bg1"/>
                </a:solidFill>
                <a:latin typeface="NikoshBAN" panose="02000000000000000000" pitchFamily="2" charset="0"/>
                <a:cs typeface="NikoshBAN" panose="02000000000000000000" pitchFamily="2" charset="0"/>
              </a:rPr>
              <a:t>যে কথার প্রমাণ দিতে পারিবে না,  </a:t>
            </a:r>
          </a:p>
          <a:p>
            <a:r>
              <a:rPr lang="bn-IN" sz="5400" dirty="0" smtClean="0">
                <a:solidFill>
                  <a:schemeClr val="bg1"/>
                </a:solidFill>
                <a:latin typeface="NikoshBAN" panose="02000000000000000000" pitchFamily="2" charset="0"/>
                <a:cs typeface="NikoshBAN" panose="02000000000000000000" pitchFamily="2" charset="0"/>
              </a:rPr>
              <a:t> তাহা লিখিও না। </a:t>
            </a:r>
          </a:p>
          <a:p>
            <a:r>
              <a:rPr lang="bn-IN" sz="5400" dirty="0" smtClean="0">
                <a:solidFill>
                  <a:schemeClr val="bg1"/>
                </a:solidFill>
                <a:latin typeface="NikoshBAN" panose="02000000000000000000" pitchFamily="2" charset="0"/>
                <a:cs typeface="NikoshBAN" panose="02000000000000000000" pitchFamily="2" charset="0"/>
              </a:rPr>
              <a:t>প্রমাণগুলি প্রযুক্ত করা সকল সময়ে প্রয়োজন হয় না, কিন্তু হাতে থাকা চাই।</a:t>
            </a:r>
            <a:r>
              <a:rPr lang="bn-IN" dirty="0" smtClean="0">
                <a:latin typeface="NikoshBAN" panose="02000000000000000000" pitchFamily="2" charset="0"/>
                <a:cs typeface="NikoshBAN" panose="02000000000000000000" pitchFamily="2" charset="0"/>
              </a:rPr>
              <a:t/>
            </a:r>
            <a:br>
              <a:rPr lang="bn-IN" dirty="0" smtClean="0">
                <a:latin typeface="NikoshBAN" panose="02000000000000000000" pitchFamily="2" charset="0"/>
                <a:cs typeface="NikoshBAN" panose="02000000000000000000" pitchFamily="2" charset="0"/>
              </a:rPr>
            </a:br>
            <a:endParaRPr lang="en-US" dirty="0"/>
          </a:p>
        </p:txBody>
      </p:sp>
      <p:sp>
        <p:nvSpPr>
          <p:cNvPr id="3" name="TextBox 2"/>
          <p:cNvSpPr txBox="1"/>
          <p:nvPr/>
        </p:nvSpPr>
        <p:spPr>
          <a:xfrm>
            <a:off x="566550" y="200024"/>
            <a:ext cx="10902674" cy="830997"/>
          </a:xfrm>
          <a:prstGeom prst="rect">
            <a:avLst/>
          </a:prstGeom>
          <a:solidFill>
            <a:srgbClr val="FF000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3324" y="200024"/>
            <a:ext cx="1485900" cy="830997"/>
          </a:xfrm>
          <a:prstGeom prst="rect">
            <a:avLst/>
          </a:prstGeom>
        </p:spPr>
      </p:pic>
      <p:sp>
        <p:nvSpPr>
          <p:cNvPr id="5" name="Rectangle 4"/>
          <p:cNvSpPr/>
          <p:nvPr/>
        </p:nvSpPr>
        <p:spPr>
          <a:xfrm>
            <a:off x="566550" y="6088557"/>
            <a:ext cx="10902674" cy="769441"/>
          </a:xfrm>
          <a:prstGeom prst="rect">
            <a:avLst/>
          </a:prstGeom>
          <a:solidFill>
            <a:srgbClr val="FF000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3600" dirty="0" smtClean="0">
                <a:solidFill>
                  <a:schemeClr val="bg1"/>
                </a:solidFill>
                <a:latin typeface="NikoshBAN" panose="02000000000000000000" pitchFamily="2" charset="0"/>
                <a:cs typeface="NikoshBAN" panose="02000000000000000000" pitchFamily="2" charset="0"/>
              </a:rPr>
              <a:t>   </a:t>
            </a:r>
            <a:r>
              <a:rPr lang="bn-IN" sz="3600" dirty="0" smtClean="0">
                <a:solidFill>
                  <a:schemeClr val="bg1"/>
                </a:solidFill>
                <a:latin typeface="NikoshBAN" panose="02000000000000000000" pitchFamily="2" charset="0"/>
                <a:cs typeface="NikoshBAN" panose="02000000000000000000" pitchFamily="2" charset="0"/>
              </a:rPr>
              <a:t>      </a:t>
            </a:r>
            <a:r>
              <a:rPr lang="bn-IN" sz="4400" dirty="0" smtClean="0">
                <a:solidFill>
                  <a:schemeClr val="bg1"/>
                </a:solidFill>
                <a:latin typeface="NikoshBAN" panose="02000000000000000000" pitchFamily="2" charset="0"/>
                <a:cs typeface="NikoshBAN" panose="02000000000000000000" pitchFamily="2" charset="0"/>
              </a:rPr>
              <a:t>চুন্নাপাড়া </a:t>
            </a:r>
            <a:r>
              <a:rPr lang="bn-IN" sz="44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4400" dirty="0">
              <a:solidFill>
                <a:schemeClr val="bg1"/>
              </a:solidFill>
              <a:latin typeface="NikoshBAN" panose="02000000000000000000" pitchFamily="2" charset="0"/>
              <a:cs typeface="NikoshBAN" panose="02000000000000000000" pitchFamily="2" charset="0"/>
            </a:endParaRPr>
          </a:p>
        </p:txBody>
      </p:sp>
      <p:sp>
        <p:nvSpPr>
          <p:cNvPr id="6" name="Rectangle 5"/>
          <p:cNvSpPr/>
          <p:nvPr/>
        </p:nvSpPr>
        <p:spPr>
          <a:xfrm rot="5400000">
            <a:off x="8369589" y="3105835"/>
            <a:ext cx="6857999" cy="646331"/>
          </a:xfrm>
          <a:prstGeom prst="rect">
            <a:avLst/>
          </a:prstGeom>
          <a:solidFill>
            <a:srgbClr val="FF000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7" name="Rectangle 6"/>
          <p:cNvSpPr/>
          <p:nvPr/>
        </p:nvSpPr>
        <p:spPr>
          <a:xfrm rot="16200000">
            <a:off x="-3185616" y="3105833"/>
            <a:ext cx="6857999" cy="646331"/>
          </a:xfrm>
          <a:prstGeom prst="rect">
            <a:avLst/>
          </a:prstGeom>
          <a:solidFill>
            <a:srgbClr val="FF000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9481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4665" y="2236348"/>
            <a:ext cx="10410423" cy="2585323"/>
          </a:xfrm>
          <a:prstGeom prst="rect">
            <a:avLst/>
          </a:prstGeom>
          <a:solidFill>
            <a:schemeClr val="accent2">
              <a:lumMod val="50000"/>
            </a:schemeClr>
          </a:solidFill>
        </p:spPr>
        <p:txBody>
          <a:bodyPr wrap="square">
            <a:spAutoFit/>
          </a:bodyPr>
          <a:lstStyle/>
          <a:p>
            <a:r>
              <a:rPr lang="bn-IN" sz="4800" dirty="0" smtClean="0">
                <a:solidFill>
                  <a:schemeClr val="bg1"/>
                </a:solidFill>
                <a:latin typeface="NikoshBAN" panose="02000000000000000000" pitchFamily="2" charset="0"/>
                <a:cs typeface="NikoshBAN" panose="02000000000000000000" pitchFamily="2" charset="0"/>
              </a:rPr>
              <a:t>বাঙ্গালা সাহিত্য, বাঙ্গালার ভরসা। এই নিয়মগুলো বাঙ্গালা লেখকদিগের দ্বারা রক্ষিত হইলে, বাঙ্গালা সাহিত্যের উন্নতি বেগে হইতে থাকিবে।</a:t>
            </a:r>
            <a:r>
              <a:rPr lang="bn-IN" dirty="0" smtClean="0">
                <a:latin typeface="NikoshBAN" panose="02000000000000000000" pitchFamily="2" charset="0"/>
                <a:cs typeface="NikoshBAN" panose="02000000000000000000" pitchFamily="2" charset="0"/>
              </a:rPr>
              <a:t/>
            </a:r>
            <a:br>
              <a:rPr lang="bn-IN" dirty="0" smtClean="0">
                <a:latin typeface="NikoshBAN" panose="02000000000000000000" pitchFamily="2" charset="0"/>
                <a:cs typeface="NikoshBAN" panose="02000000000000000000" pitchFamily="2" charset="0"/>
              </a:rPr>
            </a:br>
            <a:endParaRPr lang="en-US" dirty="0"/>
          </a:p>
        </p:txBody>
      </p:sp>
      <p:sp>
        <p:nvSpPr>
          <p:cNvPr id="3" name="TextBox 2"/>
          <p:cNvSpPr txBox="1"/>
          <p:nvPr/>
        </p:nvSpPr>
        <p:spPr>
          <a:xfrm>
            <a:off x="684138" y="200023"/>
            <a:ext cx="10823723" cy="830997"/>
          </a:xfrm>
          <a:prstGeom prst="rect">
            <a:avLst/>
          </a:prstGeom>
          <a:solidFill>
            <a:srgbClr val="7030A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1961" y="275063"/>
            <a:ext cx="1485900" cy="830997"/>
          </a:xfrm>
          <a:prstGeom prst="rect">
            <a:avLst/>
          </a:prstGeom>
        </p:spPr>
      </p:pic>
      <p:sp>
        <p:nvSpPr>
          <p:cNvPr id="5" name="Rectangle 4"/>
          <p:cNvSpPr/>
          <p:nvPr/>
        </p:nvSpPr>
        <p:spPr>
          <a:xfrm rot="5400000">
            <a:off x="8494993" y="3205845"/>
            <a:ext cx="6657975" cy="646331"/>
          </a:xfrm>
          <a:prstGeom prst="rect">
            <a:avLst/>
          </a:prstGeom>
          <a:solidFill>
            <a:srgbClr val="7030A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6" name="Rectangle 5"/>
          <p:cNvSpPr/>
          <p:nvPr/>
        </p:nvSpPr>
        <p:spPr>
          <a:xfrm>
            <a:off x="684138" y="6088557"/>
            <a:ext cx="10831479" cy="769441"/>
          </a:xfrm>
          <a:prstGeom prst="rect">
            <a:avLst/>
          </a:prstGeom>
          <a:solidFill>
            <a:srgbClr val="7030A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3600" dirty="0" smtClean="0">
                <a:solidFill>
                  <a:schemeClr val="bg1"/>
                </a:solidFill>
                <a:latin typeface="NikoshBAN" panose="02000000000000000000" pitchFamily="2" charset="0"/>
                <a:cs typeface="NikoshBAN" panose="02000000000000000000" pitchFamily="2" charset="0"/>
              </a:rPr>
              <a:t>   </a:t>
            </a:r>
            <a:r>
              <a:rPr lang="bn-IN" sz="3600" dirty="0" smtClean="0">
                <a:solidFill>
                  <a:schemeClr val="bg1"/>
                </a:solidFill>
                <a:latin typeface="NikoshBAN" panose="02000000000000000000" pitchFamily="2" charset="0"/>
                <a:cs typeface="NikoshBAN" panose="02000000000000000000" pitchFamily="2" charset="0"/>
              </a:rPr>
              <a:t>          </a:t>
            </a:r>
            <a:r>
              <a:rPr lang="bn-IN" sz="4400" dirty="0" smtClean="0">
                <a:solidFill>
                  <a:schemeClr val="bg1"/>
                </a:solidFill>
                <a:latin typeface="NikoshBAN" panose="02000000000000000000" pitchFamily="2" charset="0"/>
                <a:cs typeface="NikoshBAN" panose="02000000000000000000" pitchFamily="2" charset="0"/>
              </a:rPr>
              <a:t>চুন্নাপাড়া </a:t>
            </a:r>
            <a:r>
              <a:rPr lang="bn-IN" sz="44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4400" dirty="0">
              <a:solidFill>
                <a:schemeClr val="bg1"/>
              </a:solidFill>
              <a:latin typeface="NikoshBAN" panose="02000000000000000000" pitchFamily="2" charset="0"/>
              <a:cs typeface="NikoshBAN" panose="02000000000000000000" pitchFamily="2" charset="0"/>
            </a:endParaRPr>
          </a:p>
        </p:txBody>
      </p:sp>
      <p:sp>
        <p:nvSpPr>
          <p:cNvPr id="7" name="Rectangle 6"/>
          <p:cNvSpPr/>
          <p:nvPr/>
        </p:nvSpPr>
        <p:spPr>
          <a:xfrm rot="16200000">
            <a:off x="-3068028" y="3105833"/>
            <a:ext cx="6857999" cy="646331"/>
          </a:xfrm>
          <a:prstGeom prst="rect">
            <a:avLst/>
          </a:prstGeom>
          <a:solidFill>
            <a:srgbClr val="7030A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5701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4715" y="682580"/>
            <a:ext cx="8268237" cy="6175420"/>
          </a:xfrm>
          <a:prstGeom prst="rect">
            <a:avLst/>
          </a:prstGeom>
          <a:noFill/>
        </p:spPr>
        <p:txBody>
          <a:bodyPr wrap="square" rtlCol="0">
            <a:spAutoFit/>
          </a:bodyPr>
          <a:lstStyle/>
          <a:p>
            <a:endParaRPr lang="en-US" dirty="0"/>
          </a:p>
        </p:txBody>
      </p:sp>
      <p:pic>
        <p:nvPicPr>
          <p:cNvPr id="3" name="Picture 2"/>
          <p:cNvPicPr>
            <a:picLocks noChangeAspect="1"/>
          </p:cNvPicPr>
          <p:nvPr/>
        </p:nvPicPr>
        <p:blipFill>
          <a:blip r:embed="rId2"/>
          <a:stretch>
            <a:fillRect/>
          </a:stretch>
        </p:blipFill>
        <p:spPr>
          <a:xfrm>
            <a:off x="-476518" y="-115910"/>
            <a:ext cx="11951594" cy="6268791"/>
          </a:xfrm>
          <a:prstGeom prst="rect">
            <a:avLst/>
          </a:prstGeom>
        </p:spPr>
      </p:pic>
      <p:sp>
        <p:nvSpPr>
          <p:cNvPr id="4" name="TextBox 3"/>
          <p:cNvSpPr txBox="1"/>
          <p:nvPr/>
        </p:nvSpPr>
        <p:spPr>
          <a:xfrm>
            <a:off x="5653826" y="3240243"/>
            <a:ext cx="5035640" cy="2646878"/>
          </a:xfrm>
          <a:prstGeom prst="rect">
            <a:avLst/>
          </a:prstGeom>
          <a:solidFill>
            <a:srgbClr val="FF0066"/>
          </a:solidFill>
        </p:spPr>
        <p:txBody>
          <a:bodyPr wrap="square" rtlCol="0">
            <a:spAutoFit/>
          </a:bodyPr>
          <a:lstStyle/>
          <a:p>
            <a:r>
              <a:rPr lang="bn-IN" sz="16600" dirty="0" smtClean="0">
                <a:latin typeface="NikoshBAN" panose="02000000000000000000" pitchFamily="2" charset="0"/>
                <a:cs typeface="NikoshBAN" panose="02000000000000000000" pitchFamily="2" charset="0"/>
              </a:rPr>
              <a:t>ধন্যবাদ</a:t>
            </a:r>
            <a:endParaRPr lang="en-US" sz="16600" dirty="0">
              <a:latin typeface="NikoshBAN" panose="02000000000000000000" pitchFamily="2" charset="0"/>
              <a:cs typeface="NikoshBAN" panose="02000000000000000000" pitchFamily="2" charset="0"/>
            </a:endParaRPr>
          </a:p>
        </p:txBody>
      </p:sp>
      <p:sp>
        <p:nvSpPr>
          <p:cNvPr id="6" name="Rectangle 5"/>
          <p:cNvSpPr/>
          <p:nvPr/>
        </p:nvSpPr>
        <p:spPr>
          <a:xfrm>
            <a:off x="258357" y="6095517"/>
            <a:ext cx="11216719" cy="769441"/>
          </a:xfrm>
          <a:prstGeom prst="rect">
            <a:avLst/>
          </a:prstGeom>
          <a:solidFill>
            <a:srgbClr val="7030A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3600" dirty="0" smtClean="0">
                <a:solidFill>
                  <a:schemeClr val="bg1"/>
                </a:solidFill>
                <a:latin typeface="NikoshBAN" panose="02000000000000000000" pitchFamily="2" charset="0"/>
                <a:cs typeface="NikoshBAN" panose="02000000000000000000" pitchFamily="2" charset="0"/>
              </a:rPr>
              <a:t>   </a:t>
            </a:r>
            <a:r>
              <a:rPr lang="bn-IN" sz="4400" dirty="0" smtClean="0">
                <a:solidFill>
                  <a:schemeClr val="bg1"/>
                </a:solidFill>
                <a:latin typeface="NikoshBAN" panose="02000000000000000000" pitchFamily="2" charset="0"/>
                <a:cs typeface="NikoshBAN" panose="02000000000000000000" pitchFamily="2" charset="0"/>
              </a:rPr>
              <a:t>চুন্নাপাড়া </a:t>
            </a:r>
            <a:r>
              <a:rPr lang="bn-IN" sz="44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4400" dirty="0">
              <a:solidFill>
                <a:schemeClr val="bg1"/>
              </a:solidFill>
              <a:latin typeface="NikoshBAN" panose="02000000000000000000" pitchFamily="2" charset="0"/>
              <a:cs typeface="NikoshBAN" panose="02000000000000000000" pitchFamily="2" charset="0"/>
            </a:endParaRPr>
          </a:p>
        </p:txBody>
      </p:sp>
      <p:sp>
        <p:nvSpPr>
          <p:cNvPr id="7" name="Rectangle 6"/>
          <p:cNvSpPr/>
          <p:nvPr/>
        </p:nvSpPr>
        <p:spPr>
          <a:xfrm rot="16200000">
            <a:off x="-3493809" y="3112258"/>
            <a:ext cx="6857999" cy="646331"/>
          </a:xfrm>
          <a:prstGeom prst="rect">
            <a:avLst/>
          </a:prstGeom>
          <a:solidFill>
            <a:srgbClr val="7030A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8" name="Rectangle 7"/>
          <p:cNvSpPr/>
          <p:nvPr/>
        </p:nvSpPr>
        <p:spPr>
          <a:xfrm rot="5400000">
            <a:off x="8311165" y="3047759"/>
            <a:ext cx="6974151" cy="646331"/>
          </a:xfrm>
          <a:prstGeom prst="rect">
            <a:avLst/>
          </a:prstGeom>
          <a:solidFill>
            <a:srgbClr val="7030A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9" name="Rectangle 8"/>
          <p:cNvSpPr/>
          <p:nvPr/>
        </p:nvSpPr>
        <p:spPr>
          <a:xfrm>
            <a:off x="37805" y="-113032"/>
            <a:ext cx="11437271" cy="830997"/>
          </a:xfrm>
          <a:prstGeom prst="rect">
            <a:avLst/>
          </a:prstGeom>
          <a:solidFill>
            <a:srgbClr val="7030A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3600" dirty="0" smtClean="0">
                <a:solidFill>
                  <a:schemeClr val="bg1"/>
                </a:solidFill>
                <a:latin typeface="NikoshBAN" panose="02000000000000000000" pitchFamily="2" charset="0"/>
                <a:cs typeface="NikoshBAN" panose="02000000000000000000" pitchFamily="2" charset="0"/>
              </a:rPr>
              <a:t>   </a:t>
            </a:r>
            <a:r>
              <a:rPr lang="bn-IN" sz="3600" dirty="0" smtClean="0">
                <a:solidFill>
                  <a:schemeClr val="bg1"/>
                </a:solidFill>
                <a:latin typeface="NikoshBAN" panose="02000000000000000000" pitchFamily="2" charset="0"/>
                <a:cs typeface="NikoshBAN" panose="02000000000000000000" pitchFamily="2" charset="0"/>
              </a:rPr>
              <a:t>       </a:t>
            </a:r>
            <a:r>
              <a:rPr lang="bn-IN" sz="4800" dirty="0" smtClean="0">
                <a:solidFill>
                  <a:schemeClr val="bg1"/>
                </a:solidFill>
                <a:latin typeface="NikoshBAN" panose="02000000000000000000" pitchFamily="2" charset="0"/>
                <a:cs typeface="NikoshBAN" panose="02000000000000000000" pitchFamily="2" charset="0"/>
              </a:rPr>
              <a:t>চুন্নাপাড়া </a:t>
            </a:r>
            <a:r>
              <a:rPr lang="bn-IN" sz="48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pic>
        <p:nvPicPr>
          <p:cNvPr id="10" name="Picture 9"/>
          <p:cNvPicPr>
            <a:picLocks noChangeAspect="1"/>
          </p:cNvPicPr>
          <p:nvPr/>
        </p:nvPicPr>
        <p:blipFill>
          <a:blip r:embed="rId3"/>
          <a:stretch>
            <a:fillRect/>
          </a:stretch>
        </p:blipFill>
        <p:spPr>
          <a:xfrm>
            <a:off x="9945689" y="6424"/>
            <a:ext cx="1487553" cy="829128"/>
          </a:xfrm>
          <a:prstGeom prst="rect">
            <a:avLst/>
          </a:prstGeom>
        </p:spPr>
      </p:pic>
    </p:spTree>
    <p:extLst>
      <p:ext uri="{BB962C8B-B14F-4D97-AF65-F5344CB8AC3E}">
        <p14:creationId xmlns:p14="http://schemas.microsoft.com/office/powerpoint/2010/main" val="3773702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00024"/>
            <a:ext cx="11240870" cy="830997"/>
          </a:xfrm>
          <a:prstGeom prst="rect">
            <a:avLst/>
          </a:prstGeom>
          <a:solidFill>
            <a:srgbClr val="FF000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7726" y="200023"/>
            <a:ext cx="1485900" cy="830997"/>
          </a:xfrm>
          <a:prstGeom prst="rect">
            <a:avLst/>
          </a:prstGeom>
        </p:spPr>
      </p:pic>
      <p:sp>
        <p:nvSpPr>
          <p:cNvPr id="7" name="TextBox 6"/>
          <p:cNvSpPr txBox="1"/>
          <p:nvPr/>
        </p:nvSpPr>
        <p:spPr>
          <a:xfrm>
            <a:off x="3781321" y="1383661"/>
            <a:ext cx="7938454" cy="4031873"/>
          </a:xfrm>
          <a:prstGeom prst="rect">
            <a:avLst/>
          </a:prstGeom>
          <a:solidFill>
            <a:srgbClr val="7030A0"/>
          </a:solidFill>
        </p:spPr>
        <p:txBody>
          <a:bodyPr wrap="square" rtlCol="0">
            <a:spAutoFit/>
          </a:bodyPr>
          <a:lstStyle/>
          <a:p>
            <a:r>
              <a:rPr lang="bn-IN" sz="7200" dirty="0" smtClean="0">
                <a:solidFill>
                  <a:schemeClr val="bg1"/>
                </a:solidFill>
                <a:latin typeface="NikoshBAN" panose="02000000000000000000" pitchFamily="2" charset="0"/>
                <a:cs typeface="NikoshBAN" panose="02000000000000000000" pitchFamily="2" charset="0"/>
              </a:rPr>
              <a:t>   শেখ কামাল হোসেন</a:t>
            </a:r>
          </a:p>
          <a:p>
            <a:r>
              <a:rPr lang="bn-IN" sz="8800" dirty="0" smtClean="0">
                <a:solidFill>
                  <a:schemeClr val="bg1"/>
                </a:solidFill>
                <a:latin typeface="NikoshBAN" panose="02000000000000000000" pitchFamily="2" charset="0"/>
                <a:cs typeface="NikoshBAN" panose="02000000000000000000" pitchFamily="2" charset="0"/>
              </a:rPr>
              <a:t>    ভারপ্রাপ্ত অধ্যক্ষ</a:t>
            </a:r>
          </a:p>
          <a:p>
            <a:r>
              <a:rPr lang="bn-IN" sz="4800" dirty="0" smtClean="0">
                <a:solidFill>
                  <a:schemeClr val="bg1"/>
                </a:solidFill>
                <a:latin typeface="NikoshBAN" panose="02000000000000000000" pitchFamily="2" charset="0"/>
                <a:cs typeface="NikoshBAN" panose="02000000000000000000" pitchFamily="2" charset="0"/>
              </a:rPr>
              <a:t>চুন্নাপাড়া মুনিরুল ইসলাম ফাযিল মাদরাসা</a:t>
            </a:r>
          </a:p>
          <a:p>
            <a:r>
              <a:rPr lang="bn-IN" sz="4800" dirty="0" smtClean="0">
                <a:solidFill>
                  <a:schemeClr val="bg1"/>
                </a:solidFill>
                <a:latin typeface="NikoshBAN" panose="02000000000000000000" pitchFamily="2" charset="0"/>
                <a:cs typeface="NikoshBAN" panose="02000000000000000000" pitchFamily="2" charset="0"/>
              </a:rPr>
              <a:t>আনোয়ারা, চট্টগ্রাম।</a:t>
            </a:r>
            <a:endParaRPr lang="en-US" sz="4800" dirty="0">
              <a:solidFill>
                <a:schemeClr val="bg1"/>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595" y="1629963"/>
            <a:ext cx="3008726" cy="4011635"/>
          </a:xfrm>
          <a:prstGeom prst="rect">
            <a:avLst/>
          </a:prstGeom>
        </p:spPr>
      </p:pic>
      <p:sp>
        <p:nvSpPr>
          <p:cNvPr id="8" name="TextBox 7"/>
          <p:cNvSpPr txBox="1"/>
          <p:nvPr/>
        </p:nvSpPr>
        <p:spPr>
          <a:xfrm rot="16200000">
            <a:off x="-3079993" y="3254259"/>
            <a:ext cx="6939469" cy="830997"/>
          </a:xfrm>
          <a:prstGeom prst="rect">
            <a:avLst/>
          </a:prstGeom>
          <a:solidFill>
            <a:srgbClr val="FF000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a:t>
            </a:r>
            <a:r>
              <a:rPr lang="bn-IN" sz="3600" dirty="0" smtClean="0">
                <a:solidFill>
                  <a:schemeClr val="bg1"/>
                </a:solidFill>
                <a:latin typeface="NikoshBAN" panose="02000000000000000000" pitchFamily="2" charset="0"/>
                <a:cs typeface="NikoshBAN" panose="02000000000000000000" pitchFamily="2" charset="0"/>
              </a:rPr>
              <a:t>চুন্নাপাড়া মুনিরুল ইসলাম অনলাইন মাদরাসা  </a:t>
            </a:r>
            <a:endParaRPr lang="en-US" sz="4800" dirty="0">
              <a:solidFill>
                <a:schemeClr val="bg1"/>
              </a:solidFill>
              <a:latin typeface="NikoshBAN" panose="02000000000000000000" pitchFamily="2" charset="0"/>
              <a:cs typeface="NikoshBAN" panose="02000000000000000000" pitchFamily="2" charset="0"/>
            </a:endParaRPr>
          </a:p>
        </p:txBody>
      </p:sp>
      <p:sp>
        <p:nvSpPr>
          <p:cNvPr id="9" name="TextBox 8"/>
          <p:cNvSpPr txBox="1"/>
          <p:nvPr/>
        </p:nvSpPr>
        <p:spPr>
          <a:xfrm rot="5400000">
            <a:off x="8465808" y="3079994"/>
            <a:ext cx="6806052" cy="646331"/>
          </a:xfrm>
          <a:prstGeom prst="rect">
            <a:avLst/>
          </a:prstGeom>
          <a:solidFill>
            <a:srgbClr val="FF0000"/>
          </a:solidFill>
        </p:spPr>
        <p:txBody>
          <a:bodyPr wrap="square" rtlCol="0">
            <a:spAutoFit/>
          </a:bodyPr>
          <a:lstStyle/>
          <a:p>
            <a:r>
              <a:rPr lang="bn-IN" sz="36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10" name="TextBox 9"/>
          <p:cNvSpPr txBox="1"/>
          <p:nvPr/>
        </p:nvSpPr>
        <p:spPr>
          <a:xfrm>
            <a:off x="843195" y="5975188"/>
            <a:ext cx="10664518" cy="830997"/>
          </a:xfrm>
          <a:prstGeom prst="rect">
            <a:avLst/>
          </a:prstGeom>
          <a:solidFill>
            <a:srgbClr val="FF000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9853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8606" y="68432"/>
            <a:ext cx="10736183" cy="830997"/>
          </a:xfrm>
          <a:prstGeom prst="rect">
            <a:avLst/>
          </a:prstGeom>
          <a:solidFill>
            <a:schemeClr val="accent6">
              <a:lumMod val="50000"/>
            </a:schemeClr>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8890" y="62024"/>
            <a:ext cx="1485900" cy="830997"/>
          </a:xfrm>
          <a:prstGeom prst="rect">
            <a:avLst/>
          </a:prstGeom>
        </p:spPr>
      </p:pic>
      <p:sp>
        <p:nvSpPr>
          <p:cNvPr id="4" name="TextBox 3"/>
          <p:cNvSpPr txBox="1"/>
          <p:nvPr/>
        </p:nvSpPr>
        <p:spPr>
          <a:xfrm>
            <a:off x="6941713" y="1481070"/>
            <a:ext cx="4224270" cy="1354217"/>
          </a:xfrm>
          <a:prstGeom prst="rect">
            <a:avLst/>
          </a:prstGeom>
          <a:solidFill>
            <a:schemeClr val="accent2">
              <a:lumMod val="75000"/>
            </a:schemeClr>
          </a:solidFill>
        </p:spPr>
        <p:txBody>
          <a:bodyPr wrap="square" rtlCol="0">
            <a:spAutoFit/>
          </a:bodyPr>
          <a:lstStyle/>
          <a:p>
            <a:r>
              <a:rPr lang="bn-IN" sz="3200" dirty="0" smtClean="0">
                <a:solidFill>
                  <a:schemeClr val="bg1"/>
                </a:solidFill>
                <a:latin typeface="NikoshBAN" panose="02000000000000000000" pitchFamily="2" charset="0"/>
                <a:cs typeface="NikoshBAN" panose="02000000000000000000" pitchFamily="2" charset="0"/>
              </a:rPr>
              <a:t>শ্রেনিঃ আলিম ১ম বর্ষ</a:t>
            </a:r>
          </a:p>
          <a:p>
            <a:r>
              <a:rPr lang="bn-IN" sz="3200" dirty="0" smtClean="0">
                <a:solidFill>
                  <a:schemeClr val="bg1"/>
                </a:solidFill>
                <a:latin typeface="NikoshBAN" panose="02000000000000000000" pitchFamily="2" charset="0"/>
                <a:cs typeface="NikoshBAN" panose="02000000000000000000" pitchFamily="2" charset="0"/>
              </a:rPr>
              <a:t>বিষয়ঃ বাংলা সাহিত্য</a:t>
            </a:r>
          </a:p>
          <a:p>
            <a:endParaRPr lang="en-US" dirty="0"/>
          </a:p>
        </p:txBody>
      </p:sp>
      <p:sp>
        <p:nvSpPr>
          <p:cNvPr id="5" name="TextBox 4"/>
          <p:cNvSpPr txBox="1"/>
          <p:nvPr/>
        </p:nvSpPr>
        <p:spPr>
          <a:xfrm>
            <a:off x="2202287" y="3000777"/>
            <a:ext cx="8610115" cy="984885"/>
          </a:xfrm>
          <a:prstGeom prst="rect">
            <a:avLst/>
          </a:prstGeom>
          <a:noFill/>
        </p:spPr>
        <p:txBody>
          <a:bodyPr wrap="square" rtlCol="0">
            <a:spAutoFit/>
          </a:bodyPr>
          <a:lstStyle/>
          <a:p>
            <a:r>
              <a:rPr lang="bn-IN" sz="4000" dirty="0" smtClean="0"/>
              <a:t>আজকের পাঠঃ </a:t>
            </a:r>
          </a:p>
          <a:p>
            <a:r>
              <a:rPr lang="bn-IN" dirty="0"/>
              <a:t> </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8234" y="3647108"/>
            <a:ext cx="2314575" cy="1428750"/>
          </a:xfrm>
          <a:prstGeom prst="rect">
            <a:avLst/>
          </a:prstGeom>
        </p:spPr>
      </p:pic>
      <p:sp>
        <p:nvSpPr>
          <p:cNvPr id="7" name="TextBox 6"/>
          <p:cNvSpPr txBox="1"/>
          <p:nvPr/>
        </p:nvSpPr>
        <p:spPr>
          <a:xfrm>
            <a:off x="785612" y="5017058"/>
            <a:ext cx="5100033" cy="646331"/>
          </a:xfrm>
          <a:prstGeom prst="rect">
            <a:avLst/>
          </a:prstGeom>
          <a:solidFill>
            <a:schemeClr val="accent2">
              <a:lumMod val="75000"/>
            </a:schemeClr>
          </a:solidFill>
        </p:spPr>
        <p:txBody>
          <a:bodyPr wrap="square" rtlCol="0">
            <a:spAutoFit/>
          </a:bodyPr>
          <a:lstStyle/>
          <a:p>
            <a:r>
              <a:rPr lang="bn-IN" dirty="0" smtClean="0"/>
              <a:t>      </a:t>
            </a:r>
            <a:r>
              <a:rPr lang="bn-IN" sz="3600" dirty="0" smtClean="0">
                <a:solidFill>
                  <a:schemeClr val="bg1"/>
                </a:solidFill>
                <a:latin typeface="NikoshBAN" panose="02000000000000000000" pitchFamily="2" charset="0"/>
                <a:cs typeface="NikoshBAN" panose="02000000000000000000" pitchFamily="2" charset="0"/>
              </a:rPr>
              <a:t>বঙ্কিমচন্দ্র চট্টপাধ্যায়</a:t>
            </a:r>
            <a:endParaRPr lang="en-US" sz="3600" dirty="0">
              <a:solidFill>
                <a:schemeClr val="bg1"/>
              </a:solidFill>
              <a:latin typeface="NikoshBAN" panose="02000000000000000000" pitchFamily="2" charset="0"/>
              <a:cs typeface="NikoshBAN" panose="02000000000000000000" pitchFamily="2" charset="0"/>
            </a:endParaRPr>
          </a:p>
        </p:txBody>
      </p:sp>
      <p:sp>
        <p:nvSpPr>
          <p:cNvPr id="8" name="TextBox 7"/>
          <p:cNvSpPr txBox="1"/>
          <p:nvPr/>
        </p:nvSpPr>
        <p:spPr>
          <a:xfrm>
            <a:off x="3007217" y="3662496"/>
            <a:ext cx="7868992" cy="646331"/>
          </a:xfrm>
          <a:prstGeom prst="rect">
            <a:avLst/>
          </a:prstGeom>
          <a:solidFill>
            <a:srgbClr val="7030A0"/>
          </a:solidFill>
        </p:spPr>
        <p:txBody>
          <a:bodyPr wrap="square" rtlCol="0">
            <a:spAutoFit/>
          </a:bodyPr>
          <a:lstStyle/>
          <a:p>
            <a:r>
              <a:rPr lang="bn-IN" sz="3600" dirty="0" smtClean="0">
                <a:solidFill>
                  <a:schemeClr val="bg1"/>
                </a:solidFill>
              </a:rPr>
              <a:t>বাঙ্গালার নব্য লেখকদিগের প্রতি নিবেদন</a:t>
            </a:r>
            <a:endParaRPr lang="en-US" sz="3600" dirty="0">
              <a:solidFill>
                <a:schemeClr val="bg1"/>
              </a:solidFill>
            </a:endParaRPr>
          </a:p>
        </p:txBody>
      </p:sp>
      <p:sp>
        <p:nvSpPr>
          <p:cNvPr id="9" name="TextBox 8"/>
          <p:cNvSpPr txBox="1"/>
          <p:nvPr/>
        </p:nvSpPr>
        <p:spPr>
          <a:xfrm rot="16200000">
            <a:off x="-3485423" y="3512090"/>
            <a:ext cx="7608017" cy="707886"/>
          </a:xfrm>
          <a:prstGeom prst="rect">
            <a:avLst/>
          </a:prstGeom>
          <a:solidFill>
            <a:schemeClr val="accent6">
              <a:lumMod val="50000"/>
            </a:schemeClr>
          </a:solidFill>
        </p:spPr>
        <p:txBody>
          <a:bodyPr wrap="square" rtlCol="0">
            <a:spAutoFit/>
          </a:bodyPr>
          <a:lstStyle/>
          <a:p>
            <a:r>
              <a:rPr lang="bn-IN" sz="4000" dirty="0" smtClean="0">
                <a:solidFill>
                  <a:schemeClr val="bg1"/>
                </a:solidFill>
                <a:latin typeface="NikoshBAN" panose="02000000000000000000" pitchFamily="2" charset="0"/>
                <a:cs typeface="NikoshBAN" panose="02000000000000000000" pitchFamily="2" charset="0"/>
              </a:rPr>
              <a:t>  </a:t>
            </a:r>
            <a:r>
              <a:rPr lang="bn-IN" sz="4000" dirty="0" smtClean="0">
                <a:solidFill>
                  <a:schemeClr val="bg1"/>
                </a:solidFill>
                <a:latin typeface="NikoshBAN" panose="02000000000000000000" pitchFamily="2" charset="0"/>
                <a:cs typeface="NikoshBAN" panose="02000000000000000000" pitchFamily="2" charset="0"/>
              </a:rPr>
              <a:t>         </a:t>
            </a:r>
            <a:r>
              <a:rPr lang="bn-IN" sz="3600" dirty="0" smtClean="0">
                <a:solidFill>
                  <a:schemeClr val="bg1"/>
                </a:solidFill>
                <a:latin typeface="NikoshBAN" panose="02000000000000000000" pitchFamily="2" charset="0"/>
                <a:cs typeface="NikoshBAN" panose="02000000000000000000" pitchFamily="2" charset="0"/>
              </a:rPr>
              <a:t>চুন্নাপাড়া </a:t>
            </a:r>
            <a:r>
              <a:rPr lang="bn-IN" sz="3600" dirty="0" smtClean="0">
                <a:solidFill>
                  <a:schemeClr val="bg1"/>
                </a:solidFill>
                <a:latin typeface="NikoshBAN" panose="02000000000000000000" pitchFamily="2" charset="0"/>
                <a:cs typeface="NikoshBAN" panose="02000000000000000000" pitchFamily="2" charset="0"/>
              </a:rPr>
              <a:t>মুনিরুল ইসলাম অনলাইন </a:t>
            </a:r>
            <a:r>
              <a:rPr lang="bn-IN" sz="3600" dirty="0" smtClean="0">
                <a:solidFill>
                  <a:schemeClr val="bg1"/>
                </a:solidFill>
                <a:latin typeface="NikoshBAN" panose="02000000000000000000" pitchFamily="2" charset="0"/>
                <a:cs typeface="NikoshBAN" panose="02000000000000000000" pitchFamily="2" charset="0"/>
              </a:rPr>
              <a:t>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10" name="TextBox 9"/>
          <p:cNvSpPr txBox="1"/>
          <p:nvPr/>
        </p:nvSpPr>
        <p:spPr>
          <a:xfrm>
            <a:off x="668237" y="5956121"/>
            <a:ext cx="11523763" cy="830997"/>
          </a:xfrm>
          <a:prstGeom prst="rect">
            <a:avLst/>
          </a:prstGeom>
          <a:solidFill>
            <a:schemeClr val="accent6">
              <a:lumMod val="50000"/>
            </a:schemeClr>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sp>
        <p:nvSpPr>
          <p:cNvPr id="11" name="TextBox 10"/>
          <p:cNvSpPr txBox="1"/>
          <p:nvPr/>
        </p:nvSpPr>
        <p:spPr>
          <a:xfrm rot="5400000">
            <a:off x="7709985" y="3511718"/>
            <a:ext cx="7792872" cy="769441"/>
          </a:xfrm>
          <a:prstGeom prst="rect">
            <a:avLst/>
          </a:prstGeom>
          <a:solidFill>
            <a:schemeClr val="accent6">
              <a:lumMod val="50000"/>
            </a:schemeClr>
          </a:solidFill>
        </p:spPr>
        <p:txBody>
          <a:bodyPr wrap="square" rtlCol="0">
            <a:spAutoFit/>
          </a:bodyPr>
          <a:lstStyle/>
          <a:p>
            <a:r>
              <a:rPr lang="bn-IN" sz="4400" dirty="0" smtClean="0">
                <a:solidFill>
                  <a:schemeClr val="bg1"/>
                </a:solidFill>
                <a:latin typeface="NikoshBAN" panose="02000000000000000000" pitchFamily="2" charset="0"/>
                <a:cs typeface="NikoshBAN" panose="02000000000000000000" pitchFamily="2" charset="0"/>
              </a:rPr>
              <a:t> </a:t>
            </a:r>
            <a:r>
              <a:rPr lang="bn-IN" sz="3600" dirty="0" smtClean="0">
                <a:solidFill>
                  <a:schemeClr val="bg1"/>
                </a:solidFill>
                <a:latin typeface="NikoshBAN" panose="02000000000000000000" pitchFamily="2" charset="0"/>
                <a:cs typeface="NikoshBAN" panose="02000000000000000000" pitchFamily="2" charset="0"/>
              </a:rPr>
              <a:t>চুন্নাপাড়া 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41568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44277" y="1141961"/>
            <a:ext cx="10649925" cy="4031873"/>
          </a:xfrm>
          <a:prstGeom prst="rect">
            <a:avLst/>
          </a:prstGeom>
          <a:solidFill>
            <a:srgbClr val="7030A0"/>
          </a:solidFill>
        </p:spPr>
        <p:txBody>
          <a:bodyPr wrap="square">
            <a:spAutoFit/>
          </a:bodyPr>
          <a:lstStyle/>
          <a:p>
            <a:r>
              <a:rPr lang="bn-IN" sz="4000" b="1" dirty="0" smtClean="0">
                <a:latin typeface="NikoshBAN" panose="02000000000000000000" pitchFamily="2" charset="0"/>
                <a:cs typeface="NikoshBAN" panose="02000000000000000000" pitchFamily="2" charset="0"/>
              </a:rPr>
              <a:t>       </a:t>
            </a:r>
            <a:r>
              <a:rPr lang="bn-IN" sz="5400" b="1" dirty="0" smtClean="0">
                <a:solidFill>
                  <a:srgbClr val="FFFF00"/>
                </a:solidFill>
                <a:latin typeface="NikoshBAN" panose="02000000000000000000" pitchFamily="2" charset="0"/>
                <a:cs typeface="NikoshBAN" panose="02000000000000000000" pitchFamily="2" charset="0"/>
              </a:rPr>
              <a:t>বাঙ্গালার নব্য লেখকদিগের প্রতি নিবেদন :</a:t>
            </a:r>
          </a:p>
          <a:p>
            <a:r>
              <a:rPr lang="bn-IN" sz="4000" dirty="0" smtClean="0">
                <a:latin typeface="NikoshBAN" panose="02000000000000000000" pitchFamily="2" charset="0"/>
                <a:cs typeface="NikoshBAN" panose="02000000000000000000" pitchFamily="2" charset="0"/>
              </a:rPr>
              <a:t/>
            </a:r>
            <a:br>
              <a:rPr lang="bn-IN" sz="4000" dirty="0" smtClean="0">
                <a:latin typeface="NikoshBAN" panose="02000000000000000000" pitchFamily="2" charset="0"/>
                <a:cs typeface="NikoshBAN" panose="02000000000000000000" pitchFamily="2" charset="0"/>
              </a:rPr>
            </a:br>
            <a:r>
              <a:rPr lang="bn-IN" sz="5400" dirty="0" smtClean="0">
                <a:solidFill>
                  <a:schemeClr val="bg1"/>
                </a:solidFill>
                <a:latin typeface="NikoshBAN" panose="02000000000000000000" pitchFamily="2" charset="0"/>
                <a:cs typeface="NikoshBAN" panose="02000000000000000000" pitchFamily="2" charset="0"/>
              </a:rPr>
              <a:t>১। যশের জন্য লিখিবেন না। </a:t>
            </a:r>
          </a:p>
          <a:p>
            <a:r>
              <a:rPr lang="bn-IN" sz="5400" dirty="0" smtClean="0">
                <a:solidFill>
                  <a:schemeClr val="bg1"/>
                </a:solidFill>
                <a:latin typeface="NikoshBAN" panose="02000000000000000000" pitchFamily="2" charset="0"/>
                <a:cs typeface="NikoshBAN" panose="02000000000000000000" pitchFamily="2" charset="0"/>
              </a:rPr>
              <a:t>তাহা হইলে যশও হইবে না, লেখাও ভাল হইবে না। </a:t>
            </a:r>
          </a:p>
          <a:p>
            <a:r>
              <a:rPr lang="bn-IN" sz="5400" dirty="0" smtClean="0">
                <a:solidFill>
                  <a:schemeClr val="bg1"/>
                </a:solidFill>
                <a:latin typeface="NikoshBAN" panose="02000000000000000000" pitchFamily="2" charset="0"/>
                <a:cs typeface="NikoshBAN" panose="02000000000000000000" pitchFamily="2" charset="0"/>
              </a:rPr>
              <a:t>লেখা ভাল হইলে যশ আপনি আসিবে।</a:t>
            </a:r>
            <a:endParaRPr lang="en-US" sz="5400" dirty="0" smtClean="0">
              <a:solidFill>
                <a:schemeClr val="bg1"/>
              </a:solidFill>
              <a:latin typeface="NikoshBAN" panose="02000000000000000000" pitchFamily="2" charset="0"/>
              <a:cs typeface="NikoshBAN" panose="02000000000000000000" pitchFamily="2" charset="0"/>
            </a:endParaRPr>
          </a:p>
        </p:txBody>
      </p:sp>
      <p:sp>
        <p:nvSpPr>
          <p:cNvPr id="7" name="TextBox 6"/>
          <p:cNvSpPr txBox="1"/>
          <p:nvPr/>
        </p:nvSpPr>
        <p:spPr>
          <a:xfrm>
            <a:off x="701956" y="200024"/>
            <a:ext cx="10792247" cy="830997"/>
          </a:xfrm>
          <a:prstGeom prst="rect">
            <a:avLst/>
          </a:prstGeom>
          <a:solidFill>
            <a:srgbClr val="FF000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8303" y="155349"/>
            <a:ext cx="1485900" cy="830997"/>
          </a:xfrm>
          <a:prstGeom prst="rect">
            <a:avLst/>
          </a:prstGeom>
        </p:spPr>
      </p:pic>
      <p:sp>
        <p:nvSpPr>
          <p:cNvPr id="2" name="Rectangle 1"/>
          <p:cNvSpPr/>
          <p:nvPr/>
        </p:nvSpPr>
        <p:spPr>
          <a:xfrm rot="16200000">
            <a:off x="-3050210" y="3105834"/>
            <a:ext cx="6857999" cy="646331"/>
          </a:xfrm>
          <a:prstGeom prst="rect">
            <a:avLst/>
          </a:prstGeom>
          <a:solidFill>
            <a:srgbClr val="FF0000"/>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6" name="Rectangle 5"/>
          <p:cNvSpPr/>
          <p:nvPr/>
        </p:nvSpPr>
        <p:spPr>
          <a:xfrm rot="5400000">
            <a:off x="8388369" y="3202058"/>
            <a:ext cx="6857999" cy="646331"/>
          </a:xfrm>
          <a:prstGeom prst="rect">
            <a:avLst/>
          </a:prstGeom>
          <a:solidFill>
            <a:srgbClr val="FF0000"/>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9" name="Rectangle 8"/>
          <p:cNvSpPr/>
          <p:nvPr/>
        </p:nvSpPr>
        <p:spPr>
          <a:xfrm>
            <a:off x="701956" y="6027939"/>
            <a:ext cx="10792247" cy="830997"/>
          </a:xfrm>
          <a:prstGeom prst="rect">
            <a:avLst/>
          </a:prstGeom>
          <a:solidFill>
            <a:srgbClr val="FF0000"/>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a:t>
            </a:r>
            <a:r>
              <a:rPr lang="bn-IN" sz="4800" dirty="0" smtClean="0">
                <a:solidFill>
                  <a:schemeClr val="bg1"/>
                </a:solidFill>
                <a:latin typeface="NikoshBAN" panose="02000000000000000000" pitchFamily="2" charset="0"/>
                <a:cs typeface="NikoshBAN" panose="02000000000000000000" pitchFamily="2" charset="0"/>
              </a:rPr>
              <a:t>চুন্নাপাড়া </a:t>
            </a:r>
            <a:r>
              <a:rPr lang="bn-IN" sz="48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66661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808" y="876643"/>
            <a:ext cx="10425807" cy="5386090"/>
          </a:xfrm>
          <a:prstGeom prst="rect">
            <a:avLst/>
          </a:prstGeom>
          <a:solidFill>
            <a:srgbClr val="002060"/>
          </a:solidFill>
        </p:spPr>
        <p:txBody>
          <a:bodyPr wrap="square">
            <a:spAutoFit/>
          </a:bodyPr>
          <a:lstStyle/>
          <a:p>
            <a:pPr algn="just"/>
            <a:r>
              <a:rPr lang="bn-IN" dirty="0" smtClean="0">
                <a:latin typeface="NikoshBAN" panose="02000000000000000000" pitchFamily="2" charset="0"/>
                <a:cs typeface="NikoshBAN" panose="02000000000000000000" pitchFamily="2" charset="0"/>
              </a:rPr>
              <a:t/>
            </a:r>
            <a:br>
              <a:rPr lang="bn-IN" dirty="0" smtClean="0">
                <a:latin typeface="NikoshBAN" panose="02000000000000000000" pitchFamily="2" charset="0"/>
                <a:cs typeface="NikoshBAN" panose="02000000000000000000" pitchFamily="2" charset="0"/>
              </a:rPr>
            </a:br>
            <a:r>
              <a:rPr lang="bn-IN" sz="4400" dirty="0" smtClean="0">
                <a:solidFill>
                  <a:srgbClr val="FFFF00"/>
                </a:solidFill>
                <a:latin typeface="NikoshBAN" panose="02000000000000000000" pitchFamily="2" charset="0"/>
                <a:cs typeface="NikoshBAN" panose="02000000000000000000" pitchFamily="2" charset="0"/>
              </a:rPr>
              <a:t>২। টাকার জন্য লিখিবেন না। ইউরোপে এখন অনেক লোক টাকার জন্যই লেখে, এবং টাকাও পায়; লেখাও ভাল হয়। কিন্তু আমাদের এখনও সেদিন হয় নাই। এখন অর্থের উদ্দেশ্যে লিখিতে গেলে, লোক-রঞ্জন-প্রবৃত্তি প্রবল হইয়া পড়ে। এখন আমাদিগের দেশের সাধারণ পাঠকের রুচি ও শিক্ষা বিবেচনা করিয়া লোক-রঞ্জন করিতে গেলে রচনা বিকৃত ও অনিষ্টকর হইয়া উঠে।</a:t>
            </a:r>
            <a:endParaRPr lang="en-US" sz="4400" dirty="0" smtClean="0">
              <a:solidFill>
                <a:srgbClr val="FFFF00"/>
              </a:solidFill>
              <a:latin typeface="NikoshBAN" panose="02000000000000000000" pitchFamily="2" charset="0"/>
              <a:cs typeface="NikoshBAN" panose="02000000000000000000" pitchFamily="2" charset="0"/>
            </a:endParaRPr>
          </a:p>
          <a:p>
            <a:r>
              <a:rPr lang="bn-IN" dirty="0" smtClean="0">
                <a:latin typeface="NikoshBAN" panose="02000000000000000000" pitchFamily="2" charset="0"/>
                <a:cs typeface="NikoshBAN" panose="02000000000000000000" pitchFamily="2" charset="0"/>
              </a:rPr>
              <a:t>।</a:t>
            </a:r>
            <a:endParaRPr lang="en-US" dirty="0">
              <a:latin typeface="NikoshBAN" panose="02000000000000000000" pitchFamily="2" charset="0"/>
              <a:cs typeface="NikoshBAN" panose="02000000000000000000" pitchFamily="2" charset="0"/>
            </a:endParaRPr>
          </a:p>
        </p:txBody>
      </p:sp>
      <p:sp>
        <p:nvSpPr>
          <p:cNvPr id="4" name="TextBox 3"/>
          <p:cNvSpPr txBox="1"/>
          <p:nvPr/>
        </p:nvSpPr>
        <p:spPr>
          <a:xfrm>
            <a:off x="872543" y="21535"/>
            <a:ext cx="10507602" cy="830997"/>
          </a:xfrm>
          <a:prstGeom prst="rect">
            <a:avLst/>
          </a:prstGeom>
          <a:solidFill>
            <a:srgbClr val="C0000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6980" y="18821"/>
            <a:ext cx="1485900" cy="830997"/>
          </a:xfrm>
          <a:prstGeom prst="rect">
            <a:avLst/>
          </a:prstGeom>
        </p:spPr>
      </p:pic>
      <p:sp>
        <p:nvSpPr>
          <p:cNvPr id="6" name="TextBox 5"/>
          <p:cNvSpPr txBox="1"/>
          <p:nvPr/>
        </p:nvSpPr>
        <p:spPr>
          <a:xfrm>
            <a:off x="899808" y="6130212"/>
            <a:ext cx="10480337" cy="830997"/>
          </a:xfrm>
          <a:prstGeom prst="rect">
            <a:avLst/>
          </a:prstGeom>
          <a:solidFill>
            <a:srgbClr val="C0000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sp>
        <p:nvSpPr>
          <p:cNvPr id="7" name="TextBox 6"/>
          <p:cNvSpPr txBox="1"/>
          <p:nvPr/>
        </p:nvSpPr>
        <p:spPr>
          <a:xfrm rot="5400000">
            <a:off x="7402441" y="3509980"/>
            <a:ext cx="8731876" cy="830997"/>
          </a:xfrm>
          <a:prstGeom prst="rect">
            <a:avLst/>
          </a:prstGeom>
          <a:solidFill>
            <a:srgbClr val="C0000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a:t>
            </a:r>
            <a:r>
              <a:rPr lang="bn-IN" sz="4000" dirty="0" smtClean="0">
                <a:solidFill>
                  <a:schemeClr val="bg1"/>
                </a:solidFill>
                <a:latin typeface="NikoshBAN" panose="02000000000000000000" pitchFamily="2" charset="0"/>
                <a:cs typeface="NikoshBAN" panose="02000000000000000000" pitchFamily="2" charset="0"/>
              </a:rPr>
              <a:t>চুন্নাপাড়া মুনিরুল ইসলাম অনলাইন মাদরাসা</a:t>
            </a:r>
            <a:endParaRPr lang="en-US" sz="4000" dirty="0">
              <a:solidFill>
                <a:schemeClr val="bg1"/>
              </a:solidFill>
              <a:latin typeface="NikoshBAN" panose="02000000000000000000" pitchFamily="2" charset="0"/>
              <a:cs typeface="NikoshBAN" panose="02000000000000000000" pitchFamily="2" charset="0"/>
            </a:endParaRPr>
          </a:p>
        </p:txBody>
      </p:sp>
      <p:sp>
        <p:nvSpPr>
          <p:cNvPr id="8" name="TextBox 7"/>
          <p:cNvSpPr txBox="1"/>
          <p:nvPr/>
        </p:nvSpPr>
        <p:spPr>
          <a:xfrm rot="16200000">
            <a:off x="-3875087" y="2534381"/>
            <a:ext cx="8664262" cy="830997"/>
          </a:xfrm>
          <a:prstGeom prst="rect">
            <a:avLst/>
          </a:prstGeom>
          <a:solidFill>
            <a:srgbClr val="C0000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a:t>
            </a:r>
            <a:r>
              <a:rPr lang="bn-IN" sz="40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0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53392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8621" y="1366357"/>
            <a:ext cx="10268777" cy="3724096"/>
          </a:xfrm>
          <a:prstGeom prst="rect">
            <a:avLst/>
          </a:prstGeom>
          <a:solidFill>
            <a:srgbClr val="002060"/>
          </a:solidFill>
        </p:spPr>
        <p:txBody>
          <a:bodyPr wrap="square">
            <a:spAutoFit/>
          </a:bodyPr>
          <a:lstStyle/>
          <a:p>
            <a:pPr algn="just"/>
            <a:r>
              <a:rPr lang="bn-IN" dirty="0" smtClean="0">
                <a:latin typeface="NikoshBAN" panose="02000000000000000000" pitchFamily="2" charset="0"/>
                <a:cs typeface="NikoshBAN" panose="02000000000000000000" pitchFamily="2" charset="0"/>
              </a:rPr>
              <a:t/>
            </a:r>
            <a:br>
              <a:rPr lang="bn-IN" dirty="0" smtClean="0">
                <a:latin typeface="NikoshBAN" panose="02000000000000000000" pitchFamily="2" charset="0"/>
                <a:cs typeface="NikoshBAN" panose="02000000000000000000" pitchFamily="2" charset="0"/>
              </a:rPr>
            </a:br>
            <a:r>
              <a:rPr lang="bn-IN" sz="4000" dirty="0" smtClean="0">
                <a:solidFill>
                  <a:schemeClr val="bg1"/>
                </a:solidFill>
                <a:latin typeface="NikoshBAN" panose="02000000000000000000" pitchFamily="2" charset="0"/>
                <a:cs typeface="NikoshBAN" panose="02000000000000000000" pitchFamily="2" charset="0"/>
              </a:rPr>
              <a:t>৩। যদি মনে এমন বুঝিতে পারেন যে, লিখিয়া দেশের বা মনুষ্যজাতির কিছু মঙ্গল সাধন করিতে পারেন, অথবা সৌন্দর্য সৃষ্টি করিতে পারেন, তবে অবশ্য লিখিবেন। যাঁহারা অন্য উদ্দেশ্যে লেখেন, তাঁহাদিগকে যাত্রাওয়ালা প্রভৃতি নীচ ব্যবসায়ীদিগের সঙ্গে গণ্য করা যাইতে পারে।</a:t>
            </a:r>
            <a:r>
              <a:rPr lang="bn-IN" dirty="0" smtClean="0">
                <a:latin typeface="NikoshBAN" panose="02000000000000000000" pitchFamily="2" charset="0"/>
                <a:cs typeface="NikoshBAN" panose="02000000000000000000" pitchFamily="2" charset="0"/>
              </a:rPr>
              <a:t/>
            </a:r>
            <a:br>
              <a:rPr lang="bn-IN" dirty="0" smtClean="0">
                <a:latin typeface="NikoshBAN" panose="02000000000000000000" pitchFamily="2" charset="0"/>
                <a:cs typeface="NikoshBAN" panose="02000000000000000000" pitchFamily="2" charset="0"/>
              </a:rPr>
            </a:br>
            <a:endParaRPr lang="en-US" dirty="0"/>
          </a:p>
        </p:txBody>
      </p:sp>
      <p:sp>
        <p:nvSpPr>
          <p:cNvPr id="4" name="TextBox 3"/>
          <p:cNvSpPr txBox="1"/>
          <p:nvPr/>
        </p:nvSpPr>
        <p:spPr>
          <a:xfrm>
            <a:off x="451738" y="1241"/>
            <a:ext cx="10903717" cy="830997"/>
          </a:xfrm>
          <a:prstGeom prst="rect">
            <a:avLst/>
          </a:prstGeom>
          <a:solidFill>
            <a:srgbClr val="00B05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7613" y="7850"/>
            <a:ext cx="1485900" cy="830997"/>
          </a:xfrm>
          <a:prstGeom prst="rect">
            <a:avLst/>
          </a:prstGeom>
        </p:spPr>
      </p:pic>
      <p:sp>
        <p:nvSpPr>
          <p:cNvPr id="6" name="Rectangle 5"/>
          <p:cNvSpPr/>
          <p:nvPr/>
        </p:nvSpPr>
        <p:spPr>
          <a:xfrm rot="16200000">
            <a:off x="-3050210" y="3105834"/>
            <a:ext cx="6857999" cy="646331"/>
          </a:xfrm>
          <a:prstGeom prst="rect">
            <a:avLst/>
          </a:prstGeom>
          <a:solidFill>
            <a:srgbClr val="00B050"/>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7" name="Rectangle 6"/>
          <p:cNvSpPr/>
          <p:nvPr/>
        </p:nvSpPr>
        <p:spPr>
          <a:xfrm>
            <a:off x="722622" y="5934669"/>
            <a:ext cx="10632834" cy="923330"/>
          </a:xfrm>
          <a:prstGeom prst="rect">
            <a:avLst/>
          </a:prstGeom>
          <a:solidFill>
            <a:srgbClr val="00B050"/>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a:t>
            </a:r>
            <a:r>
              <a:rPr lang="bn-IN" sz="5400" dirty="0" smtClean="0">
                <a:solidFill>
                  <a:schemeClr val="bg1"/>
                </a:solidFill>
                <a:latin typeface="NikoshBAN" panose="02000000000000000000" pitchFamily="2" charset="0"/>
                <a:cs typeface="NikoshBAN" panose="02000000000000000000" pitchFamily="2" charset="0"/>
              </a:rPr>
              <a:t>চুন্নাপাড়া </a:t>
            </a:r>
            <a:r>
              <a:rPr lang="bn-IN" sz="54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5400" dirty="0">
              <a:solidFill>
                <a:schemeClr val="bg1"/>
              </a:solidFill>
              <a:latin typeface="NikoshBAN" panose="02000000000000000000" pitchFamily="2" charset="0"/>
              <a:cs typeface="NikoshBAN" panose="02000000000000000000" pitchFamily="2" charset="0"/>
            </a:endParaRPr>
          </a:p>
        </p:txBody>
      </p:sp>
      <p:sp>
        <p:nvSpPr>
          <p:cNvPr id="8" name="Rectangle 7"/>
          <p:cNvSpPr/>
          <p:nvPr/>
        </p:nvSpPr>
        <p:spPr>
          <a:xfrm rot="5400000">
            <a:off x="8249622" y="3105834"/>
            <a:ext cx="6857999" cy="646331"/>
          </a:xfrm>
          <a:prstGeom prst="rect">
            <a:avLst/>
          </a:prstGeom>
          <a:solidFill>
            <a:srgbClr val="00B050"/>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7868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4704" y="1573828"/>
            <a:ext cx="10220996" cy="3447098"/>
          </a:xfrm>
          <a:prstGeom prst="rect">
            <a:avLst/>
          </a:prstGeom>
          <a:solidFill>
            <a:srgbClr val="7030A0"/>
          </a:solidFill>
        </p:spPr>
        <p:txBody>
          <a:bodyPr wrap="square">
            <a:spAutoFit/>
          </a:bodyPr>
          <a:lstStyle/>
          <a:p>
            <a:r>
              <a:rPr lang="bn-IN" sz="4000" dirty="0" smtClean="0">
                <a:solidFill>
                  <a:schemeClr val="bg1"/>
                </a:solidFill>
                <a:latin typeface="NikoshBAN" panose="02000000000000000000" pitchFamily="2" charset="0"/>
                <a:cs typeface="NikoshBAN" panose="02000000000000000000" pitchFamily="2" charset="0"/>
              </a:rPr>
              <a:t>৪। যাহা অসত্য, ধর্মবিরুদ্ধ; পরনিন্দা বা পরপীড়ন বা স্বার্থসাধন যাহার উদ্দেশ্য, সে সকল প্রবন্ধ কখনও হিতকর হইতে পারে না, </a:t>
            </a:r>
          </a:p>
          <a:p>
            <a:r>
              <a:rPr lang="bn-IN" sz="4000" dirty="0" smtClean="0">
                <a:solidFill>
                  <a:schemeClr val="bg1"/>
                </a:solidFill>
                <a:latin typeface="NikoshBAN" panose="02000000000000000000" pitchFamily="2" charset="0"/>
                <a:cs typeface="NikoshBAN" panose="02000000000000000000" pitchFamily="2" charset="0"/>
              </a:rPr>
              <a:t>সুতরাং তাহা একেবারে পরিহার্য্য। </a:t>
            </a:r>
          </a:p>
          <a:p>
            <a:r>
              <a:rPr lang="bn-IN" sz="4000" dirty="0" smtClean="0">
                <a:solidFill>
                  <a:schemeClr val="bg1"/>
                </a:solidFill>
                <a:latin typeface="NikoshBAN" panose="02000000000000000000" pitchFamily="2" charset="0"/>
                <a:cs typeface="NikoshBAN" panose="02000000000000000000" pitchFamily="2" charset="0"/>
              </a:rPr>
              <a:t>সত্য ও ধর্মই সাহিত্যের উদ্দেশ্য। </a:t>
            </a:r>
          </a:p>
          <a:p>
            <a:r>
              <a:rPr lang="bn-IN" sz="4000" dirty="0" smtClean="0">
                <a:solidFill>
                  <a:schemeClr val="bg1"/>
                </a:solidFill>
                <a:latin typeface="NikoshBAN" panose="02000000000000000000" pitchFamily="2" charset="0"/>
                <a:cs typeface="NikoshBAN" panose="02000000000000000000" pitchFamily="2" charset="0"/>
              </a:rPr>
              <a:t>অন্য উদ্দেশ্যে লেখনী-ধারণ মহাপাপ।</a:t>
            </a:r>
            <a:r>
              <a:rPr lang="bn-IN" dirty="0" smtClean="0">
                <a:latin typeface="NikoshBAN" panose="02000000000000000000" pitchFamily="2" charset="0"/>
                <a:cs typeface="NikoshBAN" panose="02000000000000000000" pitchFamily="2" charset="0"/>
              </a:rPr>
              <a:t/>
            </a:r>
            <a:br>
              <a:rPr lang="bn-IN" dirty="0" smtClean="0">
                <a:latin typeface="NikoshBAN" panose="02000000000000000000" pitchFamily="2" charset="0"/>
                <a:cs typeface="NikoshBAN" panose="02000000000000000000" pitchFamily="2" charset="0"/>
              </a:rPr>
            </a:br>
            <a:endParaRPr lang="en-US" dirty="0"/>
          </a:p>
        </p:txBody>
      </p:sp>
      <p:sp>
        <p:nvSpPr>
          <p:cNvPr id="4" name="TextBox 3"/>
          <p:cNvSpPr txBox="1"/>
          <p:nvPr/>
        </p:nvSpPr>
        <p:spPr>
          <a:xfrm>
            <a:off x="701956" y="200024"/>
            <a:ext cx="10900350" cy="830997"/>
          </a:xfrm>
          <a:prstGeom prst="rect">
            <a:avLst/>
          </a:prstGeom>
          <a:solidFill>
            <a:schemeClr val="accent6">
              <a:lumMod val="50000"/>
            </a:schemeClr>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6406" y="200024"/>
            <a:ext cx="1485900" cy="830997"/>
          </a:xfrm>
          <a:prstGeom prst="rect">
            <a:avLst/>
          </a:prstGeom>
        </p:spPr>
      </p:pic>
      <p:sp>
        <p:nvSpPr>
          <p:cNvPr id="6" name="Rectangle 5"/>
          <p:cNvSpPr/>
          <p:nvPr/>
        </p:nvSpPr>
        <p:spPr>
          <a:xfrm rot="16200000">
            <a:off x="-3050210" y="3105834"/>
            <a:ext cx="6857999" cy="646331"/>
          </a:xfrm>
          <a:prstGeom prst="rect">
            <a:avLst/>
          </a:prstGeom>
          <a:solidFill>
            <a:schemeClr val="accent6">
              <a:lumMod val="50000"/>
            </a:schemeClr>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7" name="Rectangle 6"/>
          <p:cNvSpPr/>
          <p:nvPr/>
        </p:nvSpPr>
        <p:spPr>
          <a:xfrm rot="5400000">
            <a:off x="8213636" y="3040022"/>
            <a:ext cx="6989622" cy="646331"/>
          </a:xfrm>
          <a:prstGeom prst="rect">
            <a:avLst/>
          </a:prstGeom>
          <a:solidFill>
            <a:schemeClr val="accent6">
              <a:lumMod val="50000"/>
            </a:schemeClr>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8" name="Rectangle 7"/>
          <p:cNvSpPr/>
          <p:nvPr/>
        </p:nvSpPr>
        <p:spPr>
          <a:xfrm>
            <a:off x="667164" y="6088558"/>
            <a:ext cx="10718117" cy="769441"/>
          </a:xfrm>
          <a:prstGeom prst="rect">
            <a:avLst/>
          </a:prstGeom>
          <a:solidFill>
            <a:schemeClr val="accent6">
              <a:lumMod val="50000"/>
            </a:schemeClr>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a:t>
            </a:r>
            <a:r>
              <a:rPr lang="bn-IN" sz="4400" dirty="0" smtClean="0">
                <a:solidFill>
                  <a:schemeClr val="bg1"/>
                </a:solidFill>
                <a:latin typeface="NikoshBAN" panose="02000000000000000000" pitchFamily="2" charset="0"/>
                <a:cs typeface="NikoshBAN" panose="02000000000000000000" pitchFamily="2" charset="0"/>
              </a:rPr>
              <a:t>চুন্নাপাড়া </a:t>
            </a:r>
            <a:r>
              <a:rPr lang="bn-IN" sz="44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44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0032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2282" y="1121174"/>
            <a:ext cx="9460120" cy="5632311"/>
          </a:xfrm>
          <a:prstGeom prst="rect">
            <a:avLst/>
          </a:prstGeom>
          <a:solidFill>
            <a:srgbClr val="FF0000"/>
          </a:solidFill>
        </p:spPr>
        <p:txBody>
          <a:bodyPr wrap="square">
            <a:spAutoFit/>
          </a:bodyPr>
          <a:lstStyle/>
          <a:p>
            <a:r>
              <a:rPr lang="bn-IN" sz="4000" dirty="0" smtClean="0">
                <a:solidFill>
                  <a:schemeClr val="bg1"/>
                </a:solidFill>
                <a:latin typeface="NikoshBAN" panose="02000000000000000000" pitchFamily="2" charset="0"/>
                <a:cs typeface="NikoshBAN" panose="02000000000000000000" pitchFamily="2" charset="0"/>
              </a:rPr>
              <a:t>৫। যাহা লিখিবেন, তাহা হঠাৎ ছাপাইবেন না। </a:t>
            </a:r>
          </a:p>
          <a:p>
            <a:r>
              <a:rPr lang="bn-IN" sz="4000" dirty="0" smtClean="0">
                <a:solidFill>
                  <a:schemeClr val="bg1"/>
                </a:solidFill>
                <a:latin typeface="NikoshBAN" panose="02000000000000000000" pitchFamily="2" charset="0"/>
                <a:cs typeface="NikoshBAN" panose="02000000000000000000" pitchFamily="2" charset="0"/>
              </a:rPr>
              <a:t>কিছু কাল ফেলিয়া রাখিবেন। কিছুকাল পরে উহা সংশোধন করিবেন। তাহা হইলে দেখিবেন, প্রবন্ধে অনেক দোষ আছে। কাব্য নাটক উপন্যাস দুই এক বৎসর ফেলিয়া রাখিয়া তার পর সংশোধন করিলে বিশেষ উৎকর্ষ লাভ করে। যাঁহারা সাময়িক সাহিত্যের কার্যে ব্রতী, তাঁহাদের পক্ষে এই নিয়ম রক্ষাটি ঘটিয়া উঠে না। এজন্য সাময়িক সাহিত্য, লেখকের পক্ষে অবনতিকর।</a:t>
            </a:r>
            <a:br>
              <a:rPr lang="bn-IN" sz="4000" dirty="0" smtClean="0">
                <a:solidFill>
                  <a:schemeClr val="bg1"/>
                </a:solidFill>
                <a:latin typeface="NikoshBAN" panose="02000000000000000000" pitchFamily="2" charset="0"/>
                <a:cs typeface="NikoshBAN" panose="02000000000000000000" pitchFamily="2" charset="0"/>
              </a:rPr>
            </a:br>
            <a:endParaRPr lang="en-US" sz="4000" dirty="0">
              <a:solidFill>
                <a:schemeClr val="bg1"/>
              </a:solidFill>
            </a:endParaRPr>
          </a:p>
        </p:txBody>
      </p:sp>
      <p:sp>
        <p:nvSpPr>
          <p:cNvPr id="4" name="TextBox 3"/>
          <p:cNvSpPr txBox="1"/>
          <p:nvPr/>
        </p:nvSpPr>
        <p:spPr>
          <a:xfrm>
            <a:off x="701955" y="200024"/>
            <a:ext cx="10615401" cy="830997"/>
          </a:xfrm>
          <a:prstGeom prst="rect">
            <a:avLst/>
          </a:prstGeom>
          <a:solidFill>
            <a:srgbClr val="7030A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1456" y="200024"/>
            <a:ext cx="1485900" cy="830997"/>
          </a:xfrm>
          <a:prstGeom prst="rect">
            <a:avLst/>
          </a:prstGeom>
        </p:spPr>
      </p:pic>
      <p:sp>
        <p:nvSpPr>
          <p:cNvPr id="6" name="Rectangle 5"/>
          <p:cNvSpPr/>
          <p:nvPr/>
        </p:nvSpPr>
        <p:spPr>
          <a:xfrm rot="16200000">
            <a:off x="-3050210" y="3105834"/>
            <a:ext cx="6857999" cy="646331"/>
          </a:xfrm>
          <a:prstGeom prst="rect">
            <a:avLst/>
          </a:prstGeom>
          <a:solidFill>
            <a:srgbClr val="7030A0"/>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7" name="Rectangle 6"/>
          <p:cNvSpPr/>
          <p:nvPr/>
        </p:nvSpPr>
        <p:spPr>
          <a:xfrm>
            <a:off x="701956" y="6074197"/>
            <a:ext cx="11598154" cy="769441"/>
          </a:xfrm>
          <a:prstGeom prst="rect">
            <a:avLst/>
          </a:prstGeom>
          <a:solidFill>
            <a:srgbClr val="7030A0"/>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a:t>
            </a:r>
            <a:r>
              <a:rPr lang="bn-IN" sz="4400" dirty="0" smtClean="0">
                <a:solidFill>
                  <a:schemeClr val="bg1"/>
                </a:solidFill>
                <a:latin typeface="NikoshBAN" panose="02000000000000000000" pitchFamily="2" charset="0"/>
                <a:cs typeface="NikoshBAN" panose="02000000000000000000" pitchFamily="2" charset="0"/>
              </a:rPr>
              <a:t>চুন্নাপাড়া </a:t>
            </a:r>
            <a:r>
              <a:rPr lang="bn-IN" sz="44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4400" dirty="0">
              <a:solidFill>
                <a:schemeClr val="bg1"/>
              </a:solidFill>
              <a:latin typeface="NikoshBAN" panose="02000000000000000000" pitchFamily="2" charset="0"/>
              <a:cs typeface="NikoshBAN" panose="02000000000000000000" pitchFamily="2" charset="0"/>
            </a:endParaRPr>
          </a:p>
        </p:txBody>
      </p:sp>
      <p:sp>
        <p:nvSpPr>
          <p:cNvPr id="8" name="Rectangle 7"/>
          <p:cNvSpPr/>
          <p:nvPr/>
        </p:nvSpPr>
        <p:spPr>
          <a:xfrm rot="5400000">
            <a:off x="8304663" y="3001320"/>
            <a:ext cx="6857999" cy="646331"/>
          </a:xfrm>
          <a:prstGeom prst="rect">
            <a:avLst/>
          </a:prstGeom>
          <a:solidFill>
            <a:srgbClr val="7030A0"/>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1230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8790" y="936254"/>
            <a:ext cx="11240868" cy="4862870"/>
          </a:xfrm>
          <a:prstGeom prst="rect">
            <a:avLst/>
          </a:prstGeom>
          <a:solidFill>
            <a:srgbClr val="FF0000"/>
          </a:solidFill>
        </p:spPr>
        <p:txBody>
          <a:bodyPr wrap="square">
            <a:spAutoFit/>
          </a:bodyPr>
          <a:lstStyle/>
          <a:p>
            <a:r>
              <a:rPr lang="bn-IN" sz="4000" dirty="0" smtClean="0">
                <a:solidFill>
                  <a:schemeClr val="bg1"/>
                </a:solidFill>
                <a:latin typeface="NikoshBAN" panose="02000000000000000000" pitchFamily="2" charset="0"/>
                <a:cs typeface="NikoshBAN" panose="02000000000000000000" pitchFamily="2" charset="0"/>
              </a:rPr>
              <a:t> </a:t>
            </a:r>
          </a:p>
          <a:p>
            <a:pPr algn="ctr"/>
            <a:r>
              <a:rPr lang="bn-IN" sz="5400" dirty="0" smtClean="0">
                <a:solidFill>
                  <a:schemeClr val="bg1"/>
                </a:solidFill>
                <a:latin typeface="NikoshBAN" panose="02000000000000000000" pitchFamily="2" charset="0"/>
                <a:cs typeface="NikoshBAN" panose="02000000000000000000" pitchFamily="2" charset="0"/>
              </a:rPr>
              <a:t>6.  যে বিষয়ে যাহার অধিকার নাই,</a:t>
            </a:r>
          </a:p>
          <a:p>
            <a:pPr algn="ctr"/>
            <a:r>
              <a:rPr lang="bn-IN" sz="5400" dirty="0" smtClean="0">
                <a:solidFill>
                  <a:schemeClr val="bg1"/>
                </a:solidFill>
                <a:latin typeface="NikoshBAN" panose="02000000000000000000" pitchFamily="2" charset="0"/>
                <a:cs typeface="NikoshBAN" panose="02000000000000000000" pitchFamily="2" charset="0"/>
              </a:rPr>
              <a:t> </a:t>
            </a:r>
            <a:r>
              <a:rPr lang="bn-IN" sz="5400" dirty="0" smtClean="0">
                <a:solidFill>
                  <a:schemeClr val="bg1"/>
                </a:solidFill>
                <a:latin typeface="NikoshBAN" panose="02000000000000000000" pitchFamily="2" charset="0"/>
                <a:cs typeface="NikoshBAN" panose="02000000000000000000" pitchFamily="2" charset="0"/>
              </a:rPr>
              <a:t>সে বিষয়ে তাহার হস্তক্ষেপ অকর্ত্তব্য। </a:t>
            </a:r>
          </a:p>
          <a:p>
            <a:pPr algn="ctr"/>
            <a:r>
              <a:rPr lang="bn-IN" sz="5400" dirty="0" smtClean="0">
                <a:solidFill>
                  <a:schemeClr val="bg1"/>
                </a:solidFill>
                <a:latin typeface="NikoshBAN" panose="02000000000000000000" pitchFamily="2" charset="0"/>
                <a:cs typeface="NikoshBAN" panose="02000000000000000000" pitchFamily="2" charset="0"/>
              </a:rPr>
              <a:t>         এটি </a:t>
            </a:r>
            <a:r>
              <a:rPr lang="bn-IN" sz="5400" dirty="0" smtClean="0">
                <a:solidFill>
                  <a:schemeClr val="bg1"/>
                </a:solidFill>
                <a:latin typeface="NikoshBAN" panose="02000000000000000000" pitchFamily="2" charset="0"/>
                <a:cs typeface="NikoshBAN" panose="02000000000000000000" pitchFamily="2" charset="0"/>
              </a:rPr>
              <a:t>সোজা কথা, কিন্তু সাময়িক </a:t>
            </a:r>
            <a:r>
              <a:rPr lang="bn-IN" sz="5400" dirty="0" smtClean="0">
                <a:solidFill>
                  <a:schemeClr val="bg1"/>
                </a:solidFill>
                <a:latin typeface="NikoshBAN" panose="02000000000000000000" pitchFamily="2" charset="0"/>
                <a:cs typeface="NikoshBAN" panose="02000000000000000000" pitchFamily="2" charset="0"/>
              </a:rPr>
              <a:t>সাহিত্যকে</a:t>
            </a:r>
          </a:p>
          <a:p>
            <a:pPr algn="ctr"/>
            <a:r>
              <a:rPr lang="bn-IN" sz="5400" dirty="0" smtClean="0">
                <a:solidFill>
                  <a:schemeClr val="bg1"/>
                </a:solidFill>
                <a:latin typeface="NikoshBAN" panose="02000000000000000000" pitchFamily="2" charset="0"/>
                <a:cs typeface="NikoshBAN" panose="02000000000000000000" pitchFamily="2" charset="0"/>
              </a:rPr>
              <a:t> এ নিয়মটি রক্ষিত হয় না।</a:t>
            </a:r>
            <a:br>
              <a:rPr lang="bn-IN" sz="5400" dirty="0" smtClean="0">
                <a:solidFill>
                  <a:schemeClr val="bg1"/>
                </a:solidFill>
                <a:latin typeface="NikoshBAN" panose="02000000000000000000" pitchFamily="2" charset="0"/>
                <a:cs typeface="NikoshBAN" panose="02000000000000000000" pitchFamily="2" charset="0"/>
              </a:rPr>
            </a:br>
            <a:endParaRPr lang="en-US" sz="5400" dirty="0">
              <a:solidFill>
                <a:schemeClr val="bg1"/>
              </a:solidFill>
            </a:endParaRPr>
          </a:p>
        </p:txBody>
      </p:sp>
      <p:sp>
        <p:nvSpPr>
          <p:cNvPr id="4" name="TextBox 3"/>
          <p:cNvSpPr txBox="1"/>
          <p:nvPr/>
        </p:nvSpPr>
        <p:spPr>
          <a:xfrm>
            <a:off x="701956" y="-2"/>
            <a:ext cx="10507602" cy="830997"/>
          </a:xfrm>
          <a:prstGeom prst="rect">
            <a:avLst/>
          </a:prstGeom>
          <a:solidFill>
            <a:srgbClr val="7030A0"/>
          </a:solidFill>
        </p:spPr>
        <p:txBody>
          <a:bodyPr wrap="square" rtlCol="0">
            <a:spAutoFit/>
          </a:bodyPr>
          <a:lstStyle/>
          <a:p>
            <a:r>
              <a:rPr lang="bn-IN" sz="4800" dirty="0" smtClean="0">
                <a:solidFill>
                  <a:schemeClr val="bg1"/>
                </a:solidFill>
                <a:latin typeface="NikoshBAN" panose="02000000000000000000" pitchFamily="2" charset="0"/>
                <a:cs typeface="NikoshBAN" panose="02000000000000000000" pitchFamily="2" charset="0"/>
              </a:rPr>
              <a:t>      চুন্নাপাড়া মুনিরুল ইসলাম অনলাইন মাদরাসা</a:t>
            </a:r>
            <a:endParaRPr lang="en-US" sz="4800" dirty="0">
              <a:solidFill>
                <a:schemeClr val="bg1"/>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9768" y="200024"/>
            <a:ext cx="1485900" cy="830997"/>
          </a:xfrm>
          <a:prstGeom prst="rect">
            <a:avLst/>
          </a:prstGeom>
        </p:spPr>
      </p:pic>
      <p:sp>
        <p:nvSpPr>
          <p:cNvPr id="6" name="Rectangle 5"/>
          <p:cNvSpPr/>
          <p:nvPr/>
        </p:nvSpPr>
        <p:spPr>
          <a:xfrm rot="16200000">
            <a:off x="-2952876" y="3008500"/>
            <a:ext cx="6663332" cy="646331"/>
          </a:xfrm>
          <a:prstGeom prst="rect">
            <a:avLst/>
          </a:prstGeom>
          <a:solidFill>
            <a:srgbClr val="7030A0"/>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
        <p:nvSpPr>
          <p:cNvPr id="7" name="Rectangle 6"/>
          <p:cNvSpPr/>
          <p:nvPr/>
        </p:nvSpPr>
        <p:spPr>
          <a:xfrm>
            <a:off x="701956" y="5893891"/>
            <a:ext cx="10843712" cy="769441"/>
          </a:xfrm>
          <a:prstGeom prst="rect">
            <a:avLst/>
          </a:prstGeom>
          <a:solidFill>
            <a:srgbClr val="7030A0"/>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a:t>
            </a:r>
            <a:r>
              <a:rPr lang="bn-IN" sz="4400" dirty="0" smtClean="0">
                <a:solidFill>
                  <a:schemeClr val="bg1"/>
                </a:solidFill>
                <a:latin typeface="NikoshBAN" panose="02000000000000000000" pitchFamily="2" charset="0"/>
                <a:cs typeface="NikoshBAN" panose="02000000000000000000" pitchFamily="2" charset="0"/>
              </a:rPr>
              <a:t>চুন্নাপাড়া </a:t>
            </a:r>
            <a:r>
              <a:rPr lang="bn-IN" sz="44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4400" dirty="0">
              <a:solidFill>
                <a:schemeClr val="bg1"/>
              </a:solidFill>
              <a:latin typeface="NikoshBAN" panose="02000000000000000000" pitchFamily="2" charset="0"/>
              <a:cs typeface="NikoshBAN" panose="02000000000000000000" pitchFamily="2" charset="0"/>
            </a:endParaRPr>
          </a:p>
        </p:txBody>
      </p:sp>
      <p:sp>
        <p:nvSpPr>
          <p:cNvPr id="8" name="Rectangle 7"/>
          <p:cNvSpPr/>
          <p:nvPr/>
        </p:nvSpPr>
        <p:spPr>
          <a:xfrm rot="5400000">
            <a:off x="8539846" y="3011179"/>
            <a:ext cx="6657976" cy="646331"/>
          </a:xfrm>
          <a:prstGeom prst="rect">
            <a:avLst/>
          </a:prstGeom>
          <a:solidFill>
            <a:srgbClr val="7030A0"/>
          </a:solidFill>
        </p:spPr>
        <p:txBody>
          <a:bodyPr wrap="square">
            <a:spAutoFit/>
          </a:bodyPr>
          <a:lstStyle/>
          <a:p>
            <a:r>
              <a:rPr lang="bn-IN" sz="3600" dirty="0" smtClean="0">
                <a:solidFill>
                  <a:schemeClr val="bg1"/>
                </a:solidFill>
                <a:latin typeface="NikoshBAN" panose="02000000000000000000" pitchFamily="2" charset="0"/>
                <a:cs typeface="NikoshBAN" panose="02000000000000000000" pitchFamily="2" charset="0"/>
              </a:rPr>
              <a:t>   চুন্নাপাড়া </a:t>
            </a:r>
            <a:r>
              <a:rPr lang="bn-IN" sz="3600" dirty="0">
                <a:solidFill>
                  <a:schemeClr val="bg1"/>
                </a:solidFill>
                <a:latin typeface="NikoshBAN" panose="02000000000000000000" pitchFamily="2" charset="0"/>
                <a:cs typeface="NikoshBAN" panose="02000000000000000000" pitchFamily="2" charset="0"/>
              </a:rPr>
              <a:t>মুনিরুল ইসলাম অনলাইন মাদরাসা</a:t>
            </a:r>
            <a:endParaRPr lang="en-US" sz="36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76639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899</Words>
  <Application>Microsoft Office PowerPoint</Application>
  <PresentationFormat>Widescreen</PresentationFormat>
  <Paragraphs>115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32</cp:revision>
  <dcterms:created xsi:type="dcterms:W3CDTF">2020-10-22T10:17:46Z</dcterms:created>
  <dcterms:modified xsi:type="dcterms:W3CDTF">2020-10-22T16:31:14Z</dcterms:modified>
</cp:coreProperties>
</file>