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320" r:id="rId2"/>
    <p:sldId id="339" r:id="rId3"/>
    <p:sldId id="340" r:id="rId4"/>
    <p:sldId id="323" r:id="rId5"/>
    <p:sldId id="324" r:id="rId6"/>
    <p:sldId id="325" r:id="rId7"/>
    <p:sldId id="343" r:id="rId8"/>
    <p:sldId id="327" r:id="rId9"/>
    <p:sldId id="328" r:id="rId10"/>
    <p:sldId id="329" r:id="rId11"/>
    <p:sldId id="330" r:id="rId12"/>
    <p:sldId id="331" r:id="rId13"/>
    <p:sldId id="332" r:id="rId14"/>
    <p:sldId id="333" r:id="rId15"/>
    <p:sldId id="334" r:id="rId16"/>
    <p:sldId id="335" r:id="rId17"/>
    <p:sldId id="344" r:id="rId18"/>
    <p:sldId id="337"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6" d="100"/>
          <a:sy n="106" d="100"/>
        </p:scale>
        <p:origin x="684" y="49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Sales</c:v>
                </c:pt>
              </c:strCache>
            </c:strRef>
          </c:tx>
          <c:cat>
            <c:strRef>
              <c:f>Sheet1!$A$2:$A$5</c:f>
              <c:strCache>
                <c:ptCount val="2"/>
                <c:pt idx="0">
                  <c:v>1st Qtr</c:v>
                </c:pt>
                <c:pt idx="1">
                  <c:v>2nd Qtr</c:v>
                </c:pt>
              </c:strCache>
            </c:strRef>
          </c:cat>
          <c:val>
            <c:numRef>
              <c:f>Sheet1!$B$2:$B$5</c:f>
              <c:numCache>
                <c:formatCode>General</c:formatCode>
                <c:ptCount val="4"/>
                <c:pt idx="0">
                  <c:v>3</c:v>
                </c:pt>
                <c:pt idx="1">
                  <c:v>7</c:v>
                </c:pt>
              </c:numCache>
            </c:numRef>
          </c:val>
        </c:ser>
        <c:firstSliceAng val="0"/>
      </c:pieChart>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6936F-36A3-4198-898C-650121804E54}" type="datetimeFigureOut">
              <a:rPr lang="en-US" smtClean="0"/>
              <a:pPr/>
              <a:t>10/21/2020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5A003-6830-4AEC-9D26-C8ECBF413A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CF80D-29A5-A847-8CC3-049FCFF23271}"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6DA78-1A3E-2F4F-BEB1-5DEEC2A59C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CF80D-29A5-A847-8CC3-049FCFF23271}" type="datetimeFigureOut">
              <a:rPr lang="en-US" smtClean="0"/>
              <a:pPr/>
              <a:t>10/21/2020</a:t>
            </a:fld>
            <a:endParaRPr lang="en-US"/>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6DA78-1A3E-2F4F-BEB1-5DEEC2A59C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8839200" cy="114300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n-US" sz="6000" b="1" i="1" dirty="0" err="1" smtClean="0">
                <a:solidFill>
                  <a:schemeClr val="tx1"/>
                </a:solidFill>
                <a:latin typeface="NikoshBAN" pitchFamily="2" charset="0"/>
                <a:cs typeface="NikoshBAN" pitchFamily="2" charset="0"/>
              </a:rPr>
              <a:t>সবাইকে</a:t>
            </a:r>
            <a:r>
              <a:rPr lang="en-US" sz="6000" b="1" i="1" dirty="0" smtClean="0">
                <a:solidFill>
                  <a:srgbClr val="FF0000"/>
                </a:solidFill>
                <a:latin typeface="NikoshBAN" pitchFamily="2" charset="0"/>
                <a:cs typeface="NikoshBAN" pitchFamily="2" charset="0"/>
              </a:rPr>
              <a:t> </a:t>
            </a:r>
            <a:r>
              <a:rPr lang="en-US" sz="6000" b="1" i="1" dirty="0" err="1" smtClean="0">
                <a:solidFill>
                  <a:srgbClr val="FF0000"/>
                </a:solidFill>
                <a:latin typeface="NikoshBAN" pitchFamily="2" charset="0"/>
                <a:cs typeface="NikoshBAN" pitchFamily="2" charset="0"/>
              </a:rPr>
              <a:t>ফুলেল</a:t>
            </a:r>
            <a:r>
              <a:rPr lang="en-US" sz="6000" b="1" i="1" dirty="0" smtClean="0">
                <a:solidFill>
                  <a:srgbClr val="FF0000"/>
                </a:solidFill>
                <a:latin typeface="NikoshBAN" pitchFamily="2" charset="0"/>
                <a:cs typeface="NikoshBAN" pitchFamily="2" charset="0"/>
              </a:rPr>
              <a:t> </a:t>
            </a:r>
            <a:r>
              <a:rPr lang="en-US" sz="6000" b="1" i="1" dirty="0" err="1" smtClean="0">
                <a:solidFill>
                  <a:srgbClr val="002060"/>
                </a:solidFill>
                <a:latin typeface="NikoshBAN" pitchFamily="2" charset="0"/>
                <a:cs typeface="NikoshBAN" pitchFamily="2" charset="0"/>
              </a:rPr>
              <a:t>শুভেচ্ছা</a:t>
            </a:r>
            <a:endParaRPr lang="en-US" sz="6000" i="1" dirty="0">
              <a:solidFill>
                <a:srgbClr val="002060"/>
              </a:solidFill>
            </a:endParaRPr>
          </a:p>
        </p:txBody>
      </p:sp>
      <p:pic>
        <p:nvPicPr>
          <p:cNvPr id="6" name="Content Placeholder 5" descr="RespectfulFalseBats-size_restricted.gif"/>
          <p:cNvPicPr>
            <a:picLocks noGrp="1" noChangeAspect="1"/>
          </p:cNvPicPr>
          <p:nvPr>
            <p:ph idx="1"/>
          </p:nvPr>
        </p:nvPicPr>
        <p:blipFill>
          <a:blip r:embed="rId2"/>
          <a:stretch>
            <a:fillRect/>
          </a:stretch>
        </p:blipFill>
        <p:spPr>
          <a:xfrm>
            <a:off x="3886200" y="1676400"/>
            <a:ext cx="4953000" cy="487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Frame 3">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from="(-#ppt_w/2)" to="(#ppt_x)" calcmode="lin" valueType="num">
                                      <p:cBhvr>
                                        <p:cTn id="14" dur="600" fill="hold">
                                          <p:stCondLst>
                                            <p:cond delay="0"/>
                                          </p:stCondLst>
                                        </p:cTn>
                                        <p:tgtEl>
                                          <p:spTgt spid="6"/>
                                        </p:tgtEl>
                                        <p:attrNameLst>
                                          <p:attrName>ppt_x</p:attrName>
                                        </p:attrNameLst>
                                      </p:cBhvr>
                                    </p:anim>
                                    <p:anim from="0" to="-1.0" calcmode="lin" valueType="num">
                                      <p:cBhvr>
                                        <p:cTn id="15" dur="200" decel="50000" autoRev="1" fill="hold">
                                          <p:stCondLst>
                                            <p:cond delay="600"/>
                                          </p:stCondLst>
                                        </p:cTn>
                                        <p:tgtEl>
                                          <p:spTgt spid="6"/>
                                        </p:tgtEl>
                                        <p:attrNameLst>
                                          <p:attrName>xshear</p:attrName>
                                        </p:attrNameLst>
                                      </p:cBhvr>
                                    </p:anim>
                                    <p:animScale>
                                      <p:cBhvr>
                                        <p:cTn id="16" dur="200" decel="100000" autoRev="1" fill="hold">
                                          <p:stCondLst>
                                            <p:cond delay="600"/>
                                          </p:stCondLst>
                                        </p:cTn>
                                        <p:tgtEl>
                                          <p:spTgt spid="6"/>
                                        </p:tgtEl>
                                      </p:cBhvr>
                                      <p:from x="100000" y="100000"/>
                                      <p:to x="80000" y="100000"/>
                                    </p:animScale>
                                    <p:anim by="(#ppt_h/3+#ppt_w*0.1)" calcmode="lin" valueType="num">
                                      <p:cBhvr additive="sum">
                                        <p:cTn id="17"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8775" y="228600"/>
            <a:ext cx="3895838" cy="1015663"/>
          </a:xfrm>
          <a:prstGeom prst="rect">
            <a:avLst/>
          </a:prstGeom>
          <a:ln w="57150"/>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একক কাজঃ </a:t>
            </a:r>
            <a:endParaRPr lang="en-US" sz="6000" dirty="0"/>
          </a:p>
        </p:txBody>
      </p:sp>
      <p:sp>
        <p:nvSpPr>
          <p:cNvPr id="3" name="TextBox 2"/>
          <p:cNvSpPr txBox="1"/>
          <p:nvPr/>
        </p:nvSpPr>
        <p:spPr>
          <a:xfrm>
            <a:off x="9609893" y="533400"/>
            <a:ext cx="145139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BD" dirty="0" smtClean="0">
                <a:latin typeface="NikoshBAN" panose="02000000000000000000" pitchFamily="2" charset="0"/>
                <a:cs typeface="NikoshBAN" panose="02000000000000000000" pitchFamily="2" charset="0"/>
              </a:rPr>
              <a:t>সময়ঃ ৩ মিনিট</a:t>
            </a:r>
            <a:endParaRPr lang="en-US" dirty="0"/>
          </a:p>
        </p:txBody>
      </p:sp>
      <p:sp>
        <p:nvSpPr>
          <p:cNvPr id="5" name="TextBox 4"/>
          <p:cNvSpPr txBox="1"/>
          <p:nvPr/>
        </p:nvSpPr>
        <p:spPr>
          <a:xfrm>
            <a:off x="748772" y="4800601"/>
            <a:ext cx="6416674" cy="1200329"/>
          </a:xfrm>
          <a:prstGeom prst="rect">
            <a:avLst/>
          </a:prstGeom>
          <a:scene3d>
            <a:camera prst="orthographicFront"/>
            <a:lightRig rig="threePt" dir="t"/>
          </a:scene3d>
          <a:sp3d>
            <a:bevelT prst="angle"/>
          </a:sp3d>
        </p:spPr>
        <p:style>
          <a:lnRef idx="2">
            <a:schemeClr val="accent5"/>
          </a:lnRef>
          <a:fillRef idx="1">
            <a:schemeClr val="lt1"/>
          </a:fillRef>
          <a:effectRef idx="0">
            <a:schemeClr val="accent5"/>
          </a:effectRef>
          <a:fontRef idx="minor">
            <a:schemeClr val="dk1"/>
          </a:fontRef>
        </p:style>
        <p:txBody>
          <a:bodyPr wrap="square" rtlCol="0">
            <a:spAutoFit/>
          </a:bodyPr>
          <a:lstStyle/>
          <a:p>
            <a:pPr>
              <a:buFont typeface="Wingdings" pitchFamily="2" charset="2"/>
              <a:buChar char="Ø"/>
            </a:pPr>
            <a:r>
              <a:rPr lang="bn-BD" sz="3600" dirty="0" smtClean="0"/>
              <a:t> </a:t>
            </a:r>
            <a:r>
              <a:rPr lang="bn-BD" sz="3600" dirty="0" smtClean="0">
                <a:latin typeface="NikoshBAN" panose="02000000000000000000" pitchFamily="2" charset="0"/>
                <a:cs typeface="NikoshBAN" panose="02000000000000000000" pitchFamily="2" charset="0"/>
              </a:rPr>
              <a:t>যোগান কাকে বলে? </a:t>
            </a:r>
          </a:p>
          <a:p>
            <a:pPr>
              <a:buFont typeface="Wingdings" pitchFamily="2" charset="2"/>
              <a:buChar char="Ø"/>
            </a:pPr>
            <a:r>
              <a:rPr lang="bn-BD" sz="3600" dirty="0" smtClean="0">
                <a:latin typeface="NikoshBAN" panose="02000000000000000000" pitchFamily="2" charset="0"/>
                <a:cs typeface="NikoshBAN" panose="02000000000000000000" pitchFamily="2" charset="0"/>
              </a:rPr>
              <a:t> যোগান ও মজুদের পাঁচটি পার্থক্য লেখ। </a:t>
            </a:r>
            <a:endParaRPr lang="en-US" sz="3600" dirty="0"/>
          </a:p>
        </p:txBody>
      </p:sp>
      <p:sp>
        <p:nvSpPr>
          <p:cNvPr id="6" name="Date Placeholder 5"/>
          <p:cNvSpPr>
            <a:spLocks noGrp="1"/>
          </p:cNvSpPr>
          <p:nvPr>
            <p:ph type="dt" sz="half" idx="10"/>
          </p:nvPr>
        </p:nvSpPr>
        <p:spPr/>
        <p:txBody>
          <a:bodyPr/>
          <a:lstStyle/>
          <a:p>
            <a:fld id="{9CD094F6-22C9-48FB-BA3C-07107E9BDAAC}" type="datetime1">
              <a:rPr lang="en-US" smtClean="0"/>
              <a:pPr/>
              <a:t>10/22/2020</a:t>
            </a:fld>
            <a:endParaRPr lang="en-US"/>
          </a:p>
        </p:txBody>
      </p:sp>
      <p:sp>
        <p:nvSpPr>
          <p:cNvPr id="7" name="Slide Number Placeholder 6"/>
          <p:cNvSpPr>
            <a:spLocks noGrp="1"/>
          </p:cNvSpPr>
          <p:nvPr>
            <p:ph type="sldNum" sz="quarter" idx="12"/>
          </p:nvPr>
        </p:nvSpPr>
        <p:spPr/>
        <p:txBody>
          <a:bodyPr/>
          <a:lstStyle/>
          <a:p>
            <a:fld id="{0C230A82-0BFD-4F97-BC5B-1787BFB6DEDE}" type="slidenum">
              <a:rPr lang="en-US" smtClean="0"/>
              <a:pPr/>
              <a:t>10</a:t>
            </a:fld>
            <a:endParaRPr lang="en-US"/>
          </a:p>
        </p:txBody>
      </p:sp>
      <p:pic>
        <p:nvPicPr>
          <p:cNvPr id="9" name="Picture 8" descr="Picture 50.png"/>
          <p:cNvPicPr>
            <a:picLocks noChangeAspect="1"/>
          </p:cNvPicPr>
          <p:nvPr/>
        </p:nvPicPr>
        <p:blipFill>
          <a:blip r:embed="rId2"/>
          <a:stretch>
            <a:fillRect/>
          </a:stretch>
        </p:blipFill>
        <p:spPr>
          <a:xfrm>
            <a:off x="4134493" y="1371600"/>
            <a:ext cx="6086513" cy="3124200"/>
          </a:xfrm>
          <a:prstGeom prst="rect">
            <a:avLst/>
          </a:prstGeom>
        </p:spPr>
      </p:pic>
      <p:sp>
        <p:nvSpPr>
          <p:cNvPr id="10" name="Frame 9">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edge">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amond(in)">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2382" y="1524000"/>
            <a:ext cx="11000013"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3200" dirty="0" smtClean="0">
                <a:latin typeface="NikoshBAN" panose="02000000000000000000" pitchFamily="2" charset="0"/>
                <a:cs typeface="NikoshBAN" panose="02000000000000000000" pitchFamily="2" charset="0"/>
              </a:rPr>
              <a:t>অন্যান্য অবস্থা স্থির থেকে কোনো দ্রব্যের দাম বাড়লে যোগান বাড়ে, দাম কমলে যোগান কমে। দাম ও যোগানের পরিমাণের এ রুপ ক্রিয়াগত সম্পর্ককে যোগান বিধি বলে। </a:t>
            </a:r>
            <a:endParaRPr lang="en-US" sz="3200" dirty="0"/>
          </a:p>
        </p:txBody>
      </p:sp>
      <p:sp>
        <p:nvSpPr>
          <p:cNvPr id="5" name="TextBox 4"/>
          <p:cNvSpPr txBox="1"/>
          <p:nvPr/>
        </p:nvSpPr>
        <p:spPr>
          <a:xfrm>
            <a:off x="519605" y="4191000"/>
            <a:ext cx="11076402"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bn-BD" sz="3200" dirty="0" smtClean="0">
                <a:latin typeface="NikoshBAN" panose="02000000000000000000" pitchFamily="2" charset="0"/>
                <a:cs typeface="NikoshBAN" panose="02000000000000000000" pitchFamily="2" charset="0"/>
              </a:rPr>
              <a:t>দাম ও যোগানের পরিমাণের গাণিতিক সম্পর্ককে যোগান অপেক্ষক বলে। দামের সাথে যোগানের সম্পর্ক প্রত্যক্ষ বা সমমুখী। </a:t>
            </a:r>
            <a:endParaRPr lang="en-US" sz="3200" dirty="0"/>
          </a:p>
        </p:txBody>
      </p:sp>
      <p:sp>
        <p:nvSpPr>
          <p:cNvPr id="6" name="TextBox 5"/>
          <p:cNvSpPr txBox="1"/>
          <p:nvPr/>
        </p:nvSpPr>
        <p:spPr>
          <a:xfrm>
            <a:off x="5102943" y="228601"/>
            <a:ext cx="2368058" cy="76944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bn-BD" sz="4400" dirty="0" smtClean="0">
                <a:latin typeface="NikoshBAN" panose="02000000000000000000" pitchFamily="2" charset="0"/>
                <a:cs typeface="NikoshBAN" panose="02000000000000000000" pitchFamily="2" charset="0"/>
              </a:rPr>
              <a:t>যোগান বিধি</a:t>
            </a:r>
            <a:endParaRPr lang="en-US" sz="4400" dirty="0"/>
          </a:p>
        </p:txBody>
      </p:sp>
      <p:sp>
        <p:nvSpPr>
          <p:cNvPr id="7" name="TextBox 6"/>
          <p:cNvSpPr txBox="1"/>
          <p:nvPr/>
        </p:nvSpPr>
        <p:spPr>
          <a:xfrm>
            <a:off x="4797387" y="2971801"/>
            <a:ext cx="3361115"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bn-BD" sz="4800" dirty="0" smtClean="0">
                <a:latin typeface="NikoshBAN" panose="02000000000000000000" pitchFamily="2" charset="0"/>
                <a:cs typeface="NikoshBAN" panose="02000000000000000000" pitchFamily="2" charset="0"/>
              </a:rPr>
              <a:t>যোগান অপেক্ষক</a:t>
            </a:r>
            <a:endParaRPr lang="en-US" sz="4800" dirty="0"/>
          </a:p>
        </p:txBody>
      </p:sp>
      <p:sp>
        <p:nvSpPr>
          <p:cNvPr id="8" name="Date Placeholder 7"/>
          <p:cNvSpPr>
            <a:spLocks noGrp="1"/>
          </p:cNvSpPr>
          <p:nvPr>
            <p:ph type="dt" sz="half" idx="10"/>
          </p:nvPr>
        </p:nvSpPr>
        <p:spPr/>
        <p:txBody>
          <a:bodyPr/>
          <a:lstStyle/>
          <a:p>
            <a:fld id="{9075D838-7B83-4A93-8BEC-D8E3C6A1E0D0}" type="datetime1">
              <a:rPr lang="en-US" smtClean="0"/>
              <a:pPr/>
              <a:t>10/22/2020</a:t>
            </a:fld>
            <a:endParaRPr lang="en-US"/>
          </a:p>
        </p:txBody>
      </p:sp>
      <p:sp>
        <p:nvSpPr>
          <p:cNvPr id="9" name="Slide Number Placeholder 8"/>
          <p:cNvSpPr>
            <a:spLocks noGrp="1"/>
          </p:cNvSpPr>
          <p:nvPr>
            <p:ph type="sldNum" sz="quarter" idx="12"/>
          </p:nvPr>
        </p:nvSpPr>
        <p:spPr/>
        <p:txBody>
          <a:bodyPr/>
          <a:lstStyle/>
          <a:p>
            <a:fld id="{0C230A82-0BFD-4F97-BC5B-1787BFB6DEDE}" type="slidenum">
              <a:rPr lang="en-US" smtClean="0"/>
              <a:pPr/>
              <a:t>11</a:t>
            </a:fld>
            <a:endParaRPr lang="en-US"/>
          </a:p>
        </p:txBody>
      </p:sp>
      <p:sp>
        <p:nvSpPr>
          <p:cNvPr id="11" name="Frame 10">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800" decel="100000"/>
                                        <p:tgtEl>
                                          <p:spTgt spid="4"/>
                                        </p:tgtEl>
                                      </p:cBhvr>
                                    </p:animEffect>
                                    <p:anim calcmode="lin" valueType="num">
                                      <p:cBhvr>
                                        <p:cTn id="15" dur="800" decel="100000" fill="hold"/>
                                        <p:tgtEl>
                                          <p:spTgt spid="4"/>
                                        </p:tgtEl>
                                        <p:attrNameLst>
                                          <p:attrName>style.rotation</p:attrName>
                                        </p:attrNameLst>
                                      </p:cBhvr>
                                      <p:tavLst>
                                        <p:tav tm="0">
                                          <p:val>
                                            <p:fltVal val="-90"/>
                                          </p:val>
                                        </p:tav>
                                        <p:tav tm="100000">
                                          <p:val>
                                            <p:fltVal val="0"/>
                                          </p:val>
                                        </p:tav>
                                      </p:tavLst>
                                    </p:anim>
                                    <p:anim calcmode="lin" valueType="num">
                                      <p:cBhvr>
                                        <p:cTn id="16" dur="800" decel="100000" fill="hold"/>
                                        <p:tgtEl>
                                          <p:spTgt spid="4"/>
                                        </p:tgtEl>
                                        <p:attrNameLst>
                                          <p:attrName>ppt_x</p:attrName>
                                        </p:attrNameLst>
                                      </p:cBhvr>
                                      <p:tavLst>
                                        <p:tav tm="0">
                                          <p:val>
                                            <p:strVal val="#ppt_x+0.4"/>
                                          </p:val>
                                        </p:tav>
                                        <p:tav tm="100000">
                                          <p:val>
                                            <p:strVal val="#ppt_x-0.05"/>
                                          </p:val>
                                        </p:tav>
                                      </p:tavLst>
                                    </p:anim>
                                    <p:anim calcmode="lin" valueType="num">
                                      <p:cBhvr>
                                        <p:cTn id="17" dur="800" decel="100000" fill="hold"/>
                                        <p:tgtEl>
                                          <p:spTgt spid="4"/>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heel(4)">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6555" y="609600"/>
            <a:ext cx="2138891"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যোগান সূচিঃ </a:t>
            </a:r>
            <a:endParaRPr lang="en-US" sz="3600" dirty="0"/>
          </a:p>
        </p:txBody>
      </p:sp>
      <p:sp>
        <p:nvSpPr>
          <p:cNvPr id="3" name="TextBox 2"/>
          <p:cNvSpPr txBox="1"/>
          <p:nvPr/>
        </p:nvSpPr>
        <p:spPr>
          <a:xfrm>
            <a:off x="595994" y="1905000"/>
            <a:ext cx="10847235"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3200" dirty="0" smtClean="0">
                <a:latin typeface="NikoshBAN" panose="02000000000000000000" pitchFamily="2" charset="0"/>
                <a:cs typeface="NikoshBAN" panose="02000000000000000000" pitchFamily="2" charset="0"/>
              </a:rPr>
              <a:t>দাম ও যোগানের পরিমাণকে তালিকায় বা সংখ্যার মাধ্যমে প্রকাশ করলে তাকে যোগান সূচি বলে। অন্যভাবে বলা যায়, যোগান বিধির গাণিতিক প্রকাশকে যোগান সূচি বলে। </a:t>
            </a:r>
            <a:endParaRPr lang="en-US" sz="3200" dirty="0" smtClean="0"/>
          </a:p>
        </p:txBody>
      </p:sp>
      <p:graphicFrame>
        <p:nvGraphicFramePr>
          <p:cNvPr id="4" name="Table 3"/>
          <p:cNvGraphicFramePr>
            <a:graphicFrameLocks noGrp="1"/>
          </p:cNvGraphicFramePr>
          <p:nvPr/>
        </p:nvGraphicFramePr>
        <p:xfrm>
          <a:off x="2582107" y="3581400"/>
          <a:ext cx="6416674" cy="2590800"/>
        </p:xfrm>
        <a:graphic>
          <a:graphicData uri="http://schemas.openxmlformats.org/drawingml/2006/table">
            <a:tbl>
              <a:tblPr firstRow="1" bandRow="1">
                <a:tableStyleId>{5C22544A-7EE6-4342-B048-85BDC9FD1C3A}</a:tableStyleId>
              </a:tblPr>
              <a:tblGrid>
                <a:gridCol w="3208337"/>
                <a:gridCol w="3208337"/>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800" dirty="0" smtClean="0">
                          <a:latin typeface="NikoshBAN" panose="02000000000000000000" pitchFamily="2" charset="0"/>
                          <a:cs typeface="NikoshBAN" panose="02000000000000000000" pitchFamily="2" charset="0"/>
                        </a:rPr>
                        <a:t>প্রতি একক দ্রব্যের দাম </a:t>
                      </a:r>
                      <a:r>
                        <a:rPr lang="en-US" sz="2800" dirty="0" smtClean="0">
                          <a:latin typeface="NikoshBAN" panose="02000000000000000000" pitchFamily="2" charset="0"/>
                          <a:cs typeface="NikoshBAN" panose="02000000000000000000" pitchFamily="2" charset="0"/>
                        </a:rPr>
                        <a:t>(P)</a:t>
                      </a:r>
                      <a:endParaRPr lang="en-US" sz="2800" dirty="0"/>
                    </a:p>
                  </a:txBody>
                  <a:tcPr marL="91667" marR="91667">
                    <a:solidFill>
                      <a:schemeClr val="accent2"/>
                    </a:solidFill>
                  </a:tcPr>
                </a:tc>
                <a:tc>
                  <a:txBody>
                    <a:bodyPr/>
                    <a:lstStyle/>
                    <a:p>
                      <a:pPr algn="ctr"/>
                      <a:r>
                        <a:rPr lang="bn-BD" sz="2800" dirty="0" smtClean="0">
                          <a:latin typeface="NikoshBAN" panose="02000000000000000000" pitchFamily="2" charset="0"/>
                          <a:cs typeface="NikoshBAN" panose="02000000000000000000" pitchFamily="2" charset="0"/>
                        </a:rPr>
                        <a:t>যোগানের পরিমাণ</a:t>
                      </a:r>
                      <a:r>
                        <a:rPr lang="en-US" sz="2800" baseline="0" dirty="0" smtClean="0">
                          <a:latin typeface="NikoshBAN" panose="02000000000000000000" pitchFamily="2" charset="0"/>
                          <a:cs typeface="NikoshBAN" panose="02000000000000000000" pitchFamily="2" charset="0"/>
                        </a:rPr>
                        <a:t> (S) </a:t>
                      </a:r>
                      <a:endParaRPr lang="en-US" sz="2800" dirty="0"/>
                    </a:p>
                  </a:txBody>
                  <a:tcPr marL="91667" marR="91667">
                    <a:solidFill>
                      <a:schemeClr val="accent2"/>
                    </a:solidFill>
                  </a:tcPr>
                </a:tc>
              </a:tr>
              <a:tr h="370840">
                <a:tc>
                  <a:txBody>
                    <a:bodyPr/>
                    <a:lstStyle/>
                    <a:p>
                      <a:pPr algn="ctr"/>
                      <a:r>
                        <a:rPr lang="en-US" sz="2800" dirty="0" smtClean="0"/>
                        <a:t>1</a:t>
                      </a:r>
                      <a:endParaRPr lang="en-US" sz="2800" dirty="0"/>
                    </a:p>
                  </a:txBody>
                  <a:tcPr marL="91667" marR="91667"/>
                </a:tc>
                <a:tc>
                  <a:txBody>
                    <a:bodyPr/>
                    <a:lstStyle/>
                    <a:p>
                      <a:pPr algn="ctr"/>
                      <a:r>
                        <a:rPr lang="en-US" sz="2800" dirty="0" smtClean="0"/>
                        <a:t>15</a:t>
                      </a:r>
                      <a:endParaRPr lang="en-US" sz="2800" dirty="0"/>
                    </a:p>
                  </a:txBody>
                  <a:tcPr marL="91667" marR="91667"/>
                </a:tc>
              </a:tr>
              <a:tr h="370840">
                <a:tc>
                  <a:txBody>
                    <a:bodyPr/>
                    <a:lstStyle/>
                    <a:p>
                      <a:pPr algn="ctr"/>
                      <a:r>
                        <a:rPr lang="en-US" sz="2800" dirty="0" smtClean="0"/>
                        <a:t>2</a:t>
                      </a:r>
                      <a:endParaRPr lang="en-US" sz="2800" dirty="0"/>
                    </a:p>
                  </a:txBody>
                  <a:tcPr marL="91667" marR="91667"/>
                </a:tc>
                <a:tc>
                  <a:txBody>
                    <a:bodyPr/>
                    <a:lstStyle/>
                    <a:p>
                      <a:pPr algn="ctr"/>
                      <a:r>
                        <a:rPr lang="en-US" sz="2800" dirty="0" smtClean="0"/>
                        <a:t>20</a:t>
                      </a:r>
                      <a:endParaRPr lang="en-US" sz="2800" dirty="0"/>
                    </a:p>
                  </a:txBody>
                  <a:tcPr marL="91667" marR="91667"/>
                </a:tc>
              </a:tr>
              <a:tr h="370840">
                <a:tc>
                  <a:txBody>
                    <a:bodyPr/>
                    <a:lstStyle/>
                    <a:p>
                      <a:pPr algn="ctr"/>
                      <a:r>
                        <a:rPr lang="en-US" sz="2800" dirty="0" smtClean="0"/>
                        <a:t>3</a:t>
                      </a:r>
                      <a:endParaRPr lang="en-US" sz="2800" dirty="0"/>
                    </a:p>
                  </a:txBody>
                  <a:tcPr marL="91667" marR="91667"/>
                </a:tc>
                <a:tc>
                  <a:txBody>
                    <a:bodyPr/>
                    <a:lstStyle/>
                    <a:p>
                      <a:pPr algn="ctr"/>
                      <a:r>
                        <a:rPr lang="en-US" sz="2800" dirty="0" smtClean="0"/>
                        <a:t>25</a:t>
                      </a:r>
                      <a:endParaRPr lang="en-US" sz="2800" dirty="0"/>
                    </a:p>
                  </a:txBody>
                  <a:tcPr marL="91667" marR="91667"/>
                </a:tc>
              </a:tr>
              <a:tr h="370840">
                <a:tc>
                  <a:txBody>
                    <a:bodyPr/>
                    <a:lstStyle/>
                    <a:p>
                      <a:pPr algn="ctr"/>
                      <a:r>
                        <a:rPr lang="en-US" sz="2800" dirty="0" smtClean="0"/>
                        <a:t>4</a:t>
                      </a:r>
                      <a:endParaRPr lang="en-US" sz="2800" dirty="0"/>
                    </a:p>
                  </a:txBody>
                  <a:tcPr marL="91667" marR="91667"/>
                </a:tc>
                <a:tc>
                  <a:txBody>
                    <a:bodyPr/>
                    <a:lstStyle/>
                    <a:p>
                      <a:pPr algn="ctr"/>
                      <a:r>
                        <a:rPr lang="en-US" sz="2800" dirty="0" smtClean="0"/>
                        <a:t>30</a:t>
                      </a:r>
                      <a:endParaRPr lang="en-US" sz="2800" dirty="0"/>
                    </a:p>
                  </a:txBody>
                  <a:tcPr marL="91667" marR="91667"/>
                </a:tc>
              </a:tr>
            </a:tbl>
          </a:graphicData>
        </a:graphic>
      </p:graphicFrame>
      <p:sp>
        <p:nvSpPr>
          <p:cNvPr id="5" name="Date Placeholder 4"/>
          <p:cNvSpPr>
            <a:spLocks noGrp="1"/>
          </p:cNvSpPr>
          <p:nvPr>
            <p:ph type="dt" sz="half" idx="10"/>
          </p:nvPr>
        </p:nvSpPr>
        <p:spPr/>
        <p:txBody>
          <a:bodyPr/>
          <a:lstStyle/>
          <a:p>
            <a:fld id="{6360AB53-1CAB-49CD-A5B7-706B649CF5DA}" type="datetime1">
              <a:rPr lang="en-US" smtClean="0"/>
              <a:pPr/>
              <a:t>10/22/2020</a:t>
            </a:fld>
            <a:endParaRPr lang="en-US"/>
          </a:p>
        </p:txBody>
      </p:sp>
      <p:sp>
        <p:nvSpPr>
          <p:cNvPr id="6" name="Slide Number Placeholder 5"/>
          <p:cNvSpPr>
            <a:spLocks noGrp="1"/>
          </p:cNvSpPr>
          <p:nvPr>
            <p:ph type="sldNum" sz="quarter" idx="12"/>
          </p:nvPr>
        </p:nvSpPr>
        <p:spPr/>
        <p:txBody>
          <a:bodyPr/>
          <a:lstStyle/>
          <a:p>
            <a:fld id="{0C230A82-0BFD-4F97-BC5B-1787BFB6DEDE}" type="slidenum">
              <a:rPr lang="en-US" smtClean="0"/>
              <a:pPr/>
              <a:t>12</a:t>
            </a:fld>
            <a:endParaRPr lang="en-US"/>
          </a:p>
        </p:txBody>
      </p:sp>
      <p:sp>
        <p:nvSpPr>
          <p:cNvPr id="8" name="Frame 7">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09887" y="533400"/>
            <a:ext cx="2444447" cy="707886"/>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bn-BD" sz="4000" dirty="0" smtClean="0">
                <a:latin typeface="NikoshBAN" panose="02000000000000000000" pitchFamily="2" charset="0"/>
                <a:cs typeface="NikoshBAN" panose="02000000000000000000" pitchFamily="2" charset="0"/>
              </a:rPr>
              <a:t>যোগান রেখা </a:t>
            </a:r>
            <a:endParaRPr lang="en-US" sz="4000" dirty="0" smtClean="0"/>
          </a:p>
        </p:txBody>
      </p:sp>
      <p:sp>
        <p:nvSpPr>
          <p:cNvPr id="3" name="TextBox 2"/>
          <p:cNvSpPr txBox="1"/>
          <p:nvPr/>
        </p:nvSpPr>
        <p:spPr>
          <a:xfrm>
            <a:off x="366827" y="1371600"/>
            <a:ext cx="11381958" cy="2062103"/>
          </a:xfrm>
          <a:prstGeom prst="rect">
            <a:avLst/>
          </a:prstGeom>
          <a:noFill/>
        </p:spPr>
        <p:txBody>
          <a:bodyPr wrap="square" rtlCol="0">
            <a:spAutoFit/>
          </a:bodyPr>
          <a:lstStyle/>
          <a:p>
            <a:pPr algn="just"/>
            <a:r>
              <a:rPr lang="bn-BD" sz="3200" dirty="0" smtClean="0">
                <a:latin typeface="NikoshBAN" panose="02000000000000000000" pitchFamily="2" charset="0"/>
                <a:cs typeface="NikoshBAN" panose="02000000000000000000" pitchFamily="2" charset="0"/>
              </a:rPr>
              <a:t>নির্দিষ্ট সময়ে বিভিন্ন দামে বিক্রেতাগণ কোনো দ্রব্যের যে পরিমাণ বিক্রয় করতে প্রস্তুত বা ইচ্ছুক থাকে তা যে রেখার মাধ্যমে দেখনো হয় তাকে যোগান রেখা বলে। । অন্যভাবে বলা যায়, যোগান বিধির জ্যামিতিক প্রকাশকে যোগান রেখা বলে। দাম ও যোগানের প্রত্যক্ষ বা সমমুখী সম্পর্কের কারনেই যোগান রেখা ঊর্দ্ধগামী হয়। </a:t>
            </a:r>
            <a:endParaRPr lang="en-US" sz="3200" dirty="0" smtClean="0"/>
          </a:p>
        </p:txBody>
      </p:sp>
      <p:cxnSp>
        <p:nvCxnSpPr>
          <p:cNvPr id="5" name="Straight Arrow Connector 4"/>
          <p:cNvCxnSpPr/>
          <p:nvPr/>
        </p:nvCxnSpPr>
        <p:spPr>
          <a:xfrm rot="5400000" flipH="1" flipV="1">
            <a:off x="6786525" y="5029198"/>
            <a:ext cx="2438400" cy="15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005725" y="6248400"/>
            <a:ext cx="3437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L-Shape 12"/>
          <p:cNvSpPr/>
          <p:nvPr/>
        </p:nvSpPr>
        <p:spPr>
          <a:xfrm flipH="1" flipV="1">
            <a:off x="8005724" y="5257800"/>
            <a:ext cx="1375002" cy="990600"/>
          </a:xfrm>
          <a:prstGeom prst="corner">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Shape 15"/>
          <p:cNvSpPr/>
          <p:nvPr/>
        </p:nvSpPr>
        <p:spPr>
          <a:xfrm flipH="1" flipV="1">
            <a:off x="8005724" y="4953000"/>
            <a:ext cx="1833336" cy="1295400"/>
          </a:xfrm>
          <a:prstGeom prst="corner">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Shape 16"/>
          <p:cNvSpPr/>
          <p:nvPr/>
        </p:nvSpPr>
        <p:spPr>
          <a:xfrm flipH="1" flipV="1">
            <a:off x="8005724" y="5562600"/>
            <a:ext cx="993057" cy="685800"/>
          </a:xfrm>
          <a:prstGeom prst="corner">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Shape 17"/>
          <p:cNvSpPr/>
          <p:nvPr/>
        </p:nvSpPr>
        <p:spPr>
          <a:xfrm rot="10800000">
            <a:off x="8005725" y="4572000"/>
            <a:ext cx="2291669" cy="1676400"/>
          </a:xfrm>
          <a:prstGeom prst="corner">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8464059" y="4343400"/>
            <a:ext cx="2138891" cy="1600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936279" y="3810000"/>
            <a:ext cx="916668" cy="369332"/>
          </a:xfrm>
          <a:prstGeom prst="rect">
            <a:avLst/>
          </a:prstGeom>
          <a:noFill/>
        </p:spPr>
        <p:txBody>
          <a:bodyPr wrap="square" rtlCol="0">
            <a:spAutoFit/>
          </a:bodyPr>
          <a:lstStyle/>
          <a:p>
            <a:r>
              <a:rPr lang="bn-BD" dirty="0" smtClean="0">
                <a:latin typeface="NikoshBAN" panose="02000000000000000000" pitchFamily="2" charset="0"/>
                <a:cs typeface="NikoshBAN" panose="02000000000000000000" pitchFamily="2" charset="0"/>
              </a:rPr>
              <a:t>দাম (</a:t>
            </a:r>
            <a:r>
              <a:rPr lang="en-US" dirty="0" smtClean="0">
                <a:latin typeface="NikoshBAN" panose="02000000000000000000" pitchFamily="2" charset="0"/>
                <a:cs typeface="NikoshBAN" panose="02000000000000000000" pitchFamily="2" charset="0"/>
              </a:rPr>
              <a:t>P)</a:t>
            </a:r>
            <a:endParaRPr lang="en-US" dirty="0"/>
          </a:p>
        </p:txBody>
      </p:sp>
      <p:sp>
        <p:nvSpPr>
          <p:cNvPr id="43" name="TextBox 42"/>
          <p:cNvSpPr txBox="1"/>
          <p:nvPr/>
        </p:nvSpPr>
        <p:spPr>
          <a:xfrm>
            <a:off x="7471002" y="4419600"/>
            <a:ext cx="458334" cy="369332"/>
          </a:xfrm>
          <a:prstGeom prst="rect">
            <a:avLst/>
          </a:prstGeom>
          <a:noFill/>
        </p:spPr>
        <p:txBody>
          <a:bodyPr wrap="square" rtlCol="0">
            <a:spAutoFit/>
          </a:bodyPr>
          <a:lstStyle/>
          <a:p>
            <a:pPr algn="ctr"/>
            <a:r>
              <a:rPr lang="en-US" dirty="0" smtClean="0"/>
              <a:t>4</a:t>
            </a:r>
            <a:endParaRPr lang="en-US" dirty="0"/>
          </a:p>
        </p:txBody>
      </p:sp>
      <p:sp>
        <p:nvSpPr>
          <p:cNvPr id="44" name="TextBox 43"/>
          <p:cNvSpPr txBox="1"/>
          <p:nvPr/>
        </p:nvSpPr>
        <p:spPr>
          <a:xfrm>
            <a:off x="7547391" y="4724400"/>
            <a:ext cx="458334" cy="369332"/>
          </a:xfrm>
          <a:prstGeom prst="rect">
            <a:avLst/>
          </a:prstGeom>
          <a:noFill/>
        </p:spPr>
        <p:txBody>
          <a:bodyPr wrap="square" rtlCol="0">
            <a:spAutoFit/>
          </a:bodyPr>
          <a:lstStyle/>
          <a:p>
            <a:r>
              <a:rPr lang="en-US" dirty="0" smtClean="0"/>
              <a:t>3</a:t>
            </a:r>
            <a:endParaRPr lang="en-US" dirty="0"/>
          </a:p>
        </p:txBody>
      </p:sp>
      <p:sp>
        <p:nvSpPr>
          <p:cNvPr id="45" name="TextBox 44"/>
          <p:cNvSpPr txBox="1"/>
          <p:nvPr/>
        </p:nvSpPr>
        <p:spPr>
          <a:xfrm>
            <a:off x="7471002" y="5105400"/>
            <a:ext cx="458334" cy="369332"/>
          </a:xfrm>
          <a:prstGeom prst="rect">
            <a:avLst/>
          </a:prstGeom>
          <a:noFill/>
        </p:spPr>
        <p:txBody>
          <a:bodyPr wrap="square" rtlCol="0">
            <a:spAutoFit/>
          </a:bodyPr>
          <a:lstStyle/>
          <a:p>
            <a:pPr algn="ctr"/>
            <a:r>
              <a:rPr lang="en-US" dirty="0" smtClean="0"/>
              <a:t>2</a:t>
            </a:r>
            <a:endParaRPr lang="en-US" dirty="0"/>
          </a:p>
        </p:txBody>
      </p:sp>
      <p:sp>
        <p:nvSpPr>
          <p:cNvPr id="46" name="TextBox 45"/>
          <p:cNvSpPr txBox="1"/>
          <p:nvPr/>
        </p:nvSpPr>
        <p:spPr>
          <a:xfrm>
            <a:off x="7471002" y="5410200"/>
            <a:ext cx="458334" cy="369332"/>
          </a:xfrm>
          <a:prstGeom prst="rect">
            <a:avLst/>
          </a:prstGeom>
          <a:noFill/>
        </p:spPr>
        <p:txBody>
          <a:bodyPr wrap="square" rtlCol="0">
            <a:spAutoFit/>
          </a:bodyPr>
          <a:lstStyle/>
          <a:p>
            <a:pPr algn="ctr"/>
            <a:r>
              <a:rPr lang="en-US" dirty="0" smtClean="0"/>
              <a:t>1</a:t>
            </a:r>
            <a:endParaRPr lang="en-US" dirty="0"/>
          </a:p>
        </p:txBody>
      </p:sp>
      <p:sp>
        <p:nvSpPr>
          <p:cNvPr id="19" name="TextBox 18"/>
          <p:cNvSpPr txBox="1"/>
          <p:nvPr/>
        </p:nvSpPr>
        <p:spPr>
          <a:xfrm>
            <a:off x="8693225" y="6248400"/>
            <a:ext cx="458334" cy="369332"/>
          </a:xfrm>
          <a:prstGeom prst="rect">
            <a:avLst/>
          </a:prstGeom>
          <a:noFill/>
        </p:spPr>
        <p:txBody>
          <a:bodyPr wrap="square" rtlCol="0">
            <a:spAutoFit/>
          </a:bodyPr>
          <a:lstStyle/>
          <a:p>
            <a:pPr algn="ctr"/>
            <a:r>
              <a:rPr lang="en-US" dirty="0" smtClean="0"/>
              <a:t>15</a:t>
            </a:r>
            <a:endParaRPr lang="en-US" dirty="0"/>
          </a:p>
        </p:txBody>
      </p:sp>
      <p:sp>
        <p:nvSpPr>
          <p:cNvPr id="21" name="TextBox 20"/>
          <p:cNvSpPr txBox="1"/>
          <p:nvPr/>
        </p:nvSpPr>
        <p:spPr>
          <a:xfrm>
            <a:off x="9151559" y="6248400"/>
            <a:ext cx="458334" cy="369332"/>
          </a:xfrm>
          <a:prstGeom prst="rect">
            <a:avLst/>
          </a:prstGeom>
          <a:noFill/>
        </p:spPr>
        <p:txBody>
          <a:bodyPr wrap="square" rtlCol="0">
            <a:spAutoFit/>
          </a:bodyPr>
          <a:lstStyle/>
          <a:p>
            <a:pPr algn="ctr"/>
            <a:r>
              <a:rPr lang="en-US" dirty="0" smtClean="0"/>
              <a:t>20</a:t>
            </a:r>
            <a:endParaRPr lang="en-US" dirty="0"/>
          </a:p>
        </p:txBody>
      </p:sp>
      <p:sp>
        <p:nvSpPr>
          <p:cNvPr id="22" name="TextBox 21"/>
          <p:cNvSpPr txBox="1"/>
          <p:nvPr/>
        </p:nvSpPr>
        <p:spPr>
          <a:xfrm>
            <a:off x="9609893" y="6248400"/>
            <a:ext cx="458334" cy="369332"/>
          </a:xfrm>
          <a:prstGeom prst="rect">
            <a:avLst/>
          </a:prstGeom>
          <a:noFill/>
        </p:spPr>
        <p:txBody>
          <a:bodyPr wrap="square" rtlCol="0">
            <a:spAutoFit/>
          </a:bodyPr>
          <a:lstStyle/>
          <a:p>
            <a:pPr algn="ctr"/>
            <a:r>
              <a:rPr lang="en-US" dirty="0" smtClean="0"/>
              <a:t>25</a:t>
            </a:r>
            <a:endParaRPr lang="en-US" dirty="0"/>
          </a:p>
        </p:txBody>
      </p:sp>
      <p:sp>
        <p:nvSpPr>
          <p:cNvPr id="23" name="TextBox 22"/>
          <p:cNvSpPr txBox="1"/>
          <p:nvPr/>
        </p:nvSpPr>
        <p:spPr>
          <a:xfrm>
            <a:off x="10068227" y="6248400"/>
            <a:ext cx="458334" cy="369332"/>
          </a:xfrm>
          <a:prstGeom prst="rect">
            <a:avLst/>
          </a:prstGeom>
          <a:noFill/>
        </p:spPr>
        <p:txBody>
          <a:bodyPr wrap="square" rtlCol="0">
            <a:spAutoFit/>
          </a:bodyPr>
          <a:lstStyle/>
          <a:p>
            <a:pPr algn="ctr"/>
            <a:r>
              <a:rPr lang="en-US" dirty="0" smtClean="0"/>
              <a:t>30</a:t>
            </a:r>
            <a:endParaRPr lang="en-US" dirty="0"/>
          </a:p>
        </p:txBody>
      </p:sp>
      <p:sp>
        <p:nvSpPr>
          <p:cNvPr id="24" name="TextBox 23"/>
          <p:cNvSpPr txBox="1"/>
          <p:nvPr/>
        </p:nvSpPr>
        <p:spPr>
          <a:xfrm>
            <a:off x="10832116" y="6248401"/>
            <a:ext cx="1359883" cy="646331"/>
          </a:xfrm>
          <a:prstGeom prst="rect">
            <a:avLst/>
          </a:prstGeom>
          <a:noFill/>
        </p:spPr>
        <p:txBody>
          <a:bodyPr wrap="square" rtlCol="0">
            <a:spAutoFit/>
          </a:bodyPr>
          <a:lstStyle/>
          <a:p>
            <a:r>
              <a:rPr lang="bn-BD" dirty="0" smtClean="0">
                <a:latin typeface="NikoshBAN" panose="02000000000000000000" pitchFamily="2" charset="0"/>
                <a:cs typeface="NikoshBAN" panose="02000000000000000000" pitchFamily="2" charset="0"/>
              </a:rPr>
              <a:t>যোগানের পরিমাণ </a:t>
            </a:r>
            <a:r>
              <a:rPr lang="en-US" dirty="0" smtClean="0">
                <a:latin typeface="NikoshBAN" panose="02000000000000000000" pitchFamily="2" charset="0"/>
                <a:cs typeface="NikoshBAN" panose="02000000000000000000" pitchFamily="2" charset="0"/>
              </a:rPr>
              <a:t>(Q)</a:t>
            </a:r>
            <a:endParaRPr lang="en-US" dirty="0"/>
          </a:p>
        </p:txBody>
      </p:sp>
      <p:sp>
        <p:nvSpPr>
          <p:cNvPr id="25" name="TextBox 24"/>
          <p:cNvSpPr txBox="1"/>
          <p:nvPr/>
        </p:nvSpPr>
        <p:spPr>
          <a:xfrm>
            <a:off x="8158502" y="5562600"/>
            <a:ext cx="458334" cy="369332"/>
          </a:xfrm>
          <a:prstGeom prst="rect">
            <a:avLst/>
          </a:prstGeom>
          <a:noFill/>
        </p:spPr>
        <p:txBody>
          <a:bodyPr wrap="square" rtlCol="0">
            <a:spAutoFit/>
          </a:bodyPr>
          <a:lstStyle/>
          <a:p>
            <a:pPr algn="ctr"/>
            <a:r>
              <a:rPr lang="en-US" dirty="0" smtClean="0"/>
              <a:t>S</a:t>
            </a:r>
            <a:endParaRPr lang="en-US" dirty="0"/>
          </a:p>
        </p:txBody>
      </p:sp>
      <p:sp>
        <p:nvSpPr>
          <p:cNvPr id="26" name="TextBox 25"/>
          <p:cNvSpPr txBox="1"/>
          <p:nvPr/>
        </p:nvSpPr>
        <p:spPr>
          <a:xfrm>
            <a:off x="10068227" y="4038600"/>
            <a:ext cx="458334" cy="369332"/>
          </a:xfrm>
          <a:prstGeom prst="rect">
            <a:avLst/>
          </a:prstGeom>
          <a:noFill/>
        </p:spPr>
        <p:txBody>
          <a:bodyPr wrap="square" rtlCol="0">
            <a:spAutoFit/>
          </a:bodyPr>
          <a:lstStyle/>
          <a:p>
            <a:pPr algn="ctr"/>
            <a:r>
              <a:rPr lang="en-US" dirty="0" smtClean="0"/>
              <a:t>S</a:t>
            </a:r>
            <a:endParaRPr lang="en-US" dirty="0"/>
          </a:p>
        </p:txBody>
      </p:sp>
      <p:sp>
        <p:nvSpPr>
          <p:cNvPr id="27" name="TextBox 26"/>
          <p:cNvSpPr txBox="1"/>
          <p:nvPr/>
        </p:nvSpPr>
        <p:spPr>
          <a:xfrm>
            <a:off x="7471002" y="6096000"/>
            <a:ext cx="458334" cy="369332"/>
          </a:xfrm>
          <a:prstGeom prst="rect">
            <a:avLst/>
          </a:prstGeom>
          <a:noFill/>
        </p:spPr>
        <p:txBody>
          <a:bodyPr wrap="square" rtlCol="0">
            <a:spAutoFit/>
          </a:bodyPr>
          <a:lstStyle/>
          <a:p>
            <a:pPr algn="ctr"/>
            <a:r>
              <a:rPr lang="en-US" dirty="0" smtClean="0"/>
              <a:t>0</a:t>
            </a:r>
            <a:endParaRPr lang="en-US" dirty="0"/>
          </a:p>
        </p:txBody>
      </p:sp>
      <p:sp>
        <p:nvSpPr>
          <p:cNvPr id="29" name="TextBox 28"/>
          <p:cNvSpPr txBox="1"/>
          <p:nvPr/>
        </p:nvSpPr>
        <p:spPr>
          <a:xfrm>
            <a:off x="519604" y="4800601"/>
            <a:ext cx="5118062"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2800" dirty="0" smtClean="0">
                <a:latin typeface="NikoshBAN" panose="02000000000000000000" pitchFamily="2" charset="0"/>
                <a:cs typeface="NikoshBAN" panose="02000000000000000000" pitchFamily="2" charset="0"/>
              </a:rPr>
              <a:t>চিত্র বিশ্লেষণঃ ভূমি অক্ষে যোগানের পরিমাণ ও লম্ব অক্ষে দ্রব্যের দাম নির্দেশিত। </a:t>
            </a:r>
            <a:endParaRPr lang="en-US" sz="2800" dirty="0"/>
          </a:p>
        </p:txBody>
      </p:sp>
      <p:sp>
        <p:nvSpPr>
          <p:cNvPr id="28" name="Date Placeholder 27"/>
          <p:cNvSpPr>
            <a:spLocks noGrp="1"/>
          </p:cNvSpPr>
          <p:nvPr>
            <p:ph type="dt" sz="half" idx="10"/>
          </p:nvPr>
        </p:nvSpPr>
        <p:spPr/>
        <p:txBody>
          <a:bodyPr/>
          <a:lstStyle/>
          <a:p>
            <a:fld id="{B2215D38-3BB2-4A9C-A391-ECD40F45A513}" type="datetime1">
              <a:rPr lang="en-US" smtClean="0"/>
              <a:pPr/>
              <a:t>10/22/2020</a:t>
            </a:fld>
            <a:endParaRPr lang="en-US"/>
          </a:p>
        </p:txBody>
      </p:sp>
      <p:sp>
        <p:nvSpPr>
          <p:cNvPr id="30" name="Slide Number Placeholder 29"/>
          <p:cNvSpPr>
            <a:spLocks noGrp="1"/>
          </p:cNvSpPr>
          <p:nvPr>
            <p:ph type="sldNum" sz="quarter" idx="12"/>
          </p:nvPr>
        </p:nvSpPr>
        <p:spPr/>
        <p:txBody>
          <a:bodyPr/>
          <a:lstStyle/>
          <a:p>
            <a:fld id="{0C230A82-0BFD-4F97-BC5B-1787BFB6DEDE}" type="slidenum">
              <a:rPr lang="en-US" smtClean="0"/>
              <a:pPr/>
              <a:t>13</a:t>
            </a:fld>
            <a:endParaRPr lang="en-US"/>
          </a:p>
        </p:txBody>
      </p:sp>
      <p:sp>
        <p:nvSpPr>
          <p:cNvPr id="32" name="Frame 31">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1000"/>
                                        <p:tgtEl>
                                          <p:spTgt spid="44"/>
                                        </p:tgtEl>
                                      </p:cBhvr>
                                    </p:animEffect>
                                    <p:anim calcmode="lin" valueType="num">
                                      <p:cBhvr>
                                        <p:cTn id="60" dur="1000" fill="hold"/>
                                        <p:tgtEl>
                                          <p:spTgt spid="44"/>
                                        </p:tgtEl>
                                        <p:attrNameLst>
                                          <p:attrName>ppt_x</p:attrName>
                                        </p:attrNameLst>
                                      </p:cBhvr>
                                      <p:tavLst>
                                        <p:tav tm="0">
                                          <p:val>
                                            <p:strVal val="#ppt_x"/>
                                          </p:val>
                                        </p:tav>
                                        <p:tav tm="100000">
                                          <p:val>
                                            <p:strVal val="#ppt_x"/>
                                          </p:val>
                                        </p:tav>
                                      </p:tavLst>
                                    </p:anim>
                                    <p:anim calcmode="lin" valueType="num">
                                      <p:cBhvr>
                                        <p:cTn id="61" dur="1000" fill="hold"/>
                                        <p:tgtEl>
                                          <p:spTgt spid="4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1000"/>
                                        <p:tgtEl>
                                          <p:spTgt spid="45"/>
                                        </p:tgtEl>
                                      </p:cBhvr>
                                    </p:animEffect>
                                    <p:anim calcmode="lin" valueType="num">
                                      <p:cBhvr>
                                        <p:cTn id="65" dur="1000" fill="hold"/>
                                        <p:tgtEl>
                                          <p:spTgt spid="45"/>
                                        </p:tgtEl>
                                        <p:attrNameLst>
                                          <p:attrName>ppt_x</p:attrName>
                                        </p:attrNameLst>
                                      </p:cBhvr>
                                      <p:tavLst>
                                        <p:tav tm="0">
                                          <p:val>
                                            <p:strVal val="#ppt_x"/>
                                          </p:val>
                                        </p:tav>
                                        <p:tav tm="100000">
                                          <p:val>
                                            <p:strVal val="#ppt_x"/>
                                          </p:val>
                                        </p:tav>
                                      </p:tavLst>
                                    </p:anim>
                                    <p:anim calcmode="lin" valueType="num">
                                      <p:cBhvr>
                                        <p:cTn id="66" dur="1000" fill="hold"/>
                                        <p:tgtEl>
                                          <p:spTgt spid="4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1000"/>
                                        <p:tgtEl>
                                          <p:spTgt spid="46"/>
                                        </p:tgtEl>
                                      </p:cBhvr>
                                    </p:animEffect>
                                    <p:anim calcmode="lin" valueType="num">
                                      <p:cBhvr>
                                        <p:cTn id="70" dur="1000" fill="hold"/>
                                        <p:tgtEl>
                                          <p:spTgt spid="46"/>
                                        </p:tgtEl>
                                        <p:attrNameLst>
                                          <p:attrName>ppt_x</p:attrName>
                                        </p:attrNameLst>
                                      </p:cBhvr>
                                      <p:tavLst>
                                        <p:tav tm="0">
                                          <p:val>
                                            <p:strVal val="#ppt_x"/>
                                          </p:val>
                                        </p:tav>
                                        <p:tav tm="100000">
                                          <p:val>
                                            <p:strVal val="#ppt_x"/>
                                          </p:val>
                                        </p:tav>
                                      </p:tavLst>
                                    </p:anim>
                                    <p:anim calcmode="lin" valueType="num">
                                      <p:cBhvr>
                                        <p:cTn id="71" dur="1000" fill="hold"/>
                                        <p:tgtEl>
                                          <p:spTgt spid="4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1000"/>
                                        <p:tgtEl>
                                          <p:spTgt spid="19"/>
                                        </p:tgtEl>
                                      </p:cBhvr>
                                    </p:animEffect>
                                    <p:anim calcmode="lin" valueType="num">
                                      <p:cBhvr>
                                        <p:cTn id="75" dur="1000" fill="hold"/>
                                        <p:tgtEl>
                                          <p:spTgt spid="19"/>
                                        </p:tgtEl>
                                        <p:attrNameLst>
                                          <p:attrName>ppt_x</p:attrName>
                                        </p:attrNameLst>
                                      </p:cBhvr>
                                      <p:tavLst>
                                        <p:tav tm="0">
                                          <p:val>
                                            <p:strVal val="#ppt_x"/>
                                          </p:val>
                                        </p:tav>
                                        <p:tav tm="100000">
                                          <p:val>
                                            <p:strVal val="#ppt_x"/>
                                          </p:val>
                                        </p:tav>
                                      </p:tavLst>
                                    </p:anim>
                                    <p:anim calcmode="lin" valueType="num">
                                      <p:cBhvr>
                                        <p:cTn id="76" dur="1000" fill="hold"/>
                                        <p:tgtEl>
                                          <p:spTgt spid="1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1000"/>
                                        <p:tgtEl>
                                          <p:spTgt spid="21"/>
                                        </p:tgtEl>
                                      </p:cBhvr>
                                    </p:animEffect>
                                    <p:anim calcmode="lin" valueType="num">
                                      <p:cBhvr>
                                        <p:cTn id="80" dur="1000" fill="hold"/>
                                        <p:tgtEl>
                                          <p:spTgt spid="21"/>
                                        </p:tgtEl>
                                        <p:attrNameLst>
                                          <p:attrName>ppt_x</p:attrName>
                                        </p:attrNameLst>
                                      </p:cBhvr>
                                      <p:tavLst>
                                        <p:tav tm="0">
                                          <p:val>
                                            <p:strVal val="#ppt_x"/>
                                          </p:val>
                                        </p:tav>
                                        <p:tav tm="100000">
                                          <p:val>
                                            <p:strVal val="#ppt_x"/>
                                          </p:val>
                                        </p:tav>
                                      </p:tavLst>
                                    </p:anim>
                                    <p:anim calcmode="lin" valueType="num">
                                      <p:cBhvr>
                                        <p:cTn id="81" dur="1000" fill="hold"/>
                                        <p:tgtEl>
                                          <p:spTgt spid="21"/>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fade">
                                      <p:cBhvr>
                                        <p:cTn id="84" dur="1000"/>
                                        <p:tgtEl>
                                          <p:spTgt spid="22"/>
                                        </p:tgtEl>
                                      </p:cBhvr>
                                    </p:animEffect>
                                    <p:anim calcmode="lin" valueType="num">
                                      <p:cBhvr>
                                        <p:cTn id="85" dur="1000" fill="hold"/>
                                        <p:tgtEl>
                                          <p:spTgt spid="22"/>
                                        </p:tgtEl>
                                        <p:attrNameLst>
                                          <p:attrName>ppt_x</p:attrName>
                                        </p:attrNameLst>
                                      </p:cBhvr>
                                      <p:tavLst>
                                        <p:tav tm="0">
                                          <p:val>
                                            <p:strVal val="#ppt_x"/>
                                          </p:val>
                                        </p:tav>
                                        <p:tav tm="100000">
                                          <p:val>
                                            <p:strVal val="#ppt_x"/>
                                          </p:val>
                                        </p:tav>
                                      </p:tavLst>
                                    </p:anim>
                                    <p:anim calcmode="lin" valueType="num">
                                      <p:cBhvr>
                                        <p:cTn id="86" dur="1000" fill="hold"/>
                                        <p:tgtEl>
                                          <p:spTgt spid="22"/>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1000"/>
                                        <p:tgtEl>
                                          <p:spTgt spid="23"/>
                                        </p:tgtEl>
                                      </p:cBhvr>
                                    </p:animEffect>
                                    <p:anim calcmode="lin" valueType="num">
                                      <p:cBhvr>
                                        <p:cTn id="90" dur="1000" fill="hold"/>
                                        <p:tgtEl>
                                          <p:spTgt spid="23"/>
                                        </p:tgtEl>
                                        <p:attrNameLst>
                                          <p:attrName>ppt_x</p:attrName>
                                        </p:attrNameLst>
                                      </p:cBhvr>
                                      <p:tavLst>
                                        <p:tav tm="0">
                                          <p:val>
                                            <p:strVal val="#ppt_x"/>
                                          </p:val>
                                        </p:tav>
                                        <p:tav tm="100000">
                                          <p:val>
                                            <p:strVal val="#ppt_x"/>
                                          </p:val>
                                        </p:tav>
                                      </p:tavLst>
                                    </p:anim>
                                    <p:anim calcmode="lin" valueType="num">
                                      <p:cBhvr>
                                        <p:cTn id="91" dur="1000" fill="hold"/>
                                        <p:tgtEl>
                                          <p:spTgt spid="23"/>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1000"/>
                                        <p:tgtEl>
                                          <p:spTgt spid="25"/>
                                        </p:tgtEl>
                                      </p:cBhvr>
                                    </p:animEffect>
                                    <p:anim calcmode="lin" valueType="num">
                                      <p:cBhvr>
                                        <p:cTn id="95" dur="1000" fill="hold"/>
                                        <p:tgtEl>
                                          <p:spTgt spid="25"/>
                                        </p:tgtEl>
                                        <p:attrNameLst>
                                          <p:attrName>ppt_x</p:attrName>
                                        </p:attrNameLst>
                                      </p:cBhvr>
                                      <p:tavLst>
                                        <p:tav tm="0">
                                          <p:val>
                                            <p:strVal val="#ppt_x"/>
                                          </p:val>
                                        </p:tav>
                                        <p:tav tm="100000">
                                          <p:val>
                                            <p:strVal val="#ppt_x"/>
                                          </p:val>
                                        </p:tav>
                                      </p:tavLst>
                                    </p:anim>
                                    <p:anim calcmode="lin" valueType="num">
                                      <p:cBhvr>
                                        <p:cTn id="96" dur="1000" fill="hold"/>
                                        <p:tgtEl>
                                          <p:spTgt spid="25"/>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000"/>
                                        <p:tgtEl>
                                          <p:spTgt spid="26"/>
                                        </p:tgtEl>
                                      </p:cBhvr>
                                    </p:animEffect>
                                    <p:anim calcmode="lin" valueType="num">
                                      <p:cBhvr>
                                        <p:cTn id="100" dur="1000" fill="hold"/>
                                        <p:tgtEl>
                                          <p:spTgt spid="26"/>
                                        </p:tgtEl>
                                        <p:attrNameLst>
                                          <p:attrName>ppt_x</p:attrName>
                                        </p:attrNameLst>
                                      </p:cBhvr>
                                      <p:tavLst>
                                        <p:tav tm="0">
                                          <p:val>
                                            <p:strVal val="#ppt_x"/>
                                          </p:val>
                                        </p:tav>
                                        <p:tav tm="100000">
                                          <p:val>
                                            <p:strVal val="#ppt_x"/>
                                          </p:val>
                                        </p:tav>
                                      </p:tavLst>
                                    </p:anim>
                                    <p:anim calcmode="lin" valueType="num">
                                      <p:cBhvr>
                                        <p:cTn id="101" dur="1000" fill="hold"/>
                                        <p:tgtEl>
                                          <p:spTgt spid="2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fade">
                                      <p:cBhvr>
                                        <p:cTn id="104" dur="1000"/>
                                        <p:tgtEl>
                                          <p:spTgt spid="27"/>
                                        </p:tgtEl>
                                      </p:cBhvr>
                                    </p:animEffect>
                                    <p:anim calcmode="lin" valueType="num">
                                      <p:cBhvr>
                                        <p:cTn id="105" dur="1000" fill="hold"/>
                                        <p:tgtEl>
                                          <p:spTgt spid="27"/>
                                        </p:tgtEl>
                                        <p:attrNameLst>
                                          <p:attrName>ppt_x</p:attrName>
                                        </p:attrNameLst>
                                      </p:cBhvr>
                                      <p:tavLst>
                                        <p:tav tm="0">
                                          <p:val>
                                            <p:strVal val="#ppt_x"/>
                                          </p:val>
                                        </p:tav>
                                        <p:tav tm="100000">
                                          <p:val>
                                            <p:strVal val="#ppt_x"/>
                                          </p:val>
                                        </p:tav>
                                      </p:tavLst>
                                    </p:anim>
                                    <p:anim calcmode="lin" valueType="num">
                                      <p:cBhvr>
                                        <p:cTn id="106" dur="1000" fill="hold"/>
                                        <p:tgtEl>
                                          <p:spTgt spid="2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9"/>
                                        </p:tgtEl>
                                        <p:attrNameLst>
                                          <p:attrName>style.visibility</p:attrName>
                                        </p:attrNameLst>
                                      </p:cBhvr>
                                      <p:to>
                                        <p:strVal val="visible"/>
                                      </p:to>
                                    </p:set>
                                    <p:animEffect transition="in" filter="fade">
                                      <p:cBhvr>
                                        <p:cTn id="116" dur="1000"/>
                                        <p:tgtEl>
                                          <p:spTgt spid="29"/>
                                        </p:tgtEl>
                                      </p:cBhvr>
                                    </p:animEffect>
                                    <p:anim calcmode="lin" valueType="num">
                                      <p:cBhvr>
                                        <p:cTn id="117" dur="1000" fill="hold"/>
                                        <p:tgtEl>
                                          <p:spTgt spid="29"/>
                                        </p:tgtEl>
                                        <p:attrNameLst>
                                          <p:attrName>ppt_x</p:attrName>
                                        </p:attrNameLst>
                                      </p:cBhvr>
                                      <p:tavLst>
                                        <p:tav tm="0">
                                          <p:val>
                                            <p:strVal val="#ppt_x"/>
                                          </p:val>
                                        </p:tav>
                                        <p:tav tm="100000">
                                          <p:val>
                                            <p:strVal val="#ppt_x"/>
                                          </p:val>
                                        </p:tav>
                                      </p:tavLst>
                                    </p:anim>
                                    <p:anim calcmode="lin" valueType="num">
                                      <p:cBhvr>
                                        <p:cTn id="11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13" grpId="0" animBg="1"/>
      <p:bldP spid="16" grpId="0" animBg="1"/>
      <p:bldP spid="17" grpId="0" animBg="1"/>
      <p:bldP spid="18" grpId="0" animBg="1"/>
      <p:bldP spid="43" grpId="0"/>
      <p:bldP spid="44" grpId="0"/>
      <p:bldP spid="45" grpId="0"/>
      <p:bldP spid="46" grpId="0"/>
      <p:bldP spid="19" grpId="0"/>
      <p:bldP spid="21" grpId="0"/>
      <p:bldP spid="22" grpId="0"/>
      <p:bldP spid="23" grpId="0"/>
      <p:bldP spid="25" grpId="0"/>
      <p:bldP spid="26" grpId="0"/>
      <p:bldP spid="27" grpId="0"/>
      <p:bldP spid="29" grpId="0" animBg="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4331" y="381000"/>
            <a:ext cx="3666671" cy="923330"/>
          </a:xfrm>
          <a:prstGeom prst="rect">
            <a:avLst/>
          </a:prstGeom>
          <a:ln w="76200"/>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5400" dirty="0" smtClean="0">
                <a:latin typeface="NikoshBAN" panose="02000000000000000000" pitchFamily="2" charset="0"/>
                <a:cs typeface="NikoshBAN" panose="02000000000000000000" pitchFamily="2" charset="0"/>
              </a:rPr>
              <a:t>জোড়ায় কাজঃ </a:t>
            </a:r>
            <a:endParaRPr lang="en-US" sz="5400" dirty="0"/>
          </a:p>
        </p:txBody>
      </p:sp>
      <p:sp>
        <p:nvSpPr>
          <p:cNvPr id="3" name="TextBox 2"/>
          <p:cNvSpPr txBox="1"/>
          <p:nvPr/>
        </p:nvSpPr>
        <p:spPr>
          <a:xfrm>
            <a:off x="1818217" y="2514601"/>
            <a:ext cx="847917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buFont typeface="Wingdings" pitchFamily="2" charset="2"/>
              <a:buChar char="v"/>
            </a:pPr>
            <a:r>
              <a:rPr lang="bn-BD" sz="3600" dirty="0" smtClean="0"/>
              <a:t> </a:t>
            </a:r>
            <a:r>
              <a:rPr lang="bn-BD" sz="3600" dirty="0" smtClean="0">
                <a:latin typeface="NikoshBAN" panose="02000000000000000000" pitchFamily="2" charset="0"/>
                <a:cs typeface="NikoshBAN" panose="02000000000000000000" pitchFamily="2" charset="0"/>
              </a:rPr>
              <a:t>দামের সাথে যোগান পরিমাণের সম্পর্ক কিরুপ?</a:t>
            </a:r>
          </a:p>
          <a:p>
            <a:pPr>
              <a:buFont typeface="Wingdings" pitchFamily="2" charset="2"/>
              <a:buChar char="v"/>
            </a:pPr>
            <a:r>
              <a:rPr lang="bn-BD" sz="3600" dirty="0" smtClean="0">
                <a:latin typeface="NikoshBAN" panose="02000000000000000000" pitchFamily="2" charset="0"/>
                <a:cs typeface="NikoshBAN" panose="02000000000000000000" pitchFamily="2" charset="0"/>
              </a:rPr>
              <a:t>  একটি কাল্পনিক যোগান রেখা অংকন কর।  </a:t>
            </a:r>
            <a:endParaRPr lang="en-US" sz="3600" dirty="0"/>
          </a:p>
        </p:txBody>
      </p:sp>
      <p:sp>
        <p:nvSpPr>
          <p:cNvPr id="4" name="Date Placeholder 3"/>
          <p:cNvSpPr>
            <a:spLocks noGrp="1"/>
          </p:cNvSpPr>
          <p:nvPr>
            <p:ph type="dt" sz="half" idx="10"/>
          </p:nvPr>
        </p:nvSpPr>
        <p:spPr/>
        <p:txBody>
          <a:bodyPr/>
          <a:lstStyle/>
          <a:p>
            <a:fld id="{2D41AADC-FD48-4EFF-B961-9D7217238695}" type="datetime1">
              <a:rPr lang="en-US" smtClean="0"/>
              <a:pPr/>
              <a:t>10/22/2020</a:t>
            </a:fld>
            <a:endParaRPr lang="en-US"/>
          </a:p>
        </p:txBody>
      </p:sp>
      <p:sp>
        <p:nvSpPr>
          <p:cNvPr id="5" name="Slide Number Placeholder 4"/>
          <p:cNvSpPr>
            <a:spLocks noGrp="1"/>
          </p:cNvSpPr>
          <p:nvPr>
            <p:ph type="sldNum" sz="quarter" idx="12"/>
          </p:nvPr>
        </p:nvSpPr>
        <p:spPr/>
        <p:txBody>
          <a:bodyPr/>
          <a:lstStyle/>
          <a:p>
            <a:fld id="{0C230A82-0BFD-4F97-BC5B-1787BFB6DEDE}" type="slidenum">
              <a:rPr lang="en-US" smtClean="0"/>
              <a:pPr/>
              <a:t>14</a:t>
            </a:fld>
            <a:endParaRPr lang="en-US"/>
          </a:p>
        </p:txBody>
      </p:sp>
      <p:sp>
        <p:nvSpPr>
          <p:cNvPr id="7" name="Frame 6">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5164" y="304801"/>
            <a:ext cx="4354172" cy="76944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bn-BD" sz="4400" dirty="0" smtClean="0">
                <a:latin typeface="NikoshBAN" panose="02000000000000000000" pitchFamily="2" charset="0"/>
                <a:cs typeface="NikoshBAN" panose="02000000000000000000" pitchFamily="2" charset="0"/>
              </a:rPr>
              <a:t>যোগানের নির্ধারকসমূহঃ </a:t>
            </a:r>
            <a:endParaRPr lang="en-US" sz="4400" dirty="0"/>
          </a:p>
        </p:txBody>
      </p:sp>
      <p:sp>
        <p:nvSpPr>
          <p:cNvPr id="3" name="TextBox 2"/>
          <p:cNvSpPr txBox="1"/>
          <p:nvPr/>
        </p:nvSpPr>
        <p:spPr>
          <a:xfrm>
            <a:off x="748772" y="1371601"/>
            <a:ext cx="10694457" cy="5262979"/>
          </a:xfrm>
          <a:prstGeom prst="rect">
            <a:avLst/>
          </a:prstGeom>
          <a:noFill/>
        </p:spPr>
        <p:txBody>
          <a:bodyPr wrap="square" numCol="1" rtlCol="0">
            <a:spAutoFit/>
          </a:bodyPr>
          <a:lstStyle/>
          <a:p>
            <a:r>
              <a:rPr lang="bn-BD" sz="2800" dirty="0" smtClean="0">
                <a:latin typeface="NikoshBAN" panose="02000000000000000000" pitchFamily="2" charset="0"/>
                <a:cs typeface="NikoshBAN" panose="02000000000000000000" pitchFamily="2" charset="0"/>
              </a:rPr>
              <a:t>কোনো দ্রব্যের যোগান কতকগুলো বিষয়ের উপর নির্ভর করে। সুতরাং যে সব বিষয়ের উপর কোনো দ্রব্যের যোগান নির্ভরশীল, ঐ বিষয়কে  যোগানের নির্ধারক বলে। </a:t>
            </a:r>
          </a:p>
          <a:p>
            <a:r>
              <a:rPr lang="bn-BD" sz="2800" dirty="0" smtClean="0">
                <a:latin typeface="NikoshBAN" panose="02000000000000000000" pitchFamily="2" charset="0"/>
                <a:cs typeface="NikoshBAN" panose="02000000000000000000" pitchFamily="2" charset="0"/>
              </a:rPr>
              <a:t>যোগানের নির্ধারক সমূহঃ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পণ্যের নিজস্ব দাম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উৎপাদন বিধি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দ্রব্যের চাহিদা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উপকরণের দাম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সময়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আবহাওয়ার প্রভাব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কর ও ভর্তুকির প্রভাব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 বাজারের ভিন্নতা </a:t>
            </a:r>
          </a:p>
          <a:p>
            <a:pPr algn="just">
              <a:buFont typeface="Wingdings" pitchFamily="2" charset="2"/>
              <a:buChar char="Ø"/>
            </a:pPr>
            <a:r>
              <a:rPr lang="bn-BD" sz="2800" dirty="0" smtClean="0">
                <a:latin typeface="NikoshBAN" panose="02000000000000000000" pitchFamily="2" charset="0"/>
                <a:cs typeface="NikoshBAN" panose="02000000000000000000" pitchFamily="2" charset="0"/>
              </a:rPr>
              <a:t>যুক্ত যোগান </a:t>
            </a:r>
          </a:p>
        </p:txBody>
      </p:sp>
      <p:sp>
        <p:nvSpPr>
          <p:cNvPr id="4" name="Date Placeholder 3"/>
          <p:cNvSpPr>
            <a:spLocks noGrp="1"/>
          </p:cNvSpPr>
          <p:nvPr>
            <p:ph type="dt" sz="half" idx="10"/>
          </p:nvPr>
        </p:nvSpPr>
        <p:spPr/>
        <p:txBody>
          <a:bodyPr/>
          <a:lstStyle/>
          <a:p>
            <a:fld id="{849C008C-9E35-490E-9858-258120CD0631}" type="datetime1">
              <a:rPr lang="en-US" smtClean="0"/>
              <a:pPr/>
              <a:t>10/22/2020</a:t>
            </a:fld>
            <a:endParaRPr lang="en-US"/>
          </a:p>
        </p:txBody>
      </p:sp>
      <p:sp>
        <p:nvSpPr>
          <p:cNvPr id="5" name="Slide Number Placeholder 4"/>
          <p:cNvSpPr>
            <a:spLocks noGrp="1"/>
          </p:cNvSpPr>
          <p:nvPr>
            <p:ph type="sldNum" sz="quarter" idx="12"/>
          </p:nvPr>
        </p:nvSpPr>
        <p:spPr/>
        <p:txBody>
          <a:bodyPr/>
          <a:lstStyle/>
          <a:p>
            <a:fld id="{0C230A82-0BFD-4F97-BC5B-1787BFB6DEDE}" type="slidenum">
              <a:rPr lang="en-US" smtClean="0"/>
              <a:pPr/>
              <a:t>15</a:t>
            </a:fld>
            <a:endParaRPr lang="en-US"/>
          </a:p>
        </p:txBody>
      </p:sp>
      <p:sp>
        <p:nvSpPr>
          <p:cNvPr id="7" name="Frame 6">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33.png"/>
          <p:cNvPicPr>
            <a:picLocks noChangeAspect="1"/>
          </p:cNvPicPr>
          <p:nvPr/>
        </p:nvPicPr>
        <p:blipFill>
          <a:blip r:embed="rId2"/>
          <a:stretch>
            <a:fillRect/>
          </a:stretch>
        </p:blipFill>
        <p:spPr>
          <a:xfrm>
            <a:off x="3200400" y="1219200"/>
            <a:ext cx="5958051" cy="3157674"/>
          </a:xfrm>
          <a:prstGeom prst="rect">
            <a:avLst/>
          </a:prstGeom>
        </p:spPr>
      </p:pic>
      <p:sp>
        <p:nvSpPr>
          <p:cNvPr id="5" name="Date Placeholder 4"/>
          <p:cNvSpPr>
            <a:spLocks noGrp="1"/>
          </p:cNvSpPr>
          <p:nvPr>
            <p:ph type="dt" sz="half" idx="10"/>
          </p:nvPr>
        </p:nvSpPr>
        <p:spPr/>
        <p:txBody>
          <a:bodyPr/>
          <a:lstStyle/>
          <a:p>
            <a:fld id="{7203A8C6-4546-4474-B76F-2DE9A45A68AD}" type="datetime1">
              <a:rPr lang="en-US" smtClean="0"/>
              <a:pPr/>
              <a:t>10/22/2020</a:t>
            </a:fld>
            <a:endParaRPr lang="en-US"/>
          </a:p>
        </p:txBody>
      </p:sp>
      <p:sp>
        <p:nvSpPr>
          <p:cNvPr id="6" name="Slide Number Placeholder 5"/>
          <p:cNvSpPr>
            <a:spLocks noGrp="1"/>
          </p:cNvSpPr>
          <p:nvPr>
            <p:ph type="sldNum" sz="quarter" idx="12"/>
          </p:nvPr>
        </p:nvSpPr>
        <p:spPr/>
        <p:txBody>
          <a:bodyPr/>
          <a:lstStyle/>
          <a:p>
            <a:fld id="{0C230A82-0BFD-4F97-BC5B-1787BFB6DEDE}" type="slidenum">
              <a:rPr lang="en-US" smtClean="0"/>
              <a:pPr/>
              <a:t>16</a:t>
            </a:fld>
            <a:endParaRPr lang="en-US"/>
          </a:p>
        </p:txBody>
      </p:sp>
      <p:sp>
        <p:nvSpPr>
          <p:cNvPr id="8" name="Frame 7">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
        <p:nvSpPr>
          <p:cNvPr id="9" name="TextBox 8"/>
          <p:cNvSpPr txBox="1"/>
          <p:nvPr/>
        </p:nvSpPr>
        <p:spPr>
          <a:xfrm>
            <a:off x="1219200" y="4953000"/>
            <a:ext cx="10439400" cy="954107"/>
          </a:xfrm>
          <a:prstGeom prst="rect">
            <a:avLst/>
          </a:prstGeom>
          <a:noFill/>
        </p:spPr>
        <p:txBody>
          <a:bodyPr wrap="square" rtlCol="0">
            <a:spAutoFit/>
          </a:bodyPr>
          <a:lstStyle/>
          <a:p>
            <a:pPr algn="just">
              <a:buFont typeface="Wingdings" pitchFamily="2" charset="2"/>
              <a:buChar char="v"/>
            </a:pPr>
            <a:r>
              <a:rPr lang="bn-BD"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যোগান বিধির আলোকে একটি কাল্পনিক যোগান সূচি তৈরি করে যোগান রেখা অংকন কর।  </a:t>
            </a:r>
          </a:p>
          <a:p>
            <a:pPr algn="just">
              <a:buFont typeface="Wingdings" pitchFamily="2" charset="2"/>
              <a:buChar char="v"/>
            </a:pPr>
            <a:r>
              <a:rPr lang="bn-BD"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যোগানের নির্ধারক সমূহের তালিকা কর। </a:t>
            </a:r>
            <a:endParaRPr lang="en-US" sz="2800" b="1" dirty="0" smtClean="0">
              <a:effectLst>
                <a:outerShdw blurRad="38100" dist="38100" dir="2700000" algn="tl">
                  <a:srgbClr val="000000">
                    <a:alpha val="43137"/>
                  </a:srgbClr>
                </a:outerShdw>
              </a:effectLst>
            </a:endParaRPr>
          </a:p>
        </p:txBody>
      </p:sp>
      <p:sp>
        <p:nvSpPr>
          <p:cNvPr id="10" name="TextBox 9"/>
          <p:cNvSpPr txBox="1"/>
          <p:nvPr/>
        </p:nvSpPr>
        <p:spPr>
          <a:xfrm>
            <a:off x="5105400" y="381000"/>
            <a:ext cx="2190023" cy="769441"/>
          </a:xfrm>
          <a:prstGeom prst="rect">
            <a:avLst/>
          </a:prstGeom>
          <a:noFill/>
        </p:spPr>
        <p:txBody>
          <a:bodyPr wrap="none" rtlCol="0">
            <a:spAutoFit/>
          </a:bodyPr>
          <a:lstStyle/>
          <a:p>
            <a:r>
              <a:rPr lang="bn-BD" sz="4400" b="1" u="sng"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দলীয় </a:t>
            </a:r>
            <a:r>
              <a:rPr lang="bn-BD" sz="4400" b="1" u="sng"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 </a:t>
            </a:r>
            <a:endParaRPr lang="en-US" sz="4400" b="1" u="sng"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additive="base">
                                        <p:cTn id="1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 calcmode="lin" valueType="num">
                                      <p:cBhvr additive="base">
                                        <p:cTn id="2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
        <p:nvSpPr>
          <p:cNvPr id="3" name="TextBox 2"/>
          <p:cNvSpPr txBox="1"/>
          <p:nvPr/>
        </p:nvSpPr>
        <p:spPr>
          <a:xfrm>
            <a:off x="1371600" y="2438400"/>
            <a:ext cx="6724918" cy="2246769"/>
          </a:xfrm>
          <a:prstGeom prst="rect">
            <a:avLst/>
          </a:prstGeom>
          <a:noFill/>
        </p:spPr>
        <p:txBody>
          <a:bodyPr wrap="none" rtlCol="0">
            <a:spAutoFit/>
          </a:bodyPr>
          <a:lstStyle/>
          <a:p>
            <a:pPr marL="285750" indent="-285750"/>
            <a:r>
              <a:rPr lang="en-US" sz="2800" b="1" dirty="0" smtClean="0">
                <a:latin typeface="NikoshBAN" pitchFamily="2" charset="0"/>
                <a:cs typeface="NikoshBAN" pitchFamily="2" charset="0"/>
              </a:rPr>
              <a:t>১। </a:t>
            </a:r>
            <a:r>
              <a:rPr lang="bn-BD" sz="2800" b="1" dirty="0" smtClean="0">
                <a:latin typeface="NikoshBAN" pitchFamily="2" charset="0"/>
                <a:cs typeface="NikoshBAN" pitchFamily="2" charset="0"/>
              </a:rPr>
              <a:t>যোগান </a:t>
            </a:r>
            <a:r>
              <a:rPr lang="bn-BD" sz="2800" b="1" dirty="0" smtClean="0">
                <a:latin typeface="NikoshBAN" pitchFamily="2" charset="0"/>
                <a:cs typeface="NikoshBAN" pitchFamily="2" charset="0"/>
              </a:rPr>
              <a:t>কি?  </a:t>
            </a:r>
            <a:endParaRPr lang="en-US" sz="2800" b="1" dirty="0" smtClean="0">
              <a:latin typeface="NikoshBAN" pitchFamily="2" charset="0"/>
              <a:cs typeface="NikoshBAN" pitchFamily="2" charset="0"/>
            </a:endParaRPr>
          </a:p>
          <a:p>
            <a:pPr marL="285750" indent="-285750"/>
            <a:r>
              <a:rPr lang="en-US" sz="2800" b="1" dirty="0" smtClean="0">
                <a:latin typeface="NikoshBAN" pitchFamily="2" charset="0"/>
                <a:cs typeface="NikoshBAN" pitchFamily="2" charset="0"/>
              </a:rPr>
              <a:t>২। </a:t>
            </a:r>
            <a:r>
              <a:rPr lang="bn-BD" sz="2800" b="1" dirty="0" smtClean="0">
                <a:latin typeface="NikoshBAN" pitchFamily="2" charset="0"/>
                <a:cs typeface="NikoshBAN" pitchFamily="2" charset="0"/>
              </a:rPr>
              <a:t>যোগান </a:t>
            </a:r>
            <a:r>
              <a:rPr lang="bn-BD" sz="2800" b="1" dirty="0" smtClean="0">
                <a:latin typeface="NikoshBAN" pitchFamily="2" charset="0"/>
                <a:cs typeface="NikoshBAN" pitchFamily="2" charset="0"/>
              </a:rPr>
              <a:t>অপেক্ষক</a:t>
            </a:r>
            <a:r>
              <a:rPr lang="en-US" sz="2800" b="1" dirty="0" smtClean="0">
                <a:latin typeface="NikoshBAN" pitchFamily="2" charset="0"/>
                <a:cs typeface="NikoshBAN" pitchFamily="2" charset="0"/>
              </a:rPr>
              <a:t> </a:t>
            </a:r>
            <a:r>
              <a:rPr lang="bn-BD" sz="2800" b="1" dirty="0" smtClean="0">
                <a:latin typeface="NikoshBAN" pitchFamily="2" charset="0"/>
                <a:cs typeface="NikoshBAN" pitchFamily="2" charset="0"/>
              </a:rPr>
              <a:t>কি? </a:t>
            </a:r>
          </a:p>
          <a:p>
            <a:pPr marL="285750" indent="-285750"/>
            <a:r>
              <a:rPr lang="en-US" sz="2800" b="1" dirty="0" smtClean="0">
                <a:latin typeface="NikoshBAN" pitchFamily="2" charset="0"/>
                <a:cs typeface="NikoshBAN" pitchFamily="2" charset="0"/>
              </a:rPr>
              <a:t>৩।</a:t>
            </a:r>
            <a:r>
              <a:rPr lang="bn-BD" sz="2800" b="1" dirty="0" smtClean="0">
                <a:latin typeface="NikoshBAN" pitchFamily="2" charset="0"/>
                <a:cs typeface="NikoshBAN" pitchFamily="2" charset="0"/>
              </a:rPr>
              <a:t> </a:t>
            </a:r>
            <a:r>
              <a:rPr lang="bn-BD" sz="2800" b="1" dirty="0" smtClean="0">
                <a:latin typeface="NikoshBAN" pitchFamily="2" charset="0"/>
                <a:cs typeface="NikoshBAN" pitchFamily="2" charset="0"/>
              </a:rPr>
              <a:t>যোগান</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বিধি কি? </a:t>
            </a:r>
          </a:p>
          <a:p>
            <a:pPr marL="285750" indent="-285750"/>
            <a:r>
              <a:rPr lang="en-US" sz="2800" b="1" dirty="0" smtClean="0">
                <a:latin typeface="NikoshBAN" pitchFamily="2" charset="0"/>
                <a:cs typeface="NikoshBAN" pitchFamily="2" charset="0"/>
              </a:rPr>
              <a:t>৪।</a:t>
            </a:r>
            <a:r>
              <a:rPr lang="bn-BD" sz="2800" b="1" dirty="0" smtClean="0">
                <a:latin typeface="NikoshBAN" pitchFamily="2" charset="0"/>
                <a:cs typeface="NikoshBAN" pitchFamily="2" charset="0"/>
              </a:rPr>
              <a:t> </a:t>
            </a:r>
            <a:r>
              <a:rPr lang="bn-BD" sz="2800" b="1" dirty="0" smtClean="0">
                <a:latin typeface="NikoshBAN" pitchFamily="2" charset="0"/>
                <a:cs typeface="NikoshBAN" pitchFamily="2" charset="0"/>
              </a:rPr>
              <a:t>যোগান বিধিকে যোগান</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সূচী ও যোগান</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রেখায় রুপ </a:t>
            </a:r>
            <a:r>
              <a:rPr lang="bn-IN" sz="2800" b="1" dirty="0" smtClean="0">
                <a:latin typeface="NikoshBAN" pitchFamily="2" charset="0"/>
                <a:cs typeface="NikoshBAN" pitchFamily="2" charset="0"/>
              </a:rPr>
              <a:t>দেওয়া</a:t>
            </a:r>
            <a:r>
              <a:rPr lang="bn-BD" sz="2800" b="1" dirty="0" smtClean="0">
                <a:latin typeface="NikoshBAN" pitchFamily="2" charset="0"/>
                <a:cs typeface="NikoshBAN" pitchFamily="2" charset="0"/>
              </a:rPr>
              <a:t>।</a:t>
            </a:r>
          </a:p>
          <a:p>
            <a:pPr marL="285750" indent="-285750"/>
            <a:r>
              <a:rPr lang="en-US" sz="2800" b="1" dirty="0" smtClean="0">
                <a:latin typeface="NikoshBAN" pitchFamily="2" charset="0"/>
                <a:cs typeface="NikoshBAN" pitchFamily="2" charset="0"/>
              </a:rPr>
              <a:t>৫।</a:t>
            </a:r>
            <a:r>
              <a:rPr lang="bn-BD" sz="2800" b="1" dirty="0" smtClean="0">
                <a:latin typeface="NikoshBAN" pitchFamily="2" charset="0"/>
                <a:cs typeface="NikoshBAN" pitchFamily="2" charset="0"/>
              </a:rPr>
              <a:t> </a:t>
            </a:r>
            <a:r>
              <a:rPr lang="bn-BD" sz="2800" b="1" dirty="0" smtClean="0">
                <a:latin typeface="NikoshBAN" pitchFamily="2" charset="0"/>
                <a:cs typeface="NikoshBAN" pitchFamily="2" charset="0"/>
              </a:rPr>
              <a:t>যোগানের নির্ধারক সমূহ</a:t>
            </a:r>
            <a:r>
              <a:rPr lang="bn-BD" sz="2800" b="1" dirty="0" smtClean="0">
                <a:latin typeface="NikoshBAN" pitchFamily="2" charset="0"/>
                <a:cs typeface="NikoshBAN" pitchFamily="2" charset="0"/>
              </a:rPr>
              <a:t>।</a:t>
            </a:r>
            <a:endParaRPr lang="bn-BD" sz="2800" b="1" dirty="0" smtClean="0">
              <a:latin typeface="NikoshBAN" pitchFamily="2" charset="0"/>
              <a:cs typeface="NikoshBAN" pitchFamily="2" charset="0"/>
            </a:endParaRPr>
          </a:p>
        </p:txBody>
      </p:sp>
      <p:sp>
        <p:nvSpPr>
          <p:cNvPr id="4" name="TextBox 3"/>
          <p:cNvSpPr txBox="1"/>
          <p:nvPr/>
        </p:nvSpPr>
        <p:spPr>
          <a:xfrm>
            <a:off x="4419600" y="609600"/>
            <a:ext cx="1824538" cy="923330"/>
          </a:xfrm>
          <a:prstGeom prst="rect">
            <a:avLst/>
          </a:prstGeom>
          <a:noFill/>
        </p:spPr>
        <p:txBody>
          <a:bodyPr wrap="none" rtlCol="0">
            <a:spAutoFit/>
          </a:bodyPr>
          <a:lstStyle/>
          <a:p>
            <a:r>
              <a:rPr lang="en-US" sz="5400" b="1" dirty="0" err="1" smtClean="0">
                <a:effectLst>
                  <a:outerShdw blurRad="38100" dist="38100" dir="2700000" algn="tl">
                    <a:srgbClr val="000000">
                      <a:alpha val="43137"/>
                    </a:srgbClr>
                  </a:outerShdw>
                </a:effectLst>
                <a:latin typeface="NikoshBAN" pitchFamily="2" charset="0"/>
                <a:cs typeface="NikoshBAN" pitchFamily="2" charset="0"/>
              </a:rPr>
              <a:t>মূল্যায়ন</a:t>
            </a:r>
            <a:endParaRPr lang="en-US" sz="54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5" name="Picture 4" descr="Picture34.jpg"/>
          <p:cNvPicPr>
            <a:picLocks noChangeAspect="1"/>
          </p:cNvPicPr>
          <p:nvPr/>
        </p:nvPicPr>
        <p:blipFill>
          <a:blip r:embed="rId2"/>
          <a:stretch>
            <a:fillRect/>
          </a:stretch>
        </p:blipFill>
        <p:spPr>
          <a:xfrm>
            <a:off x="8153400" y="381000"/>
            <a:ext cx="3683585" cy="32127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486400"/>
            <a:ext cx="9372600" cy="838199"/>
          </a:xfrm>
        </p:spPr>
        <p:txBody>
          <a:bodyPr>
            <a:normAutofit/>
          </a:bodyPr>
          <a:lstStyle/>
          <a:p>
            <a:pPr marL="0" indent="0" algn="ctr">
              <a:buNone/>
            </a:pPr>
            <a:r>
              <a:rPr lang="bn-BD"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যোগান </a:t>
            </a:r>
            <a:r>
              <a:rPr lang="bn-BD"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বিধির ব্যতিক্রম সমূহ </a:t>
            </a:r>
            <a:r>
              <a:rPr lang="en-US" sz="4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লিখে</a:t>
            </a:r>
            <a:r>
              <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নিয়ে</a:t>
            </a:r>
            <a:r>
              <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আসবে</a:t>
            </a:r>
            <a:r>
              <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p:txBody>
      </p:sp>
      <p:sp>
        <p:nvSpPr>
          <p:cNvPr id="5" name="Date Placeholder 4"/>
          <p:cNvSpPr>
            <a:spLocks noGrp="1"/>
          </p:cNvSpPr>
          <p:nvPr>
            <p:ph type="dt" sz="half" idx="10"/>
          </p:nvPr>
        </p:nvSpPr>
        <p:spPr/>
        <p:txBody>
          <a:bodyPr/>
          <a:lstStyle/>
          <a:p>
            <a:fld id="{0F797C09-2603-4734-B8C6-6C747507FC9C}" type="datetime1">
              <a:rPr lang="en-US" smtClean="0"/>
              <a:pPr/>
              <a:t>10/22/2020</a:t>
            </a:fld>
            <a:endParaRPr lang="en-US"/>
          </a:p>
        </p:txBody>
      </p:sp>
      <p:sp>
        <p:nvSpPr>
          <p:cNvPr id="6" name="Slide Number Placeholder 5"/>
          <p:cNvSpPr>
            <a:spLocks noGrp="1"/>
          </p:cNvSpPr>
          <p:nvPr>
            <p:ph type="sldNum" sz="quarter" idx="12"/>
          </p:nvPr>
        </p:nvSpPr>
        <p:spPr/>
        <p:txBody>
          <a:bodyPr/>
          <a:lstStyle/>
          <a:p>
            <a:fld id="{0C230A82-0BFD-4F97-BC5B-1787BFB6DEDE}" type="slidenum">
              <a:rPr lang="en-US" smtClean="0"/>
              <a:pPr/>
              <a:t>18</a:t>
            </a:fld>
            <a:endParaRPr lang="en-US"/>
          </a:p>
        </p:txBody>
      </p:sp>
      <p:sp>
        <p:nvSpPr>
          <p:cNvPr id="8" name="Frame 7">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grpSp>
        <p:nvGrpSpPr>
          <p:cNvPr id="11" name="Group 10"/>
          <p:cNvGrpSpPr/>
          <p:nvPr/>
        </p:nvGrpSpPr>
        <p:grpSpPr>
          <a:xfrm>
            <a:off x="2895600" y="533400"/>
            <a:ext cx="6096000" cy="4056611"/>
            <a:chOff x="2667000" y="533400"/>
            <a:chExt cx="6096000" cy="4056611"/>
          </a:xfrm>
        </p:grpSpPr>
        <p:pic>
          <p:nvPicPr>
            <p:cNvPr id="9" name="Picture 8" descr="H2.jpg"/>
            <p:cNvPicPr>
              <a:picLocks noChangeAspect="1"/>
            </p:cNvPicPr>
            <p:nvPr/>
          </p:nvPicPr>
          <p:blipFill>
            <a:blip r:embed="rId2"/>
            <a:stretch>
              <a:fillRect/>
            </a:stretch>
          </p:blipFill>
          <p:spPr>
            <a:xfrm>
              <a:off x="2667000" y="533400"/>
              <a:ext cx="6096000" cy="4056611"/>
            </a:xfrm>
            <a:prstGeom prst="rect">
              <a:avLst/>
            </a:prstGeom>
          </p:spPr>
        </p:pic>
        <p:sp>
          <p:nvSpPr>
            <p:cNvPr id="10" name="TextBox 9"/>
            <p:cNvSpPr txBox="1"/>
            <p:nvPr/>
          </p:nvSpPr>
          <p:spPr>
            <a:xfrm>
              <a:off x="4343400" y="533400"/>
              <a:ext cx="2632452" cy="923330"/>
            </a:xfrm>
            <a:prstGeom prst="rect">
              <a:avLst/>
            </a:prstGeom>
            <a:noFill/>
          </p:spPr>
          <p:txBody>
            <a:bodyPr wrap="none" rtlCol="0">
              <a:spAutoFit/>
            </a:bodyPr>
            <a:lstStyle/>
            <a:p>
              <a:r>
                <a:rPr lang="bn-BD" sz="5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a:t>
              </a:r>
              <a:r>
                <a:rPr lang="bn-BD" sz="5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54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pic>
        <p:nvPicPr>
          <p:cNvPr id="2" name="Picture 2" descr="C:\Users\need\Desktop\Pre Islamic Photo\k4.jpg"/>
          <p:cNvPicPr>
            <a:picLocks noChangeAspect="1" noChangeArrowheads="1"/>
          </p:cNvPicPr>
          <p:nvPr/>
        </p:nvPicPr>
        <p:blipFill>
          <a:blip r:embed="rId2"/>
          <a:srcRect/>
          <a:stretch>
            <a:fillRect/>
          </a:stretch>
        </p:blipFill>
        <p:spPr bwMode="auto">
          <a:xfrm>
            <a:off x="2590800" y="1752600"/>
            <a:ext cx="7086600" cy="4416649"/>
          </a:xfrm>
          <a:prstGeom prst="rect">
            <a:avLst/>
          </a:prstGeom>
          <a:noFill/>
        </p:spPr>
      </p:pic>
      <p:sp>
        <p:nvSpPr>
          <p:cNvPr id="10" name="TextBox 9"/>
          <p:cNvSpPr txBox="1"/>
          <p:nvPr/>
        </p:nvSpPr>
        <p:spPr>
          <a:xfrm>
            <a:off x="4267200" y="609600"/>
            <a:ext cx="3659976" cy="923330"/>
          </a:xfrm>
          <a:prstGeom prst="rect">
            <a:avLst/>
          </a:prstGeom>
          <a:noFill/>
        </p:spPr>
        <p:txBody>
          <a:bodyPr wrap="none" rtlCol="0">
            <a:spAutoFit/>
          </a:bodyPr>
          <a:lstStyle/>
          <a:p>
            <a:r>
              <a:rPr lang="en-US" sz="5400" b="1" dirty="0" err="1" smtClean="0">
                <a:latin typeface="NikoshBAN" pitchFamily="2" charset="0"/>
                <a:cs typeface="NikoshBAN" pitchFamily="2" charset="0"/>
              </a:rPr>
              <a:t>সবাইকে</a:t>
            </a:r>
            <a:r>
              <a:rPr lang="en-US" sz="5400" b="1" dirty="0" smtClean="0">
                <a:latin typeface="NikoshBAN" pitchFamily="2" charset="0"/>
                <a:cs typeface="NikoshBAN" pitchFamily="2" charset="0"/>
              </a:rPr>
              <a:t> </a:t>
            </a:r>
            <a:r>
              <a:rPr lang="en-US" sz="5400" b="1" dirty="0" err="1" smtClean="0">
                <a:latin typeface="NikoshBAN" pitchFamily="2" charset="0"/>
                <a:cs typeface="NikoshBAN" pitchFamily="2" charset="0"/>
              </a:rPr>
              <a:t>ধন্যবাদ</a:t>
            </a:r>
            <a:endParaRPr lang="en-US" sz="5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Shakhawat  All Certificate\1024873.jpg"/>
          <p:cNvPicPr>
            <a:picLocks noChangeAspect="1" noChangeArrowheads="1"/>
          </p:cNvPicPr>
          <p:nvPr/>
        </p:nvPicPr>
        <p:blipFill>
          <a:blip r:embed="rId2"/>
          <a:stretch>
            <a:fillRect/>
          </a:stretch>
        </p:blipFill>
        <p:spPr bwMode="auto">
          <a:xfrm>
            <a:off x="755966" y="1600200"/>
            <a:ext cx="3253945" cy="3970410"/>
          </a:xfrm>
          <a:prstGeom prst="ellipse">
            <a:avLst/>
          </a:prstGeom>
          <a:ln w="63500" cap="rnd">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5" name="TextBox 4"/>
          <p:cNvSpPr txBox="1"/>
          <p:nvPr/>
        </p:nvSpPr>
        <p:spPr>
          <a:xfrm>
            <a:off x="5181600" y="1676400"/>
            <a:ext cx="6235361" cy="3477875"/>
          </a:xfrm>
          <a:prstGeom prst="rect">
            <a:avLst/>
          </a:prstGeom>
          <a:noFill/>
        </p:spPr>
        <p:txBody>
          <a:bodyPr wrap="square" rtlCol="0">
            <a:spAutoFit/>
          </a:bodyPr>
          <a:lstStyle/>
          <a:p>
            <a:pPr algn="ctr"/>
            <a:r>
              <a:rPr lang="en-GB" sz="4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উপস্থাপনায়</a:t>
            </a:r>
            <a:endParaRPr lang="en-US" sz="44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600" b="1" dirty="0" err="1" smtClean="0">
                <a:effectLst>
                  <a:outerShdw blurRad="38100" dist="38100" dir="2700000" algn="tl">
                    <a:srgbClr val="000000">
                      <a:alpha val="43137"/>
                    </a:srgbClr>
                  </a:outerShdw>
                </a:effectLst>
                <a:latin typeface="NikoshBAN" pitchFamily="2" charset="0"/>
                <a:cs typeface="NikoshBAN" pitchFamily="2" charset="0"/>
              </a:rPr>
              <a:t>আবুল</a:t>
            </a:r>
            <a:r>
              <a:rPr lang="en-US" sz="3600" b="1" dirty="0" smtClean="0">
                <a:effectLst>
                  <a:outerShdw blurRad="38100" dist="38100" dir="2700000" algn="tl">
                    <a:srgbClr val="000000">
                      <a:alpha val="43137"/>
                    </a:srgbClr>
                  </a:outerShdw>
                </a:effectLst>
                <a:latin typeface="NikoshBAN" pitchFamily="2" charset="0"/>
                <a:cs typeface="NikoshBAN" pitchFamily="2" charset="0"/>
              </a:rPr>
              <a:t> </a:t>
            </a:r>
            <a:r>
              <a:rPr lang="en-US" sz="3600" b="1" dirty="0" err="1" smtClean="0">
                <a:effectLst>
                  <a:outerShdw blurRad="38100" dist="38100" dir="2700000" algn="tl">
                    <a:srgbClr val="000000">
                      <a:alpha val="43137"/>
                    </a:srgbClr>
                  </a:outerShdw>
                </a:effectLst>
                <a:latin typeface="NikoshBAN" pitchFamily="2" charset="0"/>
                <a:cs typeface="NikoshBAN" pitchFamily="2" charset="0"/>
              </a:rPr>
              <a:t>কালাম</a:t>
            </a:r>
            <a:r>
              <a:rPr lang="en-US" sz="3600" b="1" dirty="0" smtClean="0">
                <a:effectLst>
                  <a:outerShdw blurRad="38100" dist="38100" dir="2700000" algn="tl">
                    <a:srgbClr val="000000">
                      <a:alpha val="43137"/>
                    </a:srgbClr>
                  </a:outerShdw>
                </a:effectLst>
                <a:latin typeface="NikoshBAN" pitchFamily="2" charset="0"/>
                <a:cs typeface="NikoshBAN" pitchFamily="2" charset="0"/>
              </a:rPr>
              <a:t> </a:t>
            </a:r>
            <a:r>
              <a:rPr lang="en-US" sz="3600" b="1" dirty="0" err="1" smtClean="0">
                <a:effectLst>
                  <a:outerShdw blurRad="38100" dist="38100" dir="2700000" algn="tl">
                    <a:srgbClr val="000000">
                      <a:alpha val="43137"/>
                    </a:srgbClr>
                  </a:outerShdw>
                </a:effectLst>
                <a:latin typeface="NikoshBAN" pitchFamily="2" charset="0"/>
                <a:cs typeface="NikoshBAN" pitchFamily="2" charset="0"/>
              </a:rPr>
              <a:t>আজাদ</a:t>
            </a:r>
            <a:endParaRPr lang="en-US" sz="36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2800" b="1" dirty="0" smtClean="0">
                <a:effectLst>
                  <a:outerShdw blurRad="38100" dist="38100" dir="2700000" algn="tl">
                    <a:srgbClr val="000000">
                      <a:alpha val="43137"/>
                    </a:srgbClr>
                  </a:outerShdw>
                </a:effectLst>
                <a:latin typeface="NikoshBAN" pitchFamily="2" charset="0"/>
                <a:cs typeface="NikoshBAN" pitchFamily="2" charset="0"/>
              </a:rPr>
              <a:t>(</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বি</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এস</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এস</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অনার্স</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smtClean="0">
                <a:solidFill>
                  <a:srgbClr val="0070C0"/>
                </a:solidFill>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এম</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এস</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এস</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জগন্নাথ</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বিশ্ববিদ্যালয়</a:t>
            </a:r>
            <a:r>
              <a:rPr lang="en-US" sz="2800" b="1" dirty="0" smtClean="0">
                <a:effectLst>
                  <a:outerShdw blurRad="38100" dist="38100" dir="2700000" algn="tl">
                    <a:srgbClr val="000000">
                      <a:alpha val="43137"/>
                    </a:srgbClr>
                  </a:outerShdw>
                </a:effectLst>
                <a:latin typeface="NikoshBAN" pitchFamily="2" charset="0"/>
                <a:cs typeface="NikoshBAN" pitchFamily="2" charset="0"/>
              </a:rPr>
              <a:t>)</a:t>
            </a:r>
          </a:p>
          <a:p>
            <a:pPr algn="ct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প্রভাষক</a:t>
            </a:r>
            <a:endParaRPr lang="en-US" sz="28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অর্থনীতি</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বিভাগ</a:t>
            </a:r>
            <a:r>
              <a:rPr lang="en-US" sz="2800" b="1" dirty="0" smtClean="0">
                <a:effectLst>
                  <a:outerShdw blurRad="38100" dist="38100" dir="2700000" algn="tl">
                    <a:srgbClr val="000000">
                      <a:alpha val="43137"/>
                    </a:srgbClr>
                  </a:outerShdw>
                </a:effectLst>
                <a:latin typeface="NikoshBAN" pitchFamily="2" charset="0"/>
                <a:cs typeface="NikoshBAN" pitchFamily="2" charset="0"/>
              </a:rPr>
              <a:t>,</a:t>
            </a:r>
          </a:p>
          <a:p>
            <a:pPr algn="ct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সরকারি</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পদ্মা</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কলেজ</a:t>
            </a:r>
            <a:r>
              <a:rPr lang="en-US" sz="2800" b="1" dirty="0" smtClean="0">
                <a:effectLst>
                  <a:outerShdw blurRad="38100" dist="38100" dir="2700000" algn="tl">
                    <a:srgbClr val="000000">
                      <a:alpha val="43137"/>
                    </a:srgbClr>
                  </a:outerShdw>
                </a:effectLst>
                <a:latin typeface="NikoshBAN" pitchFamily="2" charset="0"/>
                <a:cs typeface="NikoshBAN" pitchFamily="2" charset="0"/>
              </a:rPr>
              <a:t>,</a:t>
            </a:r>
          </a:p>
          <a:p>
            <a:pPr algn="ct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দোহার</a:t>
            </a:r>
            <a:r>
              <a:rPr lang="en-US" sz="28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effectLst>
                  <a:outerShdw blurRad="38100" dist="38100" dir="2700000" algn="tl">
                    <a:srgbClr val="000000">
                      <a:alpha val="43137"/>
                    </a:srgbClr>
                  </a:outerShdw>
                </a:effectLst>
                <a:latin typeface="NikoshBAN" pitchFamily="2" charset="0"/>
                <a:cs typeface="NikoshBAN" pitchFamily="2" charset="0"/>
              </a:rPr>
              <a:t>ঢাকা</a:t>
            </a:r>
            <a:r>
              <a:rPr lang="en-US" sz="2800" b="1" dirty="0" smtClean="0">
                <a:effectLst>
                  <a:outerShdw blurRad="38100" dist="38100" dir="2700000" algn="tl">
                    <a:srgbClr val="000000">
                      <a:alpha val="43137"/>
                    </a:srgbClr>
                  </a:outerShdw>
                </a:effectLst>
                <a:latin typeface="NikoshBAN" pitchFamily="2" charset="0"/>
                <a:cs typeface="NikoshBAN" pitchFamily="2" charset="0"/>
              </a:rPr>
              <a:t>।</a:t>
            </a:r>
            <a:endParaRPr lang="en-US" sz="2800" b="1" dirty="0" smtClean="0">
              <a:effectLst>
                <a:outerShdw blurRad="38100" dist="38100" dir="2700000" algn="tl">
                  <a:srgbClr val="000000">
                    <a:alpha val="43137"/>
                  </a:srgbClr>
                </a:outerShdw>
              </a:effectLst>
              <a:latin typeface="NikoshBAN" pitchFamily="2" charset="0"/>
              <a:cs typeface="NikoshBAN" pitchFamily="2" charset="0"/>
            </a:endParaRPr>
          </a:p>
        </p:txBody>
      </p:sp>
      <p:sp>
        <p:nvSpPr>
          <p:cNvPr id="9" name="Frame 8">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4600" y="1905000"/>
            <a:ext cx="6400800" cy="2554545"/>
          </a:xfrm>
          <a:prstGeom prst="rect">
            <a:avLst/>
          </a:prstGeom>
          <a:noFill/>
        </p:spPr>
        <p:txBody>
          <a:bodyPr wrap="square" rtlCol="0">
            <a:spAutoFit/>
          </a:bodyPr>
          <a:lstStyle/>
          <a:p>
            <a:pPr algn="ct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একাদশ</a:t>
            </a:r>
            <a:endParaRPr lang="en-US" sz="32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বিষয়ঃ</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অর্থনীতি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প্রথম</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পত্র</a:t>
            </a:r>
            <a:endParaRPr lang="en-US" sz="32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bn-BD" sz="3200" b="1" dirty="0" smtClean="0">
                <a:effectLst>
                  <a:outerShdw blurRad="38100" dist="38100" dir="2700000" algn="tl">
                    <a:srgbClr val="000000">
                      <a:alpha val="43137"/>
                    </a:srgbClr>
                  </a:outerShdw>
                </a:effectLst>
                <a:latin typeface="NikoshBAN" pitchFamily="2" charset="0"/>
                <a:cs typeface="NikoshBAN" pitchFamily="2" charset="0"/>
              </a:rPr>
              <a:t>অধ্যায়ঃ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প্রথম</a:t>
            </a:r>
            <a:endParaRPr lang="en-US" sz="32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200" b="1" dirty="0" smtClean="0">
                <a:solidFill>
                  <a:srgbClr val="050403"/>
                </a:solidFill>
                <a:effectLst>
                  <a:outerShdw blurRad="38100" dist="38100" dir="2700000" algn="tl">
                    <a:srgbClr val="000000">
                      <a:alpha val="43137"/>
                    </a:srgbClr>
                  </a:outerShdw>
                </a:effectLst>
                <a:latin typeface="NikoshBAN" pitchFamily="2" charset="0"/>
                <a:cs typeface="NikoshBAN" pitchFamily="2" charset="0"/>
              </a:rPr>
              <a:t>২২ </a:t>
            </a:r>
            <a:r>
              <a:rPr lang="en-US" sz="3200" b="1" dirty="0" err="1" smtClean="0">
                <a:solidFill>
                  <a:srgbClr val="050403"/>
                </a:solidFill>
                <a:effectLst>
                  <a:outerShdw blurRad="38100" dist="38100" dir="2700000" algn="tl">
                    <a:srgbClr val="000000">
                      <a:alpha val="43137"/>
                    </a:srgbClr>
                  </a:outerShdw>
                </a:effectLst>
                <a:latin typeface="NikoshBAN" pitchFamily="2" charset="0"/>
                <a:cs typeface="NikoshBAN" pitchFamily="2" charset="0"/>
              </a:rPr>
              <a:t>অক্টোবর</a:t>
            </a:r>
            <a:r>
              <a:rPr lang="en-US" sz="3200" b="1" dirty="0" smtClean="0">
                <a:solidFill>
                  <a:srgbClr val="050403"/>
                </a:solidFill>
                <a:effectLst>
                  <a:outerShdw blurRad="38100" dist="38100" dir="2700000" algn="tl">
                    <a:srgbClr val="000000">
                      <a:alpha val="43137"/>
                    </a:srgbClr>
                  </a:outerShdw>
                </a:effectLst>
                <a:latin typeface="NikoshBAN" pitchFamily="2" charset="0"/>
                <a:cs typeface="NikoshBAN" pitchFamily="2" charset="0"/>
              </a:rPr>
              <a:t> ২০২০</a:t>
            </a:r>
            <a:endParaRPr lang="en-US" sz="3200" b="1" dirty="0" smtClean="0">
              <a:effectLst>
                <a:outerShdw blurRad="38100" dist="38100" dir="2700000" algn="tl">
                  <a:srgbClr val="000000">
                    <a:alpha val="43137"/>
                  </a:srgbClr>
                </a:outerShdw>
              </a:effectLst>
              <a:latin typeface="NikoshBAN" pitchFamily="2" charset="0"/>
              <a:cs typeface="NikoshBAN" pitchFamily="2" charset="0"/>
            </a:endParaRPr>
          </a:p>
          <a:p>
            <a:endParaRPr lang="en-US" sz="3200" dirty="0"/>
          </a:p>
        </p:txBody>
      </p:sp>
      <p:sp>
        <p:nvSpPr>
          <p:cNvPr id="9" name="Frame 8">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
        <p:nvSpPr>
          <p:cNvPr id="8" name="TextBox 7"/>
          <p:cNvSpPr txBox="1"/>
          <p:nvPr/>
        </p:nvSpPr>
        <p:spPr>
          <a:xfrm>
            <a:off x="4267200" y="609600"/>
            <a:ext cx="2454518" cy="769441"/>
          </a:xfrm>
          <a:prstGeom prst="rect">
            <a:avLst/>
          </a:prstGeom>
          <a:noFill/>
        </p:spPr>
        <p:txBody>
          <a:bodyPr wrap="none" rtlCol="0">
            <a:spAutoFit/>
          </a:bodyPr>
          <a:lstStyle/>
          <a:p>
            <a:r>
              <a:rPr lang="en-US" sz="4400" b="1" dirty="0" err="1" smtClean="0">
                <a:effectLst>
                  <a:outerShdw blurRad="38100" dist="38100" dir="2700000" algn="tl">
                    <a:srgbClr val="000000">
                      <a:alpha val="43137"/>
                    </a:srgbClr>
                  </a:outerShdw>
                </a:effectLst>
                <a:latin typeface="NikoshBAN" pitchFamily="2" charset="0"/>
                <a:cs typeface="NikoshBAN" pitchFamily="2" charset="0"/>
              </a:rPr>
              <a:t>পাঠ</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পরিচিতি</a:t>
            </a:r>
            <a:endParaRPr lang="en-US" sz="4400" b="1" dirty="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77.jpg"/>
          <p:cNvPicPr>
            <a:picLocks noChangeAspect="1"/>
          </p:cNvPicPr>
          <p:nvPr/>
        </p:nvPicPr>
        <p:blipFill>
          <a:blip r:embed="rId2"/>
          <a:stretch>
            <a:fillRect/>
          </a:stretch>
        </p:blipFill>
        <p:spPr>
          <a:xfrm>
            <a:off x="0" y="0"/>
            <a:ext cx="12192000" cy="6858000"/>
          </a:xfrm>
          <a:prstGeom prst="rect">
            <a:avLst/>
          </a:prstGeom>
        </p:spPr>
      </p:pic>
      <p:pic>
        <p:nvPicPr>
          <p:cNvPr id="3" name="Picture 2" descr="images.jpg14.jpg"/>
          <p:cNvPicPr>
            <a:picLocks noChangeAspect="1"/>
          </p:cNvPicPr>
          <p:nvPr/>
        </p:nvPicPr>
        <p:blipFill>
          <a:blip r:embed="rId3"/>
          <a:stretch>
            <a:fillRect/>
          </a:stretch>
        </p:blipFill>
        <p:spPr>
          <a:xfrm>
            <a:off x="0" y="0"/>
            <a:ext cx="12192000" cy="6858000"/>
          </a:xfrm>
          <a:prstGeom prst="rect">
            <a:avLst/>
          </a:prstGeom>
        </p:spPr>
      </p:pic>
      <p:pic>
        <p:nvPicPr>
          <p:cNvPr id="4" name="Picture 3" descr="index.jpg88.jpg"/>
          <p:cNvPicPr>
            <a:picLocks noChangeAspect="1"/>
          </p:cNvPicPr>
          <p:nvPr/>
        </p:nvPicPr>
        <p:blipFill>
          <a:blip r:embed="rId4"/>
          <a:stretch>
            <a:fillRect/>
          </a:stretch>
        </p:blipFill>
        <p:spPr>
          <a:xfrm>
            <a:off x="0" y="-12066"/>
            <a:ext cx="12192000" cy="6870066"/>
          </a:xfrm>
          <a:prstGeom prst="rect">
            <a:avLst/>
          </a:prstGeom>
        </p:spPr>
      </p:pic>
      <p:pic>
        <p:nvPicPr>
          <p:cNvPr id="5" name="Picture 4" descr="index.jpg6.jpg"/>
          <p:cNvPicPr>
            <a:picLocks noChangeAspect="1"/>
          </p:cNvPicPr>
          <p:nvPr/>
        </p:nvPicPr>
        <p:blipFill>
          <a:blip r:embed="rId5"/>
          <a:stretch>
            <a:fillRect/>
          </a:stretch>
        </p:blipFill>
        <p:spPr>
          <a:xfrm>
            <a:off x="5349" y="0"/>
            <a:ext cx="12186652" cy="6858000"/>
          </a:xfrm>
          <a:prstGeom prst="rect">
            <a:avLst/>
          </a:prstGeom>
        </p:spPr>
      </p:pic>
      <p:pic>
        <p:nvPicPr>
          <p:cNvPr id="6" name="Picture 5" descr="images.jpg20.jpg"/>
          <p:cNvPicPr>
            <a:picLocks noChangeAspect="1"/>
          </p:cNvPicPr>
          <p:nvPr/>
        </p:nvPicPr>
        <p:blipFill>
          <a:blip r:embed="rId6"/>
          <a:stretch>
            <a:fillRect/>
          </a:stretch>
        </p:blipFill>
        <p:spPr>
          <a:xfrm>
            <a:off x="2980267" y="1585912"/>
            <a:ext cx="6392333" cy="3595687"/>
          </a:xfrm>
          <a:prstGeom prst="rect">
            <a:avLst/>
          </a:prstGeom>
        </p:spPr>
      </p:pic>
      <p:sp>
        <p:nvSpPr>
          <p:cNvPr id="7" name="TextBox 6"/>
          <p:cNvSpPr txBox="1"/>
          <p:nvPr/>
        </p:nvSpPr>
        <p:spPr>
          <a:xfrm>
            <a:off x="366827" y="381000"/>
            <a:ext cx="4598457"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4000" dirty="0" smtClean="0">
                <a:solidFill>
                  <a:schemeClr val="tx1"/>
                </a:solidFill>
                <a:latin typeface="NikoshBAN" pitchFamily="2" charset="0"/>
                <a:cs typeface="NikoshBAN" pitchFamily="2" charset="0"/>
              </a:rPr>
              <a:t>নিচের ছবি গুলো লক্ষ্য কর। </a:t>
            </a:r>
            <a:endParaRPr lang="en-US" sz="4000" dirty="0">
              <a:solidFill>
                <a:schemeClr val="tx1"/>
              </a:solidFill>
              <a:latin typeface="NikoshBAN" pitchFamily="2" charset="0"/>
              <a:cs typeface="NikoshBAN" pitchFamily="2" charset="0"/>
            </a:endParaRPr>
          </a:p>
        </p:txBody>
      </p:sp>
      <p:sp>
        <p:nvSpPr>
          <p:cNvPr id="8" name="Date Placeholder 7"/>
          <p:cNvSpPr>
            <a:spLocks noGrp="1"/>
          </p:cNvSpPr>
          <p:nvPr>
            <p:ph type="dt" sz="half" idx="10"/>
          </p:nvPr>
        </p:nvSpPr>
        <p:spPr/>
        <p:txBody>
          <a:bodyPr/>
          <a:lstStyle/>
          <a:p>
            <a:fld id="{30AC2F18-A474-49AA-AD1F-FE34E95D1D1A}" type="datetime1">
              <a:rPr lang="en-US" smtClean="0"/>
              <a:pPr/>
              <a:t>10/22/2020</a:t>
            </a:fld>
            <a:endParaRPr lang="en-US"/>
          </a:p>
        </p:txBody>
      </p:sp>
      <p:sp>
        <p:nvSpPr>
          <p:cNvPr id="9" name="Slide Number Placeholder 8"/>
          <p:cNvSpPr>
            <a:spLocks noGrp="1"/>
          </p:cNvSpPr>
          <p:nvPr>
            <p:ph type="sldNum" sz="quarter" idx="12"/>
          </p:nvPr>
        </p:nvSpPr>
        <p:spPr/>
        <p:txBody>
          <a:bodyPr/>
          <a:lstStyle/>
          <a:p>
            <a:fld id="{0C230A82-0BFD-4F97-BC5B-1787BFB6DEDE}" type="slidenum">
              <a:rPr lang="en-US" smtClean="0"/>
              <a:pPr/>
              <a:t>4</a:t>
            </a:fld>
            <a:endParaRPr lang="en-US"/>
          </a:p>
        </p:txBody>
      </p:sp>
      <p:sp>
        <p:nvSpPr>
          <p:cNvPr id="11" name="Frame 10">
            <a:extLst>
              <a:ext uri="{FF2B5EF4-FFF2-40B4-BE49-F238E27FC236}">
                <a16:creationId xmlns="" xmlns:a16="http://schemas.microsoft.com/office/drawing/2014/main" id="{1C6469BE-DED8-42F0-BF72-79ECA74422CC}"/>
              </a:ext>
            </a:extLst>
          </p:cNvPr>
          <p:cNvSpPr/>
          <p:nvPr/>
        </p:nvSpPr>
        <p:spPr>
          <a:xfrm>
            <a:off x="152400" y="15240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4)">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7B046-8F0C-4D23-8D8E-8CF835AAC6D0}" type="datetime1">
              <a:rPr lang="en-US" smtClean="0"/>
              <a:pPr/>
              <a:t>10/22/2020</a:t>
            </a:fld>
            <a:endParaRPr lang="en-US"/>
          </a:p>
        </p:txBody>
      </p:sp>
      <p:sp>
        <p:nvSpPr>
          <p:cNvPr id="4" name="Slide Number Placeholder 3"/>
          <p:cNvSpPr>
            <a:spLocks noGrp="1"/>
          </p:cNvSpPr>
          <p:nvPr>
            <p:ph type="sldNum" sz="quarter" idx="12"/>
          </p:nvPr>
        </p:nvSpPr>
        <p:spPr/>
        <p:txBody>
          <a:bodyPr/>
          <a:lstStyle/>
          <a:p>
            <a:fld id="{0C230A82-0BFD-4F97-BC5B-1787BFB6DEDE}" type="slidenum">
              <a:rPr lang="en-US" smtClean="0"/>
              <a:pPr/>
              <a:t>5</a:t>
            </a:fld>
            <a:endParaRPr lang="en-US"/>
          </a:p>
        </p:txBody>
      </p:sp>
      <p:sp>
        <p:nvSpPr>
          <p:cNvPr id="8" name="TextBox 7"/>
          <p:cNvSpPr txBox="1"/>
          <p:nvPr/>
        </p:nvSpPr>
        <p:spPr>
          <a:xfrm>
            <a:off x="4953000" y="1143000"/>
            <a:ext cx="2590774" cy="769441"/>
          </a:xfrm>
          <a:prstGeom prst="rect">
            <a:avLst/>
          </a:prstGeom>
          <a:noFill/>
        </p:spPr>
        <p:txBody>
          <a:bodyPr wrap="none" rtlCol="0">
            <a:spAutoFit/>
          </a:bodyPr>
          <a:lstStyle/>
          <a:p>
            <a:r>
              <a:rPr lang="bn-BD" sz="4400" b="1" dirty="0" smtClean="0">
                <a:effectLst>
                  <a:outerShdw blurRad="38100" dist="38100" dir="2700000" algn="tl">
                    <a:srgbClr val="000000">
                      <a:alpha val="43137"/>
                    </a:srgbClr>
                  </a:outerShdw>
                </a:effectLst>
                <a:latin typeface="NikoshBAN" pitchFamily="2" charset="0"/>
                <a:cs typeface="NikoshBAN" pitchFamily="2" charset="0"/>
              </a:rPr>
              <a:t>পাঠ </a:t>
            </a:r>
            <a:r>
              <a:rPr lang="bn-BD" sz="4400" b="1" dirty="0" smtClean="0">
                <a:effectLst>
                  <a:outerShdw blurRad="38100" dist="38100" dir="2700000" algn="tl">
                    <a:srgbClr val="000000">
                      <a:alpha val="43137"/>
                    </a:srgbClr>
                  </a:outerShdw>
                </a:effectLst>
                <a:latin typeface="NikoshBAN" pitchFamily="2" charset="0"/>
                <a:cs typeface="NikoshBAN" pitchFamily="2" charset="0"/>
              </a:rPr>
              <a:t>শিরোনাম</a:t>
            </a:r>
            <a:endParaRPr lang="en-US" sz="4400" b="1" dirty="0" smtClean="0">
              <a:effectLst>
                <a:outerShdw blurRad="38100" dist="38100" dir="2700000" algn="tl">
                  <a:srgbClr val="000000">
                    <a:alpha val="43137"/>
                  </a:srgbClr>
                </a:outerShdw>
              </a:effectLst>
            </a:endParaRPr>
          </a:p>
        </p:txBody>
      </p:sp>
      <p:sp>
        <p:nvSpPr>
          <p:cNvPr id="9" name="TextBox 8"/>
          <p:cNvSpPr txBox="1"/>
          <p:nvPr/>
        </p:nvSpPr>
        <p:spPr>
          <a:xfrm>
            <a:off x="1143000" y="2590800"/>
            <a:ext cx="10700365" cy="1877437"/>
          </a:xfrm>
          <a:prstGeom prst="rect">
            <a:avLst/>
          </a:prstGeom>
          <a:noFill/>
        </p:spPr>
        <p:txBody>
          <a:bodyPr wrap="none" rtlCol="0">
            <a:spAutoFit/>
          </a:bodyPr>
          <a:lstStyle/>
          <a:p>
            <a:pPr algn="ctr" fontAlgn="auto">
              <a:spcBef>
                <a:spcPts val="0"/>
              </a:spcBef>
              <a:spcAft>
                <a:spcPts val="0"/>
              </a:spcAft>
              <a:defRPr/>
            </a:pPr>
            <a:r>
              <a:rPr lang="bn-BD" sz="4400" b="1" dirty="0" smtClean="0">
                <a:effectLst>
                  <a:outerShdw blurRad="38100" dist="38100" dir="2700000" algn="tl">
                    <a:srgbClr val="000000">
                      <a:alpha val="43137"/>
                    </a:srgbClr>
                  </a:outerShdw>
                </a:effectLst>
                <a:latin typeface="NikoshBAN" pitchFamily="2" charset="0"/>
                <a:cs typeface="NikoshBAN" pitchFamily="2" charset="0"/>
              </a:rPr>
              <a:t>ভোক্তা </a:t>
            </a:r>
            <a:r>
              <a:rPr lang="bn-BD" sz="4400" b="1" dirty="0" smtClean="0">
                <a:effectLst>
                  <a:outerShdw blurRad="38100" dist="38100" dir="2700000" algn="tl">
                    <a:srgbClr val="000000">
                      <a:alpha val="43137"/>
                    </a:srgbClr>
                  </a:outerShdw>
                </a:effectLst>
                <a:latin typeface="NikoshBAN" pitchFamily="2" charset="0"/>
                <a:cs typeface="NikoshBAN" pitchFamily="2" charset="0"/>
              </a:rPr>
              <a:t>ও উৎপাদকের আচরণ</a:t>
            </a:r>
          </a:p>
          <a:p>
            <a:pPr algn="ctr" fontAlgn="auto">
              <a:spcBef>
                <a:spcPts val="0"/>
              </a:spcBef>
              <a:spcAft>
                <a:spcPts val="0"/>
              </a:spcAft>
              <a:defRPr/>
            </a:pPr>
            <a:r>
              <a:rPr lang="bn-BD"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Behaviour</a:t>
            </a:r>
            <a:r>
              <a:rPr lang="en-US" sz="4400" b="1" dirty="0" smtClean="0">
                <a:effectLst>
                  <a:outerShdw blurRad="38100" dist="38100" dir="2700000" algn="tl">
                    <a:srgbClr val="000000">
                      <a:alpha val="43137"/>
                    </a:srgbClr>
                  </a:outerShdw>
                </a:effectLst>
                <a:latin typeface="NikoshBAN" pitchFamily="2" charset="0"/>
                <a:cs typeface="NikoshBAN" pitchFamily="2" charset="0"/>
              </a:rPr>
              <a:t> of Consumer &amp; Producer) </a:t>
            </a:r>
            <a:endParaRPr lang="en-US" sz="4400" b="1" cap="all" dirty="0" smtClean="0">
              <a:ln w="9000" cmpd="sng">
                <a:solidFill>
                  <a:schemeClr val="accent4">
                    <a:shade val="50000"/>
                    <a:satMod val="120000"/>
                  </a:schemeClr>
                </a:solidFill>
                <a:prstDash val="solid"/>
              </a:ln>
              <a:effectLst>
                <a:outerShdw blurRad="38100" dist="38100" dir="2700000" algn="tl">
                  <a:srgbClr val="000000">
                    <a:alpha val="43137"/>
                  </a:srgbClr>
                </a:outerShdw>
              </a:effectLst>
              <a:latin typeface="NikoshBAN" pitchFamily="2" charset="0"/>
              <a:cs typeface="NikoshBAN" pitchFamily="2" charset="0"/>
            </a:endParaRPr>
          </a:p>
          <a:p>
            <a:endParaRPr lang="en-US" sz="2800" b="1" dirty="0">
              <a:effectLst>
                <a:outerShdw blurRad="38100" dist="38100" dir="2700000" algn="tl">
                  <a:srgbClr val="000000">
                    <a:alpha val="43137"/>
                  </a:srgbClr>
                </a:outerShdw>
              </a:effectLst>
            </a:endParaRPr>
          </a:p>
        </p:txBody>
      </p:sp>
      <p:sp>
        <p:nvSpPr>
          <p:cNvPr id="10" name="Frame 9">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0150F9-5D10-4F4A-A005-BB5B2EE2B3FF}" type="datetime1">
              <a:rPr lang="en-US" smtClean="0"/>
              <a:pPr/>
              <a:t>10/22/2020</a:t>
            </a:fld>
            <a:endParaRPr lang="en-US"/>
          </a:p>
        </p:txBody>
      </p:sp>
      <p:sp>
        <p:nvSpPr>
          <p:cNvPr id="7" name="Slide Number Placeholder 6"/>
          <p:cNvSpPr>
            <a:spLocks noGrp="1"/>
          </p:cNvSpPr>
          <p:nvPr>
            <p:ph type="sldNum" sz="quarter" idx="12"/>
          </p:nvPr>
        </p:nvSpPr>
        <p:spPr/>
        <p:txBody>
          <a:bodyPr/>
          <a:lstStyle/>
          <a:p>
            <a:fld id="{0C230A82-0BFD-4F97-BC5B-1787BFB6DEDE}" type="slidenum">
              <a:rPr lang="en-US" smtClean="0"/>
              <a:pPr/>
              <a:t>6</a:t>
            </a:fld>
            <a:endParaRPr lang="en-US"/>
          </a:p>
        </p:txBody>
      </p:sp>
      <p:sp>
        <p:nvSpPr>
          <p:cNvPr id="9" name="Frame 8">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
        <p:nvSpPr>
          <p:cNvPr id="10" name="TextBox 9"/>
          <p:cNvSpPr txBox="1"/>
          <p:nvPr/>
        </p:nvSpPr>
        <p:spPr>
          <a:xfrm>
            <a:off x="3810000" y="2286000"/>
            <a:ext cx="5243743" cy="1015663"/>
          </a:xfrm>
          <a:prstGeom prst="rect">
            <a:avLst/>
          </a:prstGeom>
          <a:noFill/>
        </p:spPr>
        <p:txBody>
          <a:bodyPr wrap="none" rtlCol="0">
            <a:spAutoFit/>
          </a:bodyPr>
          <a:lstStyle/>
          <a:p>
            <a:r>
              <a:rPr lang="bn-BD" sz="6000" b="1" dirty="0" smtClean="0">
                <a:effectLst>
                  <a:outerShdw blurRad="38100" dist="38100" dir="2700000" algn="tl">
                    <a:srgbClr val="000000">
                      <a:alpha val="43137"/>
                    </a:srgbClr>
                  </a:outerShdw>
                </a:effectLst>
                <a:latin typeface="NikoshBAN" pitchFamily="2" charset="0"/>
                <a:cs typeface="NikoshBAN" pitchFamily="2" charset="0"/>
              </a:rPr>
              <a:t>যোগান </a:t>
            </a:r>
            <a:r>
              <a:rPr lang="en-US" sz="6000" b="1" dirty="0" smtClean="0">
                <a:effectLst>
                  <a:outerShdw blurRad="38100" dist="38100" dir="2700000" algn="tl">
                    <a:srgbClr val="000000">
                      <a:alpha val="43137"/>
                    </a:srgbClr>
                  </a:outerShdw>
                </a:effectLst>
                <a:latin typeface="NikoshBAN" pitchFamily="2" charset="0"/>
                <a:cs typeface="NikoshBAN" pitchFamily="2" charset="0"/>
              </a:rPr>
              <a:t>(Supply)</a:t>
            </a:r>
            <a:r>
              <a:rPr lang="bn-BD" sz="6000" b="1" dirty="0" smtClean="0">
                <a:effectLst>
                  <a:outerShdw blurRad="38100" dist="38100" dir="2700000" algn="tl">
                    <a:srgbClr val="000000">
                      <a:alpha val="43137"/>
                    </a:srgbClr>
                  </a:outerShdw>
                </a:effectLst>
                <a:latin typeface="NikoshBAN" pitchFamily="2" charset="0"/>
                <a:cs typeface="NikoshBAN" pitchFamily="2" charset="0"/>
              </a:rPr>
              <a:t> </a:t>
            </a:r>
            <a:endParaRPr lang="en-US" sz="6000" b="1" dirty="0" smtClean="0">
              <a:effectLst>
                <a:outerShdw blurRad="38100" dist="38100" dir="2700000" algn="tl">
                  <a:srgbClr val="000000">
                    <a:alpha val="43137"/>
                  </a:srgbClr>
                </a:outerShdw>
              </a:effectLst>
              <a:latin typeface="NikoshBAN" pitchFamily="2" charset="0"/>
              <a:cs typeface="NikoshBAN" pitchFamily="2" charset="0"/>
            </a:endParaRPr>
          </a:p>
        </p:txBody>
      </p:sp>
      <p:sp>
        <p:nvSpPr>
          <p:cNvPr id="11" name="TextBox 10"/>
          <p:cNvSpPr txBox="1"/>
          <p:nvPr/>
        </p:nvSpPr>
        <p:spPr>
          <a:xfrm>
            <a:off x="5029200" y="762000"/>
            <a:ext cx="2324675" cy="830997"/>
          </a:xfrm>
          <a:prstGeom prst="rect">
            <a:avLst/>
          </a:prstGeom>
          <a:noFill/>
        </p:spPr>
        <p:txBody>
          <a:bodyPr wrap="none" rtlCol="0">
            <a:spAutoFit/>
          </a:bodyPr>
          <a:lstStyle/>
          <a:p>
            <a:r>
              <a:rPr lang="bn-BD" sz="4800" b="1" u="sng" dirty="0" smtClean="0">
                <a:latin typeface="NikoshBAN" pitchFamily="2" charset="0"/>
                <a:cs typeface="NikoshBAN" pitchFamily="2" charset="0"/>
              </a:rPr>
              <a:t>পাঠ </a:t>
            </a:r>
            <a:r>
              <a:rPr lang="bn-BD" sz="4800" b="1" u="sng" dirty="0" smtClean="0">
                <a:latin typeface="NikoshBAN" pitchFamily="2" charset="0"/>
                <a:cs typeface="NikoshBAN" pitchFamily="2" charset="0"/>
              </a:rPr>
              <a:t>ঘোষণা</a:t>
            </a:r>
            <a:endParaRPr lang="bn-BD" sz="4800" b="1" u="sng"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
        <p:nvSpPr>
          <p:cNvPr id="3" name="TextBox 2"/>
          <p:cNvSpPr txBox="1"/>
          <p:nvPr/>
        </p:nvSpPr>
        <p:spPr>
          <a:xfrm>
            <a:off x="4953000" y="457200"/>
            <a:ext cx="2514600" cy="769441"/>
          </a:xfrm>
          <a:prstGeom prst="rect">
            <a:avLst/>
          </a:prstGeom>
          <a:noFill/>
        </p:spPr>
        <p:txBody>
          <a:bodyPr wrap="square" rtlCol="0">
            <a:spAutoFit/>
          </a:bodyPr>
          <a:lstStyle/>
          <a:p>
            <a:pPr algn="ctr"/>
            <a:r>
              <a:rPr lang="bn-BD" sz="4400" b="1" dirty="0" smtClean="0">
                <a:effectLst>
                  <a:outerShdw blurRad="38100" dist="38100" dir="2700000" algn="tl">
                    <a:srgbClr val="000000">
                      <a:alpha val="43137"/>
                    </a:srgbClr>
                  </a:outerShdw>
                </a:effectLst>
                <a:latin typeface="NikoshBAN" pitchFamily="2" charset="0"/>
                <a:cs typeface="NikoshBAN" pitchFamily="2" charset="0"/>
              </a:rPr>
              <a:t>শিখনফল</a:t>
            </a:r>
            <a:endParaRPr lang="en-US" sz="4400" b="1" dirty="0">
              <a:effectLst>
                <a:outerShdw blurRad="38100" dist="38100" dir="2700000" algn="tl">
                  <a:srgbClr val="000000">
                    <a:alpha val="43137"/>
                  </a:srgbClr>
                </a:outerShdw>
              </a:effectLst>
            </a:endParaRPr>
          </a:p>
        </p:txBody>
      </p:sp>
      <p:sp>
        <p:nvSpPr>
          <p:cNvPr id="4" name="TextBox 3"/>
          <p:cNvSpPr txBox="1"/>
          <p:nvPr/>
        </p:nvSpPr>
        <p:spPr>
          <a:xfrm>
            <a:off x="2514600" y="1600200"/>
            <a:ext cx="7077579" cy="3970318"/>
          </a:xfrm>
          <a:prstGeom prst="rect">
            <a:avLst/>
          </a:prstGeom>
          <a:noFill/>
        </p:spPr>
        <p:txBody>
          <a:bodyPr wrap="none" rtlCol="0">
            <a:spAutoFit/>
          </a:bodyPr>
          <a:lstStyle/>
          <a:p>
            <a:pPr algn="just">
              <a:buNone/>
            </a:pPr>
            <a:r>
              <a:rPr lang="en-US" sz="3600" dirty="0" err="1" smtClean="0">
                <a:latin typeface="NikoshBAN" pitchFamily="2" charset="0"/>
                <a:cs typeface="NikoshBAN" pitchFamily="2" charset="0"/>
              </a:rPr>
              <a:t>এই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পাঠ</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শিক্ষার্থীরা</a:t>
            </a:r>
            <a:r>
              <a:rPr lang="en-US" sz="3600" dirty="0" smtClean="0">
                <a:latin typeface="NikoshBAN" pitchFamily="2" charset="0"/>
                <a:cs typeface="NikoshBAN" pitchFamily="2" charset="0"/>
              </a:rPr>
              <a:t>- </a:t>
            </a:r>
            <a:endParaRPr lang="en-US" sz="3600" dirty="0" smtClean="0">
              <a:latin typeface="NikoshBAN" pitchFamily="2" charset="0"/>
              <a:cs typeface="NikoshBAN" pitchFamily="2" charset="0"/>
            </a:endParaRPr>
          </a:p>
          <a:p>
            <a:pPr>
              <a:buFont typeface="Wingdings" pitchFamily="2" charset="2"/>
              <a:buChar char="v"/>
            </a:pPr>
            <a:r>
              <a:rPr lang="bn-BD" sz="3600" dirty="0" smtClean="0">
                <a:latin typeface="NikoshBAN" panose="02000000000000000000" pitchFamily="2" charset="0"/>
                <a:cs typeface="NikoshBAN" panose="02000000000000000000" pitchFamily="2" charset="0"/>
              </a:rPr>
              <a:t>যোগানের </a:t>
            </a:r>
            <a:r>
              <a:rPr lang="bn-BD" sz="3600" dirty="0" smtClean="0">
                <a:latin typeface="NikoshBAN" panose="02000000000000000000" pitchFamily="2" charset="0"/>
                <a:cs typeface="NikoshBAN" panose="02000000000000000000" pitchFamily="2" charset="0"/>
              </a:rPr>
              <a:t>ধারণা।</a:t>
            </a:r>
          </a:p>
          <a:p>
            <a:pPr>
              <a:buFont typeface="Wingdings" pitchFamily="2" charset="2"/>
              <a:buChar char="v"/>
            </a:pPr>
            <a:r>
              <a:rPr lang="bn-BD" sz="3600" dirty="0" smtClean="0">
                <a:latin typeface="NikoshBAN" panose="02000000000000000000" pitchFamily="2" charset="0"/>
                <a:cs typeface="NikoshBAN" panose="02000000000000000000" pitchFamily="2" charset="0"/>
              </a:rPr>
              <a:t> যোগান বিধি </a:t>
            </a:r>
          </a:p>
          <a:p>
            <a:pPr>
              <a:buFont typeface="Wingdings" pitchFamily="2" charset="2"/>
              <a:buChar char="v"/>
            </a:pPr>
            <a:r>
              <a:rPr lang="bn-BD" sz="3600" dirty="0" smtClean="0">
                <a:latin typeface="NikoshBAN" panose="02000000000000000000" pitchFamily="2" charset="0"/>
                <a:cs typeface="NikoshBAN" panose="02000000000000000000" pitchFamily="2" charset="0"/>
              </a:rPr>
              <a:t>যোগান </a:t>
            </a:r>
            <a:r>
              <a:rPr lang="bn-BD" sz="3600" dirty="0" smtClean="0">
                <a:latin typeface="NikoshBAN" panose="02000000000000000000" pitchFamily="2" charset="0"/>
                <a:cs typeface="NikoshBAN" panose="02000000000000000000" pitchFamily="2" charset="0"/>
              </a:rPr>
              <a:t>অপেক্ষক </a:t>
            </a:r>
          </a:p>
          <a:p>
            <a:pPr>
              <a:buFont typeface="Wingdings" pitchFamily="2" charset="2"/>
              <a:buChar char="v"/>
            </a:pPr>
            <a:r>
              <a:rPr lang="bn-BD" sz="3600" dirty="0" smtClean="0">
                <a:latin typeface="NikoshBAN" panose="02000000000000000000" pitchFamily="2" charset="0"/>
                <a:cs typeface="NikoshBAN" panose="02000000000000000000" pitchFamily="2" charset="0"/>
              </a:rPr>
              <a:t>যোগান </a:t>
            </a:r>
            <a:r>
              <a:rPr lang="bn-BD" sz="3600" dirty="0" smtClean="0">
                <a:latin typeface="NikoshBAN" panose="02000000000000000000" pitchFamily="2" charset="0"/>
                <a:cs typeface="NikoshBAN" panose="02000000000000000000" pitchFamily="2" charset="0"/>
              </a:rPr>
              <a:t>বিধিকে যোগান সূচি ও রেখায় অংকন। </a:t>
            </a:r>
          </a:p>
          <a:p>
            <a:pPr>
              <a:buFont typeface="Wingdings" pitchFamily="2" charset="2"/>
              <a:buChar char="v"/>
            </a:pPr>
            <a:r>
              <a:rPr lang="bn-BD" sz="3600" dirty="0" smtClean="0">
                <a:latin typeface="NikoshBAN" panose="02000000000000000000" pitchFamily="2" charset="0"/>
                <a:cs typeface="NikoshBAN" panose="02000000000000000000" pitchFamily="2" charset="0"/>
              </a:rPr>
              <a:t>যোগানের </a:t>
            </a:r>
            <a:r>
              <a:rPr lang="bn-BD" sz="3600" dirty="0" smtClean="0">
                <a:latin typeface="NikoshBAN" panose="02000000000000000000" pitchFamily="2" charset="0"/>
                <a:cs typeface="NikoshBAN" panose="02000000000000000000" pitchFamily="2" charset="0"/>
              </a:rPr>
              <a:t>নির্ধারক সমূহ।  </a:t>
            </a:r>
            <a:endParaRPr lang="en-US" sz="3600" dirty="0" smtClean="0">
              <a:latin typeface="NikoshBAN" panose="02000000000000000000" pitchFamily="2" charset="0"/>
              <a:cs typeface="NikoshBAN" panose="02000000000000000000" pitchFamily="2" charset="0"/>
            </a:endParaRPr>
          </a:p>
          <a:p>
            <a:pPr algn="just">
              <a:buNone/>
            </a:pPr>
            <a:endParaRPr lang="en-US" dirty="0" smtClean="0">
              <a:latin typeface="NikoshBAN" pitchFamily="2" charset="0"/>
              <a:cs typeface="NikoshBAN" pitchFamily="2" charset="0"/>
            </a:endParaRPr>
          </a:p>
          <a:p>
            <a:pPr lvl="0"/>
            <a:endParaRPr lang="en-US"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0438" y="1219200"/>
            <a:ext cx="11305569"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3200" dirty="0" smtClean="0">
                <a:latin typeface="NikoshBAN" pitchFamily="2" charset="0"/>
                <a:cs typeface="NikoshBAN" pitchFamily="2" charset="0"/>
              </a:rPr>
              <a:t>একটি নির্দিষ্ট সময়ে দামে বিক্রেতাগণ কোনো দ্রব্যের যে পরিমাণ বিক্রয় করতে প্রস্তুত বা ইচ্ছুক থাকে তাকে যোগান বলে।</a:t>
            </a:r>
            <a:endParaRPr lang="en-US" sz="3200" dirty="0">
              <a:latin typeface="NikoshBAN" pitchFamily="2" charset="0"/>
              <a:cs typeface="NikoshBAN" pitchFamily="2" charset="0"/>
            </a:endParaRPr>
          </a:p>
        </p:txBody>
      </p:sp>
      <p:sp>
        <p:nvSpPr>
          <p:cNvPr id="6" name="TextBox 5"/>
          <p:cNvSpPr txBox="1"/>
          <p:nvPr/>
        </p:nvSpPr>
        <p:spPr>
          <a:xfrm>
            <a:off x="366827" y="2667000"/>
            <a:ext cx="11305569" cy="1077218"/>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200" dirty="0" smtClean="0">
                <a:solidFill>
                  <a:schemeClr val="tx1"/>
                </a:solidFill>
                <a:latin typeface="NikoshBAN" pitchFamily="2" charset="0"/>
                <a:cs typeface="NikoshBAN" pitchFamily="2" charset="0"/>
              </a:rPr>
              <a:t>অধ্যাপক মেয়ার্স-এর মতে, “কোনো নির্দিষ্ট সময়ে বিভিন্ন সম্ভাব্য দামে দ্রব্যের যে পরিমাণ বিক্রয়ের জন্য উপস্থাপন করা হয় তাকে যোগান বলে।”  </a:t>
            </a:r>
            <a:endParaRPr lang="en-US" sz="3200" dirty="0">
              <a:solidFill>
                <a:schemeClr val="tx1"/>
              </a:solidFill>
            </a:endParaRPr>
          </a:p>
        </p:txBody>
      </p:sp>
      <p:sp>
        <p:nvSpPr>
          <p:cNvPr id="8" name="TextBox 7"/>
          <p:cNvSpPr txBox="1"/>
          <p:nvPr/>
        </p:nvSpPr>
        <p:spPr>
          <a:xfrm>
            <a:off x="443216" y="4876800"/>
            <a:ext cx="11229180" cy="1077218"/>
          </a:xfrm>
          <a:prstGeom prst="rect">
            <a:avLst/>
          </a:prstGeom>
          <a:solidFill>
            <a:schemeClr val="bg1"/>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bn-BD" sz="3200" dirty="0" smtClean="0">
                <a:latin typeface="NikoshBAN" pitchFamily="2" charset="0"/>
                <a:cs typeface="NikoshBAN" pitchFamily="2" charset="0"/>
              </a:rPr>
              <a:t>কোনো দ্রব্যের বিক্রয়যোগ্য মোট পরিমাণ হলো মজুদ। অন্যভাবে বলা যায় বিক্রয়যোগ্য দ্রব্যের যে পরিমাণ বাজারে বর্তমান থাকে তাকে মজুদ বলে।  </a:t>
            </a:r>
            <a:endParaRPr lang="en-US" sz="3200" dirty="0"/>
          </a:p>
        </p:txBody>
      </p:sp>
      <p:sp>
        <p:nvSpPr>
          <p:cNvPr id="9" name="TextBox 8"/>
          <p:cNvSpPr txBox="1"/>
          <p:nvPr/>
        </p:nvSpPr>
        <p:spPr>
          <a:xfrm>
            <a:off x="5179332" y="4038601"/>
            <a:ext cx="2979170" cy="584775"/>
          </a:xfrm>
          <a:prstGeom prst="rect">
            <a:avLst/>
          </a:prstGeom>
          <a:solidFill>
            <a:schemeClr val="accent2">
              <a:lumMod val="40000"/>
              <a:lumOff val="60000"/>
            </a:schemeClr>
          </a:solidFill>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3200" dirty="0" smtClean="0">
                <a:solidFill>
                  <a:schemeClr val="tx1"/>
                </a:solidFill>
                <a:latin typeface="NikoshBAN" pitchFamily="2" charset="0"/>
                <a:cs typeface="NikoshBAN" pitchFamily="2" charset="0"/>
              </a:rPr>
              <a:t>মজুদ </a:t>
            </a:r>
            <a:endParaRPr lang="en-US" sz="3200" dirty="0">
              <a:solidFill>
                <a:schemeClr val="tx1"/>
              </a:solidFill>
            </a:endParaRPr>
          </a:p>
        </p:txBody>
      </p:sp>
      <p:sp>
        <p:nvSpPr>
          <p:cNvPr id="10" name="TextBox 9"/>
          <p:cNvSpPr txBox="1"/>
          <p:nvPr/>
        </p:nvSpPr>
        <p:spPr>
          <a:xfrm>
            <a:off x="4648200" y="457200"/>
            <a:ext cx="2673614" cy="646331"/>
          </a:xfrm>
          <a:prstGeom prst="rect">
            <a:avLst/>
          </a:prstGeom>
          <a:solidFill>
            <a:schemeClr val="accent5">
              <a:lumMod val="60000"/>
              <a:lumOff val="40000"/>
            </a:schemeClr>
          </a:solidFill>
          <a:ln w="76200"/>
          <a:scene3d>
            <a:camera prst="orthographicFront">
              <a:rot lat="0" lon="0" rev="0"/>
            </a:camera>
            <a:lightRig rig="threePt" dir="t">
              <a:rot lat="0" lon="0" rev="1200000"/>
            </a:lightRig>
          </a:scene3d>
          <a:sp3d>
            <a:bevelT w="63500" h="25400" prst="softRound"/>
          </a:sp3d>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bn-BD" sz="3600" dirty="0" smtClean="0">
                <a:solidFill>
                  <a:schemeClr val="tx1"/>
                </a:solidFill>
                <a:latin typeface="NikoshBAN" pitchFamily="2" charset="0"/>
                <a:cs typeface="NikoshBAN" pitchFamily="2" charset="0"/>
              </a:rPr>
              <a:t>যোগান</a:t>
            </a:r>
            <a:endParaRPr lang="en-US" sz="3600" dirty="0">
              <a:solidFill>
                <a:schemeClr val="tx1"/>
              </a:solidFill>
            </a:endParaRPr>
          </a:p>
        </p:txBody>
      </p:sp>
      <p:sp>
        <p:nvSpPr>
          <p:cNvPr id="7" name="Date Placeholder 6"/>
          <p:cNvSpPr>
            <a:spLocks noGrp="1"/>
          </p:cNvSpPr>
          <p:nvPr>
            <p:ph type="dt" sz="half" idx="10"/>
          </p:nvPr>
        </p:nvSpPr>
        <p:spPr/>
        <p:txBody>
          <a:bodyPr/>
          <a:lstStyle/>
          <a:p>
            <a:fld id="{928AEAD4-6A8A-4A0E-A0A9-736CC0489AEE}" type="datetime1">
              <a:rPr lang="en-US" smtClean="0"/>
              <a:pPr/>
              <a:t>10/22/2020</a:t>
            </a:fld>
            <a:endParaRPr lang="en-US"/>
          </a:p>
        </p:txBody>
      </p:sp>
      <p:sp>
        <p:nvSpPr>
          <p:cNvPr id="11" name="Slide Number Placeholder 10"/>
          <p:cNvSpPr>
            <a:spLocks noGrp="1"/>
          </p:cNvSpPr>
          <p:nvPr>
            <p:ph type="sldNum" sz="quarter" idx="12"/>
          </p:nvPr>
        </p:nvSpPr>
        <p:spPr/>
        <p:txBody>
          <a:bodyPr/>
          <a:lstStyle/>
          <a:p>
            <a:fld id="{0C230A82-0BFD-4F97-BC5B-1787BFB6DEDE}" type="slidenum">
              <a:rPr lang="en-US" smtClean="0"/>
              <a:pPr/>
              <a:t>8</a:t>
            </a:fld>
            <a:endParaRPr lang="en-US"/>
          </a:p>
        </p:txBody>
      </p:sp>
      <p:sp>
        <p:nvSpPr>
          <p:cNvPr id="13" name="Frame 12">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800" decel="100000"/>
                                        <p:tgtEl>
                                          <p:spTgt spid="8"/>
                                        </p:tgtEl>
                                      </p:cBhvr>
                                    </p:animEffect>
                                    <p:anim calcmode="lin" valueType="num">
                                      <p:cBhvr>
                                        <p:cTn id="32" dur="800" decel="100000" fill="hold"/>
                                        <p:tgtEl>
                                          <p:spTgt spid="8"/>
                                        </p:tgtEl>
                                        <p:attrNameLst>
                                          <p:attrName>style.rotation</p:attrName>
                                        </p:attrNameLst>
                                      </p:cBhvr>
                                      <p:tavLst>
                                        <p:tav tm="0">
                                          <p:val>
                                            <p:fltVal val="-90"/>
                                          </p:val>
                                        </p:tav>
                                        <p:tav tm="100000">
                                          <p:val>
                                            <p:fltVal val="0"/>
                                          </p:val>
                                        </p:tav>
                                      </p:tavLst>
                                    </p:anim>
                                    <p:anim calcmode="lin" valueType="num">
                                      <p:cBhvr>
                                        <p:cTn id="33" dur="800" decel="100000" fill="hold"/>
                                        <p:tgtEl>
                                          <p:spTgt spid="8"/>
                                        </p:tgtEl>
                                        <p:attrNameLst>
                                          <p:attrName>ppt_x</p:attrName>
                                        </p:attrNameLst>
                                      </p:cBhvr>
                                      <p:tavLst>
                                        <p:tav tm="0">
                                          <p:val>
                                            <p:strVal val="#ppt_x+0.4"/>
                                          </p:val>
                                        </p:tav>
                                        <p:tav tm="100000">
                                          <p:val>
                                            <p:strVal val="#ppt_x-0.05"/>
                                          </p:val>
                                        </p:tav>
                                      </p:tavLst>
                                    </p:anim>
                                    <p:anim calcmode="lin" valueType="num">
                                      <p:cBhvr>
                                        <p:cTn id="34" dur="800" decel="100000" fill="hold"/>
                                        <p:tgtEl>
                                          <p:spTgt spid="8"/>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86276" y="457200"/>
            <a:ext cx="3055559" cy="707886"/>
          </a:xfrm>
          <a:prstGeom prst="rect">
            <a:avLst/>
          </a:prstGeom>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bn-BD" sz="4000" dirty="0" smtClean="0">
                <a:latin typeface="NikoshBAN" pitchFamily="2" charset="0"/>
                <a:cs typeface="NikoshBAN" pitchFamily="2" charset="0"/>
              </a:rPr>
              <a:t>যোগান ও মজুদ</a:t>
            </a:r>
            <a:endParaRPr lang="en-US" sz="4000" dirty="0"/>
          </a:p>
        </p:txBody>
      </p:sp>
      <p:sp>
        <p:nvSpPr>
          <p:cNvPr id="3" name="TextBox 2"/>
          <p:cNvSpPr txBox="1"/>
          <p:nvPr/>
        </p:nvSpPr>
        <p:spPr>
          <a:xfrm>
            <a:off x="214049" y="1600201"/>
            <a:ext cx="7638898" cy="4031873"/>
          </a:xfrm>
          <a:prstGeom prst="rect">
            <a:avLst/>
          </a:prstGeom>
          <a:solidFill>
            <a:schemeClr val="tx2">
              <a:lumMod val="20000"/>
              <a:lumOff val="80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bn-BD" sz="3200" dirty="0" smtClean="0">
                <a:solidFill>
                  <a:schemeClr val="tx1"/>
                </a:solidFill>
                <a:latin typeface="NikoshBAN" pitchFamily="2" charset="0"/>
                <a:cs typeface="NikoshBAN" pitchFamily="2" charset="0"/>
              </a:rPr>
              <a:t>উদাহরণঃ বাজারে একজন বিক্রেতার নিকট মোট ৭০ টন চাউল আছে। বাজারে প্রতি টন চাউলের মূল্য ১০,০০০ টাকা। যদি উক্ত দামে বিক্রেতা ৩০ টন চাউল বিক্রয় করতে ইচ্ছুক থাকে, তবে সে অবস্থায় ৭০ টন চাউল মজুদ এবং ৩০ টন চাউল যোগান বা সরবরাহ। সুতরাং যোগান হলো মজুদের একটি অংশ। </a:t>
            </a:r>
          </a:p>
          <a:p>
            <a:pPr algn="just"/>
            <a:r>
              <a:rPr lang="bn-BD" sz="3200" dirty="0" smtClean="0">
                <a:solidFill>
                  <a:schemeClr val="tx1"/>
                </a:solidFill>
                <a:latin typeface="NikoshBAN" pitchFamily="2" charset="0"/>
                <a:cs typeface="NikoshBAN" pitchFamily="2" charset="0"/>
              </a:rPr>
              <a:t>পাশের চিত্রে বিষয়টি দেখানো হলো। যোগান, মজুদ ধারণা অপেক্ষা ছোট বা সমান হতে পারে কিন্তু বড় হবে না। </a:t>
            </a:r>
            <a:endParaRPr lang="en-US" sz="3200" dirty="0">
              <a:solidFill>
                <a:schemeClr val="tx1"/>
              </a:solidFill>
            </a:endParaRPr>
          </a:p>
        </p:txBody>
      </p:sp>
      <p:graphicFrame>
        <p:nvGraphicFramePr>
          <p:cNvPr id="6" name="Chart 5"/>
          <p:cNvGraphicFramePr/>
          <p:nvPr/>
        </p:nvGraphicFramePr>
        <p:xfrm>
          <a:off x="7471002" y="1905000"/>
          <a:ext cx="3437504" cy="285503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9609893" y="990601"/>
            <a:ext cx="221528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bn-BD" sz="2400" dirty="0" smtClean="0">
                <a:latin typeface="NikoshBAN" pitchFamily="2" charset="0"/>
                <a:cs typeface="NikoshBAN" pitchFamily="2" charset="0"/>
              </a:rPr>
              <a:t>৭০ টন চাউল = মজুদ </a:t>
            </a:r>
            <a:endParaRPr lang="en-US" sz="2400" dirty="0"/>
          </a:p>
        </p:txBody>
      </p:sp>
      <p:sp>
        <p:nvSpPr>
          <p:cNvPr id="11" name="TextBox 10"/>
          <p:cNvSpPr txBox="1"/>
          <p:nvPr/>
        </p:nvSpPr>
        <p:spPr>
          <a:xfrm>
            <a:off x="9991838" y="4114801"/>
            <a:ext cx="2200162" cy="461665"/>
          </a:xfrm>
          <a:prstGeom prst="rect">
            <a:avLst/>
          </a:prstGeom>
          <a:noFill/>
        </p:spPr>
        <p:txBody>
          <a:bodyPr wrap="square" rtlCol="0">
            <a:spAutoFit/>
          </a:bodyPr>
          <a:lstStyle/>
          <a:p>
            <a:pPr algn="just"/>
            <a:r>
              <a:rPr lang="bn-BD" sz="2400" dirty="0" smtClean="0">
                <a:latin typeface="NikoshBAN" pitchFamily="2" charset="0"/>
                <a:cs typeface="NikoshBAN" pitchFamily="2" charset="0"/>
              </a:rPr>
              <a:t>৩০ টন চাউল যোগান </a:t>
            </a:r>
            <a:endParaRPr lang="en-US" sz="2400" dirty="0"/>
          </a:p>
        </p:txBody>
      </p:sp>
      <p:sp>
        <p:nvSpPr>
          <p:cNvPr id="12" name="Bent-Up Arrow 11"/>
          <p:cNvSpPr/>
          <p:nvPr/>
        </p:nvSpPr>
        <p:spPr>
          <a:xfrm rot="10800000" flipH="1">
            <a:off x="10297394" y="3048000"/>
            <a:ext cx="1145835" cy="1066800"/>
          </a:xfrm>
          <a:prstGeom prst="bentUpArrow">
            <a:avLst>
              <a:gd name="adj1" fmla="val 1623"/>
              <a:gd name="adj2" fmla="val 6169"/>
              <a:gd name="adj3" fmla="val 198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Bent-Up Arrow 12"/>
          <p:cNvSpPr/>
          <p:nvPr/>
        </p:nvSpPr>
        <p:spPr>
          <a:xfrm rot="5400000" flipH="1">
            <a:off x="8427281" y="1179777"/>
            <a:ext cx="1143000" cy="1069446"/>
          </a:xfrm>
          <a:prstGeom prst="bentUpArrow">
            <a:avLst>
              <a:gd name="adj1" fmla="val 1623"/>
              <a:gd name="adj2" fmla="val 6169"/>
              <a:gd name="adj3" fmla="val 198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8"/>
          <p:cNvSpPr>
            <a:spLocks noGrp="1"/>
          </p:cNvSpPr>
          <p:nvPr>
            <p:ph type="dt" sz="half" idx="10"/>
          </p:nvPr>
        </p:nvSpPr>
        <p:spPr/>
        <p:txBody>
          <a:bodyPr/>
          <a:lstStyle/>
          <a:p>
            <a:fld id="{6AF7723F-7A5E-4471-B25F-5EA20D86D377}" type="datetime1">
              <a:rPr lang="en-US" smtClean="0"/>
              <a:pPr/>
              <a:t>10/22/2020</a:t>
            </a:fld>
            <a:endParaRPr lang="en-US"/>
          </a:p>
        </p:txBody>
      </p:sp>
      <p:sp>
        <p:nvSpPr>
          <p:cNvPr id="14" name="Slide Number Placeholder 13"/>
          <p:cNvSpPr>
            <a:spLocks noGrp="1"/>
          </p:cNvSpPr>
          <p:nvPr>
            <p:ph type="sldNum" sz="quarter" idx="12"/>
          </p:nvPr>
        </p:nvSpPr>
        <p:spPr/>
        <p:txBody>
          <a:bodyPr/>
          <a:lstStyle/>
          <a:p>
            <a:fld id="{0C230A82-0BFD-4F97-BC5B-1787BFB6DEDE}" type="slidenum">
              <a:rPr lang="en-US" smtClean="0"/>
              <a:pPr/>
              <a:t>9</a:t>
            </a:fld>
            <a:endParaRPr lang="en-US"/>
          </a:p>
        </p:txBody>
      </p:sp>
      <p:sp>
        <p:nvSpPr>
          <p:cNvPr id="16" name="Frame 15">
            <a:extLst>
              <a:ext uri="{FF2B5EF4-FFF2-40B4-BE49-F238E27FC236}">
                <a16:creationId xmlns="" xmlns:a16="http://schemas.microsoft.com/office/drawing/2014/main" id="{1C6469BE-DED8-42F0-BF72-79ECA74422CC}"/>
              </a:ext>
            </a:extLst>
          </p:cNvPr>
          <p:cNvSpPr/>
          <p:nvPr/>
        </p:nvSpPr>
        <p:spPr>
          <a:xfrm>
            <a:off x="0" y="0"/>
            <a:ext cx="12192000" cy="6858000"/>
          </a:xfrm>
          <a:prstGeom prst="frame">
            <a:avLst>
              <a:gd name="adj1" fmla="val 3804"/>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amond(in)">
                                      <p:cBhvr>
                                        <p:cTn id="14" dur="2000"/>
                                        <p:tgtEl>
                                          <p:spTgt spid="6"/>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diamond(in)">
                                      <p:cBhvr>
                                        <p:cTn id="3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Graphic spid="6" grpId="0">
        <p:bldAsOne/>
      </p:bldGraphic>
      <p:bldP spid="10" grpId="0" animBg="1"/>
      <p:bldP spid="11" grpId="0"/>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TotalTime>
  <Words>627</Words>
  <Application>Microsoft Office PowerPoint</Application>
  <PresentationFormat>Custom</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সবাইকে ফুলেল শুভেচ্ছা</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SHAKHAWAT</dc:creator>
  <cp:lastModifiedBy>need</cp:lastModifiedBy>
  <cp:revision>244</cp:revision>
  <dcterms:created xsi:type="dcterms:W3CDTF">2020-01-13T03:23:51Z</dcterms:created>
  <dcterms:modified xsi:type="dcterms:W3CDTF">2020-10-21T18:11:44Z</dcterms:modified>
</cp:coreProperties>
</file>