
<file path=[Content_Types].xml><?xml version="1.0" encoding="utf-8"?>
<Types xmlns="http://schemas.openxmlformats.org/package/2006/content-types">
  <Default Extension="png" ContentType="image/png"/>
  <Default Extension="jpeg" ContentType="image/jpeg"/>
  <Default Extension="wma" ContentType="audio/x-ms-wma"/>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sldIdLst>
    <p:sldId id="256" r:id="rId2"/>
    <p:sldId id="258" r:id="rId3"/>
    <p:sldId id="262" r:id="rId4"/>
    <p:sldId id="257" r:id="rId5"/>
    <p:sldId id="259" r:id="rId6"/>
    <p:sldId id="260" r:id="rId7"/>
    <p:sldId id="261"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 clrIdx="0">
    <p:extLst>
      <p:ext uri="{19B8F6BF-5375-455C-9EA6-DF929625EA0E}">
        <p15:presenceInfo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81" autoAdjust="0"/>
    <p:restoredTop sz="94660"/>
  </p:normalViewPr>
  <p:slideViewPr>
    <p:cSldViewPr snapToGrid="0">
      <p:cViewPr>
        <p:scale>
          <a:sx n="75" d="100"/>
          <a:sy n="75" d="100"/>
        </p:scale>
        <p:origin x="989"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39E998C-BF49-43D4-8479-CACFB9742E49}" type="datetimeFigureOut">
              <a:rPr lang="en-US" smtClean="0"/>
              <a:t>10/1/2020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2FB9AF-0B89-4DA0-AE7C-AED207230DFA}" type="slidenum">
              <a:rPr lang="en-US" smtClean="0"/>
              <a:t>‹#›</a:t>
            </a:fld>
            <a:endParaRPr lang="en-US"/>
          </a:p>
        </p:txBody>
      </p:sp>
    </p:spTree>
    <p:extLst>
      <p:ext uri="{BB962C8B-B14F-4D97-AF65-F5344CB8AC3E}">
        <p14:creationId xmlns:p14="http://schemas.microsoft.com/office/powerpoint/2010/main" val="2075451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9E998C-BF49-43D4-8479-CACFB9742E49}" type="datetimeFigureOut">
              <a:rPr lang="en-US" smtClean="0"/>
              <a:t>10/1/2020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2FB9AF-0B89-4DA0-AE7C-AED207230DFA}" type="slidenum">
              <a:rPr lang="en-US" smtClean="0"/>
              <a:t>‹#›</a:t>
            </a:fld>
            <a:endParaRPr lang="en-US"/>
          </a:p>
        </p:txBody>
      </p:sp>
    </p:spTree>
    <p:extLst>
      <p:ext uri="{BB962C8B-B14F-4D97-AF65-F5344CB8AC3E}">
        <p14:creationId xmlns:p14="http://schemas.microsoft.com/office/powerpoint/2010/main" val="4043684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9E998C-BF49-43D4-8479-CACFB9742E49}" type="datetimeFigureOut">
              <a:rPr lang="en-US" smtClean="0"/>
              <a:t>10/1/2020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2FB9AF-0B89-4DA0-AE7C-AED207230DFA}" type="slidenum">
              <a:rPr lang="en-US" smtClean="0"/>
              <a:t>‹#›</a:t>
            </a:fld>
            <a:endParaRPr lang="en-US"/>
          </a:p>
        </p:txBody>
      </p:sp>
    </p:spTree>
    <p:extLst>
      <p:ext uri="{BB962C8B-B14F-4D97-AF65-F5344CB8AC3E}">
        <p14:creationId xmlns:p14="http://schemas.microsoft.com/office/powerpoint/2010/main" val="1975646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9E998C-BF49-43D4-8479-CACFB9742E49}" type="datetimeFigureOut">
              <a:rPr lang="en-US" smtClean="0"/>
              <a:t>10/1/2020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2FB9AF-0B89-4DA0-AE7C-AED207230DFA}"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646492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9E998C-BF49-43D4-8479-CACFB9742E49}" type="datetimeFigureOut">
              <a:rPr lang="en-US" smtClean="0"/>
              <a:t>10/1/2020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2FB9AF-0B89-4DA0-AE7C-AED207230DFA}" type="slidenum">
              <a:rPr lang="en-US" smtClean="0"/>
              <a:t>‹#›</a:t>
            </a:fld>
            <a:endParaRPr lang="en-US"/>
          </a:p>
        </p:txBody>
      </p:sp>
    </p:spTree>
    <p:extLst>
      <p:ext uri="{BB962C8B-B14F-4D97-AF65-F5344CB8AC3E}">
        <p14:creationId xmlns:p14="http://schemas.microsoft.com/office/powerpoint/2010/main" val="2180450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39E998C-BF49-43D4-8479-CACFB9742E49}" type="datetimeFigureOut">
              <a:rPr lang="en-US" smtClean="0"/>
              <a:t>10/1/2020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2FB9AF-0B89-4DA0-AE7C-AED207230DFA}" type="slidenum">
              <a:rPr lang="en-US" smtClean="0"/>
              <a:t>‹#›</a:t>
            </a:fld>
            <a:endParaRPr lang="en-US"/>
          </a:p>
        </p:txBody>
      </p:sp>
    </p:spTree>
    <p:extLst>
      <p:ext uri="{BB962C8B-B14F-4D97-AF65-F5344CB8AC3E}">
        <p14:creationId xmlns:p14="http://schemas.microsoft.com/office/powerpoint/2010/main" val="6932743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39E998C-BF49-43D4-8479-CACFB9742E49}" type="datetimeFigureOut">
              <a:rPr lang="en-US" smtClean="0"/>
              <a:t>10/1/2020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2FB9AF-0B89-4DA0-AE7C-AED207230DFA}" type="slidenum">
              <a:rPr lang="en-US" smtClean="0"/>
              <a:t>‹#›</a:t>
            </a:fld>
            <a:endParaRPr lang="en-US"/>
          </a:p>
        </p:txBody>
      </p:sp>
    </p:spTree>
    <p:extLst>
      <p:ext uri="{BB962C8B-B14F-4D97-AF65-F5344CB8AC3E}">
        <p14:creationId xmlns:p14="http://schemas.microsoft.com/office/powerpoint/2010/main" val="3427158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9E998C-BF49-43D4-8479-CACFB9742E49}" type="datetimeFigureOut">
              <a:rPr lang="en-US" smtClean="0"/>
              <a:t>10/1/2020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2FB9AF-0B89-4DA0-AE7C-AED207230DFA}" type="slidenum">
              <a:rPr lang="en-US" smtClean="0"/>
              <a:t>‹#›</a:t>
            </a:fld>
            <a:endParaRPr lang="en-US"/>
          </a:p>
        </p:txBody>
      </p:sp>
    </p:spTree>
    <p:extLst>
      <p:ext uri="{BB962C8B-B14F-4D97-AF65-F5344CB8AC3E}">
        <p14:creationId xmlns:p14="http://schemas.microsoft.com/office/powerpoint/2010/main" val="22740594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9E998C-BF49-43D4-8479-CACFB9742E49}" type="datetimeFigureOut">
              <a:rPr lang="en-US" smtClean="0"/>
              <a:t>10/1/2020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2FB9AF-0B89-4DA0-AE7C-AED207230DFA}" type="slidenum">
              <a:rPr lang="en-US" smtClean="0"/>
              <a:t>‹#›</a:t>
            </a:fld>
            <a:endParaRPr lang="en-US"/>
          </a:p>
        </p:txBody>
      </p:sp>
    </p:spTree>
    <p:extLst>
      <p:ext uri="{BB962C8B-B14F-4D97-AF65-F5344CB8AC3E}">
        <p14:creationId xmlns:p14="http://schemas.microsoft.com/office/powerpoint/2010/main" val="554301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939E998C-BF49-43D4-8479-CACFB9742E49}" type="datetimeFigureOut">
              <a:rPr lang="en-US" smtClean="0"/>
              <a:t>10/1/2020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2FB9AF-0B89-4DA0-AE7C-AED207230DFA}" type="slidenum">
              <a:rPr lang="en-US" smtClean="0"/>
              <a:t>‹#›</a:t>
            </a:fld>
            <a:endParaRPr lang="en-US"/>
          </a:p>
        </p:txBody>
      </p:sp>
    </p:spTree>
    <p:extLst>
      <p:ext uri="{BB962C8B-B14F-4D97-AF65-F5344CB8AC3E}">
        <p14:creationId xmlns:p14="http://schemas.microsoft.com/office/powerpoint/2010/main" val="2751691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9E998C-BF49-43D4-8479-CACFB9742E49}" type="datetimeFigureOut">
              <a:rPr lang="en-US" smtClean="0"/>
              <a:t>10/1/2020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2FB9AF-0B89-4DA0-AE7C-AED207230DFA}" type="slidenum">
              <a:rPr lang="en-US" smtClean="0"/>
              <a:t>‹#›</a:t>
            </a:fld>
            <a:endParaRPr lang="en-US"/>
          </a:p>
        </p:txBody>
      </p:sp>
    </p:spTree>
    <p:extLst>
      <p:ext uri="{BB962C8B-B14F-4D97-AF65-F5344CB8AC3E}">
        <p14:creationId xmlns:p14="http://schemas.microsoft.com/office/powerpoint/2010/main" val="4291701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9E998C-BF49-43D4-8479-CACFB9742E49}" type="datetimeFigureOut">
              <a:rPr lang="en-US" smtClean="0"/>
              <a:t>10/1/2020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2FB9AF-0B89-4DA0-AE7C-AED207230DFA}" type="slidenum">
              <a:rPr lang="en-US" smtClean="0"/>
              <a:t>‹#›</a:t>
            </a:fld>
            <a:endParaRPr lang="en-US"/>
          </a:p>
        </p:txBody>
      </p:sp>
    </p:spTree>
    <p:extLst>
      <p:ext uri="{BB962C8B-B14F-4D97-AF65-F5344CB8AC3E}">
        <p14:creationId xmlns:p14="http://schemas.microsoft.com/office/powerpoint/2010/main" val="587431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39E998C-BF49-43D4-8479-CACFB9742E49}" type="datetimeFigureOut">
              <a:rPr lang="en-US" smtClean="0"/>
              <a:t>10/1/2020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2FB9AF-0B89-4DA0-AE7C-AED207230DFA}" type="slidenum">
              <a:rPr lang="en-US" smtClean="0"/>
              <a:t>‹#›</a:t>
            </a:fld>
            <a:endParaRPr lang="en-US"/>
          </a:p>
        </p:txBody>
      </p:sp>
    </p:spTree>
    <p:extLst>
      <p:ext uri="{BB962C8B-B14F-4D97-AF65-F5344CB8AC3E}">
        <p14:creationId xmlns:p14="http://schemas.microsoft.com/office/powerpoint/2010/main" val="841897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939E998C-BF49-43D4-8479-CACFB9742E49}" type="datetimeFigureOut">
              <a:rPr lang="en-US" smtClean="0"/>
              <a:t>10/1/2020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632FB9AF-0B89-4DA0-AE7C-AED207230DFA}" type="slidenum">
              <a:rPr lang="en-US" smtClean="0"/>
              <a:t>‹#›</a:t>
            </a:fld>
            <a:endParaRPr lang="en-US"/>
          </a:p>
        </p:txBody>
      </p:sp>
    </p:spTree>
    <p:extLst>
      <p:ext uri="{BB962C8B-B14F-4D97-AF65-F5344CB8AC3E}">
        <p14:creationId xmlns:p14="http://schemas.microsoft.com/office/powerpoint/2010/main" val="3029599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39E998C-BF49-43D4-8479-CACFB9742E49}" type="datetimeFigureOut">
              <a:rPr lang="en-US" smtClean="0"/>
              <a:t>10/1/2020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632FB9AF-0B89-4DA0-AE7C-AED207230DFA}" type="slidenum">
              <a:rPr lang="en-US" smtClean="0"/>
              <a:t>‹#›</a:t>
            </a:fld>
            <a:endParaRPr lang="en-US"/>
          </a:p>
        </p:txBody>
      </p:sp>
    </p:spTree>
    <p:extLst>
      <p:ext uri="{BB962C8B-B14F-4D97-AF65-F5344CB8AC3E}">
        <p14:creationId xmlns:p14="http://schemas.microsoft.com/office/powerpoint/2010/main" val="4042907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939E998C-BF49-43D4-8479-CACFB9742E49}" type="datetimeFigureOut">
              <a:rPr lang="en-US" smtClean="0"/>
              <a:t>10/1/2020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632FB9AF-0B89-4DA0-AE7C-AED207230DFA}" type="slidenum">
              <a:rPr lang="en-US" smtClean="0"/>
              <a:t>‹#›</a:t>
            </a:fld>
            <a:endParaRPr lang="en-US"/>
          </a:p>
        </p:txBody>
      </p:sp>
    </p:spTree>
    <p:extLst>
      <p:ext uri="{BB962C8B-B14F-4D97-AF65-F5344CB8AC3E}">
        <p14:creationId xmlns:p14="http://schemas.microsoft.com/office/powerpoint/2010/main" val="1934048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9E998C-BF49-43D4-8479-CACFB9742E49}" type="datetimeFigureOut">
              <a:rPr lang="en-US" smtClean="0"/>
              <a:t>10/1/2020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2FB9AF-0B89-4DA0-AE7C-AED207230DFA}" type="slidenum">
              <a:rPr lang="en-US" smtClean="0"/>
              <a:t>‹#›</a:t>
            </a:fld>
            <a:endParaRPr lang="en-US"/>
          </a:p>
        </p:txBody>
      </p:sp>
    </p:spTree>
    <p:extLst>
      <p:ext uri="{BB962C8B-B14F-4D97-AF65-F5344CB8AC3E}">
        <p14:creationId xmlns:p14="http://schemas.microsoft.com/office/powerpoint/2010/main" val="2572647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39E998C-BF49-43D4-8479-CACFB9742E49}" type="datetimeFigureOut">
              <a:rPr lang="en-US" smtClean="0"/>
              <a:t>10/1/2020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32FB9AF-0B89-4DA0-AE7C-AED207230DFA}" type="slidenum">
              <a:rPr lang="en-US" smtClean="0"/>
              <a:t>‹#›</a:t>
            </a:fld>
            <a:endParaRPr lang="en-US"/>
          </a:p>
        </p:txBody>
      </p:sp>
    </p:spTree>
    <p:extLst>
      <p:ext uri="{BB962C8B-B14F-4D97-AF65-F5344CB8AC3E}">
        <p14:creationId xmlns:p14="http://schemas.microsoft.com/office/powerpoint/2010/main" val="3454106355"/>
      </p:ext>
    </p:extLst>
  </p:cSld>
  <p:clrMap bg1="dk1" tx1="lt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wma"/><Relationship Id="rId7" Type="http://schemas.openxmlformats.org/officeDocument/2006/relationships/image" Target="../media/image8.png"/><Relationship Id="rId2" Type="http://schemas.microsoft.com/office/2007/relationships/media" Target="../media/media1.wma"/><Relationship Id="rId1" Type="http://schemas.openxmlformats.org/officeDocument/2006/relationships/tags" Target="../tags/tag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audio" Target="../media/media2.wma"/><Relationship Id="rId2" Type="http://schemas.microsoft.com/office/2007/relationships/media" Target="../media/media2.wma"/><Relationship Id="rId1" Type="http://schemas.openxmlformats.org/officeDocument/2006/relationships/tags" Target="../tags/tag2.xml"/><Relationship Id="rId6" Type="http://schemas.openxmlformats.org/officeDocument/2006/relationships/image" Target="../media/image8.png"/><Relationship Id="rId5" Type="http://schemas.openxmlformats.org/officeDocument/2006/relationships/image" Target="../media/image9.jpeg"/><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media3.wma"/><Relationship Id="rId7" Type="http://schemas.openxmlformats.org/officeDocument/2006/relationships/image" Target="../media/image8.png"/><Relationship Id="rId2" Type="http://schemas.microsoft.com/office/2007/relationships/media" Target="../media/media3.wma"/><Relationship Id="rId1" Type="http://schemas.openxmlformats.org/officeDocument/2006/relationships/tags" Target="../tags/tag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media4.wma"/><Relationship Id="rId2" Type="http://schemas.microsoft.com/office/2007/relationships/media" Target="../media/media4.wma"/><Relationship Id="rId1" Type="http://schemas.openxmlformats.org/officeDocument/2006/relationships/tags" Target="../tags/tag4.xml"/><Relationship Id="rId5" Type="http://schemas.openxmlformats.org/officeDocument/2006/relationships/image" Target="../media/image8.png"/><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media5.wma"/><Relationship Id="rId2" Type="http://schemas.microsoft.com/office/2007/relationships/media" Target="../media/media5.wma"/><Relationship Id="rId1" Type="http://schemas.openxmlformats.org/officeDocument/2006/relationships/tags" Target="../tags/tag5.xml"/><Relationship Id="rId5" Type="http://schemas.openxmlformats.org/officeDocument/2006/relationships/image" Target="../media/image8.png"/><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media6.wma"/><Relationship Id="rId2" Type="http://schemas.microsoft.com/office/2007/relationships/media" Target="../media/media6.wma"/><Relationship Id="rId1" Type="http://schemas.openxmlformats.org/officeDocument/2006/relationships/tags" Target="../tags/tag6.xml"/><Relationship Id="rId5" Type="http://schemas.openxmlformats.org/officeDocument/2006/relationships/image" Target="../media/image8.png"/><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media7.wma"/><Relationship Id="rId2" Type="http://schemas.microsoft.com/office/2007/relationships/media" Target="../media/media7.wma"/><Relationship Id="rId1" Type="http://schemas.openxmlformats.org/officeDocument/2006/relationships/tags" Target="../tags/tag7.xml"/><Relationship Id="rId5" Type="http://schemas.openxmlformats.org/officeDocument/2006/relationships/image" Target="../media/image8.png"/><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audio" Target="../media/media8.wma"/><Relationship Id="rId2" Type="http://schemas.microsoft.com/office/2007/relationships/media" Target="../media/media8.wma"/><Relationship Id="rId1" Type="http://schemas.openxmlformats.org/officeDocument/2006/relationships/tags" Target="../tags/tag8.xml"/><Relationship Id="rId5" Type="http://schemas.openxmlformats.org/officeDocument/2006/relationships/image" Target="../media/image8.png"/><Relationship Id="rId4"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0"/>
            <a:ext cx="8825658" cy="1861170"/>
          </a:xfrm>
        </p:spPr>
        <p:txBody>
          <a:bodyPr/>
          <a:lstStyle/>
          <a:p>
            <a:r>
              <a:rPr lang="bn-IN" sz="6000" dirty="0" smtClean="0">
                <a:latin typeface="Times New Roman" panose="02020603050405020304" pitchFamily="18" charset="0"/>
                <a:cs typeface="Times New Roman" panose="02020603050405020304" pitchFamily="18" charset="0"/>
              </a:rPr>
              <a:t>     </a:t>
            </a:r>
            <a:r>
              <a:rPr lang="en-US" sz="6000" b="1" dirty="0" smtClean="0">
                <a:solidFill>
                  <a:srgbClr val="002060"/>
                </a:solidFill>
                <a:latin typeface="Times New Roman" panose="02020603050405020304" pitchFamily="18" charset="0"/>
                <a:cs typeface="Times New Roman" panose="02020603050405020304" pitchFamily="18" charset="0"/>
              </a:rPr>
              <a:t>পৌরনীতি</a:t>
            </a:r>
            <a:r>
              <a:rPr lang="bn-IN" sz="6000" b="1" dirty="0" smtClean="0">
                <a:solidFill>
                  <a:srgbClr val="002060"/>
                </a:solidFill>
                <a:latin typeface="Times New Roman" panose="02020603050405020304" pitchFamily="18" charset="0"/>
                <a:cs typeface="Times New Roman" panose="02020603050405020304" pitchFamily="18" charset="0"/>
              </a:rPr>
              <a:t> ও সুশাসন </a:t>
            </a:r>
            <a:r>
              <a:rPr lang="bn-IN" dirty="0" smtClean="0">
                <a:solidFill>
                  <a:srgbClr val="002060"/>
                </a:solidFill>
                <a:latin typeface="Times New Roman" panose="02020603050405020304" pitchFamily="18" charset="0"/>
                <a:cs typeface="Times New Roman" panose="02020603050405020304" pitchFamily="18" charset="0"/>
              </a:rPr>
              <a:t/>
            </a:r>
            <a:br>
              <a:rPr lang="bn-IN" dirty="0" smtClean="0">
                <a:solidFill>
                  <a:srgbClr val="002060"/>
                </a:solidFill>
                <a:latin typeface="Times New Roman" panose="02020603050405020304" pitchFamily="18" charset="0"/>
                <a:cs typeface="Times New Roman" panose="02020603050405020304" pitchFamily="18" charset="0"/>
              </a:rPr>
            </a:br>
            <a:r>
              <a:rPr lang="bn-IN" sz="2400" dirty="0">
                <a:solidFill>
                  <a:srgbClr val="002060"/>
                </a:solidFill>
                <a:latin typeface="Times New Roman" panose="02020603050405020304" pitchFamily="18" charset="0"/>
                <a:cs typeface="Times New Roman" panose="02020603050405020304" pitchFamily="18" charset="0"/>
              </a:rPr>
              <a:t> </a:t>
            </a:r>
            <a:r>
              <a:rPr lang="bn-IN" sz="2400" dirty="0" smtClean="0">
                <a:solidFill>
                  <a:srgbClr val="002060"/>
                </a:solidFill>
                <a:latin typeface="Times New Roman" panose="02020603050405020304" pitchFamily="18" charset="0"/>
                <a:cs typeface="Times New Roman" panose="02020603050405020304" pitchFamily="18" charset="0"/>
              </a:rPr>
              <a:t>                                          </a:t>
            </a:r>
            <a:r>
              <a:rPr lang="bn-IN" sz="2800" b="1" dirty="0" smtClean="0">
                <a:solidFill>
                  <a:srgbClr val="002060"/>
                </a:solidFill>
                <a:latin typeface="Times New Roman" panose="02020603050405020304" pitchFamily="18" charset="0"/>
                <a:cs typeface="Times New Roman" panose="02020603050405020304" pitchFamily="18" charset="0"/>
              </a:rPr>
              <a:t>প্রথম পত্র</a:t>
            </a:r>
            <a:endParaRPr lang="en-US" sz="2800" b="1" dirty="0">
              <a:solidFill>
                <a:srgbClr val="002060"/>
              </a:solidFill>
            </a:endParaRPr>
          </a:p>
        </p:txBody>
      </p:sp>
      <p:sp>
        <p:nvSpPr>
          <p:cNvPr id="3" name="Subtitle 2"/>
          <p:cNvSpPr>
            <a:spLocks noGrp="1"/>
          </p:cNvSpPr>
          <p:nvPr>
            <p:ph type="subTitle" idx="1"/>
          </p:nvPr>
        </p:nvSpPr>
        <p:spPr>
          <a:xfrm>
            <a:off x="7509409" y="4847128"/>
            <a:ext cx="4078386" cy="1569855"/>
          </a:xfrm>
        </p:spPr>
        <p:txBody>
          <a:bodyPr>
            <a:normAutofit/>
          </a:bodyPr>
          <a:lstStyle/>
          <a:p>
            <a:r>
              <a:rPr lang="bn-IN" sz="2800" b="1" dirty="0">
                <a:solidFill>
                  <a:srgbClr val="002060"/>
                </a:solidFill>
              </a:rPr>
              <a:t>বেগম </a:t>
            </a:r>
            <a:r>
              <a:rPr lang="en-US" sz="2800" b="1" dirty="0" err="1">
                <a:solidFill>
                  <a:srgbClr val="002060"/>
                </a:solidFill>
              </a:rPr>
              <a:t>ফেরদৌসী</a:t>
            </a:r>
            <a:r>
              <a:rPr lang="en-US" sz="2800" b="1" dirty="0">
                <a:solidFill>
                  <a:srgbClr val="002060"/>
                </a:solidFill>
              </a:rPr>
              <a:t> </a:t>
            </a:r>
            <a:endParaRPr lang="bn-IN" sz="2800" b="1" dirty="0">
              <a:solidFill>
                <a:srgbClr val="002060"/>
              </a:solidFill>
            </a:endParaRPr>
          </a:p>
          <a:p>
            <a:r>
              <a:rPr lang="bn-IN" sz="2800" b="1" dirty="0" smtClean="0">
                <a:solidFill>
                  <a:srgbClr val="002060"/>
                </a:solidFill>
              </a:rPr>
              <a:t>সহকারী অধ্যাপক</a:t>
            </a:r>
            <a:br>
              <a:rPr lang="bn-IN" sz="2800" b="1" dirty="0" smtClean="0">
                <a:solidFill>
                  <a:srgbClr val="002060"/>
                </a:solidFill>
              </a:rPr>
            </a:br>
            <a:r>
              <a:rPr lang="bn-IN" sz="2800" b="1" dirty="0" smtClean="0">
                <a:solidFill>
                  <a:srgbClr val="002060"/>
                </a:solidFill>
              </a:rPr>
              <a:t>সোমপাড়া কলেজ</a:t>
            </a:r>
            <a:endParaRPr lang="en-US" sz="2800" b="1" dirty="0" smtClean="0">
              <a:solidFill>
                <a:srgbClr val="002060"/>
              </a:solidFill>
            </a:endParaRPr>
          </a:p>
          <a:p>
            <a:endParaRPr lang="en-US" dirty="0"/>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83967" y="0"/>
            <a:ext cx="2108033" cy="2105030"/>
          </a:xfrm>
          <a:prstGeom prst="rect">
            <a:avLst/>
          </a:prstGeom>
        </p:spPr>
      </p:pic>
      <p:pic>
        <p:nvPicPr>
          <p:cNvPr id="12" name="Audio 1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552238" y="6218238"/>
            <a:ext cx="487362" cy="487362"/>
          </a:xfrm>
          <a:prstGeom prst="rect">
            <a:avLst/>
          </a:prstGeom>
        </p:spPr>
      </p:pic>
    </p:spTree>
    <p:custDataLst>
      <p:tags r:id="rId1"/>
    </p:custDataLst>
    <p:extLst>
      <p:ext uri="{BB962C8B-B14F-4D97-AF65-F5344CB8AC3E}">
        <p14:creationId xmlns:p14="http://schemas.microsoft.com/office/powerpoint/2010/main" val="3039889941"/>
      </p:ext>
    </p:extLst>
  </p:cSld>
  <p:clrMapOvr>
    <a:masterClrMapping/>
  </p:clrMapOvr>
  <mc:AlternateContent xmlns:mc="http://schemas.openxmlformats.org/markup-compatibility/2006">
    <mc:Choice xmlns:p14="http://schemas.microsoft.com/office/powerpoint/2010/main" Requires="p14">
      <p:transition spd="slow" p14:dur="3400" advTm="29282">
        <p14:reveal/>
      </p:transition>
    </mc:Choice>
    <mc:Fallback>
      <p:transition spd="slow" advTm="2928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p:cTn id="2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1000" fill="hold"/>
                                        <p:tgtEl>
                                          <p:spTgt spid="4"/>
                                        </p:tgtEl>
                                        <p:attrNameLst>
                                          <p:attrName>ppt_w</p:attrName>
                                        </p:attrNameLst>
                                      </p:cBhvr>
                                      <p:tavLst>
                                        <p:tav tm="0">
                                          <p:val>
                                            <p:fltVal val="0"/>
                                          </p:val>
                                        </p:tav>
                                        <p:tav tm="100000">
                                          <p:val>
                                            <p:strVal val="#ppt_w"/>
                                          </p:val>
                                        </p:tav>
                                      </p:tavLst>
                                    </p:anim>
                                    <p:anim calcmode="lin" valueType="num">
                                      <p:cBhvr>
                                        <p:cTn id="36" dur="1000" fill="hold"/>
                                        <p:tgtEl>
                                          <p:spTgt spid="4"/>
                                        </p:tgtEl>
                                        <p:attrNameLst>
                                          <p:attrName>ppt_h</p:attrName>
                                        </p:attrNameLst>
                                      </p:cBhvr>
                                      <p:tavLst>
                                        <p:tav tm="0">
                                          <p:val>
                                            <p:fltVal val="0"/>
                                          </p:val>
                                        </p:tav>
                                        <p:tav tm="100000">
                                          <p:val>
                                            <p:strVal val="#ppt_h"/>
                                          </p:val>
                                        </p:tav>
                                      </p:tavLst>
                                    </p:anim>
                                    <p:anim calcmode="lin" valueType="num">
                                      <p:cBhvr>
                                        <p:cTn id="37" dur="1000" fill="hold"/>
                                        <p:tgtEl>
                                          <p:spTgt spid="4"/>
                                        </p:tgtEl>
                                        <p:attrNameLst>
                                          <p:attrName>style.rotation</p:attrName>
                                        </p:attrNameLst>
                                      </p:cBhvr>
                                      <p:tavLst>
                                        <p:tav tm="0">
                                          <p:val>
                                            <p:fltVal val="90"/>
                                          </p:val>
                                        </p:tav>
                                        <p:tav tm="100000">
                                          <p:val>
                                            <p:fltVal val="0"/>
                                          </p:val>
                                        </p:tav>
                                      </p:tavLst>
                                    </p:anim>
                                    <p:animEffect transition="in" filter="fade">
                                      <p:cBhvr>
                                        <p:cTn id="3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9" fill="hold" display="0">
                  <p:stCondLst>
                    <p:cond delay="indefinite"/>
                  </p:stCondLst>
                  <p:endCondLst>
                    <p:cond evt="onStopAudio" delay="0">
                      <p:tgtEl>
                        <p:sldTgt/>
                      </p:tgtEl>
                    </p:cond>
                  </p:endCondLst>
                </p:cTn>
                <p:tgtEl>
                  <p:spTgt spid="12"/>
                </p:tgtEl>
              </p:cMediaNode>
            </p:audio>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652" y="380326"/>
            <a:ext cx="10050308" cy="6012382"/>
          </a:xfrm>
        </p:spPr>
        <p:txBody>
          <a:bodyPr/>
          <a:lstStyle/>
          <a:p>
            <a:r>
              <a:rPr lang="bn-IN" dirty="0" smtClean="0"/>
              <a:t>                    শিক্ষক পরিচিতি</a:t>
            </a:r>
            <a:br>
              <a:rPr lang="bn-IN" dirty="0" smtClean="0"/>
            </a:br>
            <a:r>
              <a:rPr lang="bn-IN" dirty="0"/>
              <a:t> </a:t>
            </a:r>
            <a:r>
              <a:rPr lang="bn-IN" dirty="0" smtClean="0"/>
              <a:t>          </a:t>
            </a:r>
            <a:r>
              <a:rPr lang="bn-IN" dirty="0"/>
              <a:t/>
            </a:r>
            <a:br>
              <a:rPr lang="bn-IN" dirty="0"/>
            </a:br>
            <a:r>
              <a:rPr lang="en-US" dirty="0"/>
              <a:t/>
            </a:r>
            <a:br>
              <a:rPr lang="en-US" dirty="0"/>
            </a:br>
            <a:r>
              <a:rPr lang="bn-IN" sz="2800" dirty="0" smtClean="0"/>
              <a:t>বেগম </a:t>
            </a:r>
            <a:r>
              <a:rPr lang="en-US" sz="2800" dirty="0" err="1"/>
              <a:t>ফেরদৌসী</a:t>
            </a:r>
            <a:r>
              <a:rPr lang="en-US" sz="2800" dirty="0"/>
              <a:t> </a:t>
            </a:r>
            <a:r>
              <a:rPr lang="bn-IN" sz="2800" dirty="0"/>
              <a:t/>
            </a:r>
            <a:br>
              <a:rPr lang="bn-IN" sz="2800" dirty="0"/>
            </a:br>
            <a:r>
              <a:rPr lang="bn-IN" sz="2800" dirty="0"/>
              <a:t>সহকারী </a:t>
            </a:r>
            <a:r>
              <a:rPr lang="bn-IN" sz="2800" dirty="0" smtClean="0"/>
              <a:t>অধ্যাপক</a:t>
            </a:r>
            <a:br>
              <a:rPr lang="bn-IN" sz="2800" dirty="0" smtClean="0"/>
            </a:br>
            <a:r>
              <a:rPr lang="bn-IN" sz="2800" dirty="0" smtClean="0"/>
              <a:t>সোমপাড়া </a:t>
            </a:r>
            <a:r>
              <a:rPr lang="bn-IN" sz="2800" dirty="0" smtClean="0"/>
              <a:t>কলেজ</a:t>
            </a:r>
            <a:r>
              <a:rPr lang="en-US" sz="2800" dirty="0" smtClean="0">
                <a:latin typeface="Times New Roman" panose="02020603050405020304" pitchFamily="18" charset="0"/>
                <a:cs typeface="Times New Roman" panose="02020603050405020304" pitchFamily="18" charset="0"/>
              </a:rPr>
              <a:t/>
            </a:r>
            <a:br>
              <a:rPr lang="en-US" sz="2800" dirty="0" smtClean="0">
                <a:latin typeface="Times New Roman" panose="02020603050405020304" pitchFamily="18" charset="0"/>
                <a:cs typeface="Times New Roman" panose="02020603050405020304" pitchFamily="18" charset="0"/>
              </a:rPr>
            </a:br>
            <a:r>
              <a:rPr lang="bn-IN" sz="2800" b="1" dirty="0" smtClean="0"/>
              <a:t/>
            </a:r>
            <a:br>
              <a:rPr lang="bn-IN" sz="2800" b="1" dirty="0" smtClean="0"/>
            </a:br>
            <a:r>
              <a:rPr lang="en-US" sz="2800" b="1" dirty="0"/>
              <a:t/>
            </a:r>
            <a:br>
              <a:rPr lang="en-US" sz="2800" b="1" dirty="0"/>
            </a:br>
            <a:r>
              <a:rPr lang="bn-IN" sz="2800" dirty="0" smtClean="0"/>
              <a:t> </a:t>
            </a:r>
            <a:endParaRPr lang="en-US" sz="2800" dirty="0"/>
          </a:p>
        </p:txBody>
      </p:sp>
      <p:pic>
        <p:nvPicPr>
          <p:cNvPr id="4" name="Content Placeholder 3"/>
          <p:cNvPicPr>
            <a:picLocks noGrp="1" noChangeAspect="1"/>
          </p:cNvPicPr>
          <p:nvPr>
            <p:ph idx="1"/>
          </p:nvPr>
        </p:nvPicPr>
        <p:blipFill rotWithShape="1">
          <a:blip r:embed="rId5" cstate="print">
            <a:extLst>
              <a:ext uri="{28A0092B-C50C-407E-A947-70E740481C1C}">
                <a14:useLocalDpi xmlns:a14="http://schemas.microsoft.com/office/drawing/2010/main" val="0"/>
              </a:ext>
            </a:extLst>
          </a:blip>
          <a:srcRect l="2276" t="9242" b="7925"/>
          <a:stretch/>
        </p:blipFill>
        <p:spPr>
          <a:xfrm rot="5400000">
            <a:off x="6245927" y="1635714"/>
            <a:ext cx="3867545" cy="3039909"/>
          </a:xfrm>
          <a:effectLst>
            <a:glow rad="63500">
              <a:schemeClr val="accent1">
                <a:satMod val="175000"/>
                <a:alpha val="40000"/>
              </a:schemeClr>
            </a:glow>
          </a:effectLst>
        </p:spPr>
      </p:pic>
      <p:pic>
        <p:nvPicPr>
          <p:cNvPr id="10" name="Audio 9">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552238" y="6218238"/>
            <a:ext cx="487362" cy="487362"/>
          </a:xfrm>
          <a:prstGeom prst="rect">
            <a:avLst/>
          </a:prstGeom>
        </p:spPr>
      </p:pic>
    </p:spTree>
    <p:custDataLst>
      <p:tags r:id="rId1"/>
    </p:custDataLst>
    <p:extLst>
      <p:ext uri="{BB962C8B-B14F-4D97-AF65-F5344CB8AC3E}">
        <p14:creationId xmlns:p14="http://schemas.microsoft.com/office/powerpoint/2010/main" val="1945879374"/>
      </p:ext>
    </p:extLst>
  </p:cSld>
  <p:clrMapOvr>
    <a:masterClrMapping/>
  </p:clrMapOvr>
  <mc:AlternateContent xmlns:mc="http://schemas.openxmlformats.org/markup-compatibility/2006">
    <mc:Choice xmlns:p14="http://schemas.microsoft.com/office/powerpoint/2010/main" Requires="p14">
      <p:transition spd="slow" p14:dur="3400" advTm="28006">
        <p14:reveal/>
      </p:transition>
    </mc:Choice>
    <mc:Fallback>
      <p:transition spd="slow" advTm="2800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7" fill="hold" display="0">
                  <p:stCondLst>
                    <p:cond delay="indefinite"/>
                  </p:stCondLst>
                  <p:endCondLst>
                    <p:cond evt="onStopAudio" delay="0">
                      <p:tgtEl>
                        <p:sldTgt/>
                      </p:tgtEl>
                    </p:cond>
                  </p:endCondLst>
                </p:cTn>
                <p:tgtEl>
                  <p:spTgt spid="10"/>
                </p:tgtEl>
              </p:cMediaNode>
            </p:audio>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বই</a:t>
            </a:r>
            <a:r>
              <a:rPr lang="en-US" dirty="0" smtClean="0"/>
              <a:t> </a:t>
            </a:r>
            <a:r>
              <a:rPr lang="en-US" dirty="0" err="1" smtClean="0"/>
              <a:t>তালিকাঃ</a:t>
            </a:r>
            <a:r>
              <a:rPr lang="en-US" dirty="0" smtClean="0"/>
              <a:t> </a:t>
            </a:r>
            <a:endParaRPr lang="en-US" dirty="0"/>
          </a:p>
        </p:txBody>
      </p:sp>
      <p:sp>
        <p:nvSpPr>
          <p:cNvPr id="3" name="Content Placeholder 2"/>
          <p:cNvSpPr>
            <a:spLocks noGrp="1"/>
          </p:cNvSpPr>
          <p:nvPr>
            <p:ph idx="1"/>
          </p:nvPr>
        </p:nvSpPr>
        <p:spPr>
          <a:xfrm>
            <a:off x="646111" y="1221898"/>
            <a:ext cx="8946541" cy="4826832"/>
          </a:xfrm>
        </p:spPr>
        <p:txBody>
          <a:bodyPr/>
          <a:lstStyle/>
          <a:p>
            <a:pPr marL="0" indent="0">
              <a:buNone/>
            </a:pPr>
            <a:r>
              <a:rPr lang="en-US" dirty="0" err="1" smtClean="0"/>
              <a:t>নিম্নের</a:t>
            </a:r>
            <a:r>
              <a:rPr lang="en-US" dirty="0" smtClean="0"/>
              <a:t> </a:t>
            </a:r>
            <a:r>
              <a:rPr lang="en-US" dirty="0" err="1" smtClean="0"/>
              <a:t>যে</a:t>
            </a:r>
            <a:r>
              <a:rPr lang="en-US" dirty="0" smtClean="0"/>
              <a:t> </a:t>
            </a:r>
            <a:r>
              <a:rPr lang="en-US" dirty="0" err="1" smtClean="0"/>
              <a:t>কোন</a:t>
            </a:r>
            <a:r>
              <a:rPr lang="en-US" dirty="0" smtClean="0"/>
              <a:t> </a:t>
            </a:r>
            <a:r>
              <a:rPr lang="en-US" dirty="0" err="1" smtClean="0"/>
              <a:t>একটি</a:t>
            </a:r>
            <a:r>
              <a:rPr lang="en-US" dirty="0" smtClean="0"/>
              <a:t> </a:t>
            </a:r>
            <a:r>
              <a:rPr lang="en-US" dirty="0" err="1" smtClean="0"/>
              <a:t>অথবা</a:t>
            </a:r>
            <a:r>
              <a:rPr lang="en-US" dirty="0" smtClean="0"/>
              <a:t> </a:t>
            </a:r>
            <a:r>
              <a:rPr lang="en-US" dirty="0" err="1" smtClean="0"/>
              <a:t>একাধিক</a:t>
            </a:r>
            <a:r>
              <a:rPr lang="en-US" dirty="0" smtClean="0"/>
              <a:t> </a:t>
            </a:r>
            <a:r>
              <a:rPr lang="en-US" dirty="0" err="1" smtClean="0"/>
              <a:t>বইকে</a:t>
            </a:r>
            <a:r>
              <a:rPr lang="en-US" dirty="0" smtClean="0"/>
              <a:t> </a:t>
            </a:r>
            <a:r>
              <a:rPr lang="en-US" dirty="0" err="1" smtClean="0"/>
              <a:t>অনুসরণ</a:t>
            </a:r>
            <a:r>
              <a:rPr lang="en-US" dirty="0" smtClean="0"/>
              <a:t> </a:t>
            </a:r>
            <a:r>
              <a:rPr lang="en-US" dirty="0" err="1" smtClean="0"/>
              <a:t>করতে</a:t>
            </a:r>
            <a:r>
              <a:rPr lang="en-US" dirty="0" smtClean="0"/>
              <a:t> </a:t>
            </a:r>
            <a:r>
              <a:rPr lang="en-US" dirty="0" err="1" smtClean="0"/>
              <a:t>পার</a:t>
            </a:r>
            <a:r>
              <a:rPr lang="en-US" dirty="0" smtClean="0"/>
              <a:t> </a:t>
            </a:r>
            <a:r>
              <a:rPr lang="en-US" dirty="0" err="1" smtClean="0"/>
              <a:t>তোমরাঃ</a:t>
            </a:r>
            <a:endParaRPr lang="en-US" dirty="0" smtClean="0"/>
          </a:p>
          <a:p>
            <a:pPr marL="0" indent="0">
              <a:buNone/>
            </a:pPr>
            <a:endParaRPr lang="en-US"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9142" y="1745335"/>
            <a:ext cx="3878080" cy="4491393"/>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63831" y="1799292"/>
            <a:ext cx="3741852" cy="4437436"/>
          </a:xfrm>
          <a:prstGeom prst="rect">
            <a:avLst/>
          </a:prstGeom>
        </p:spPr>
      </p:pic>
      <p:pic>
        <p:nvPicPr>
          <p:cNvPr id="9" name="Audio 8">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552238" y="6218238"/>
            <a:ext cx="487362" cy="487362"/>
          </a:xfrm>
          <a:prstGeom prst="rect">
            <a:avLst/>
          </a:prstGeom>
        </p:spPr>
      </p:pic>
    </p:spTree>
    <p:custDataLst>
      <p:tags r:id="rId1"/>
    </p:custDataLst>
    <p:extLst>
      <p:ext uri="{BB962C8B-B14F-4D97-AF65-F5344CB8AC3E}">
        <p14:creationId xmlns:p14="http://schemas.microsoft.com/office/powerpoint/2010/main" val="250681378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64012">
        <p15:prstTrans prst="airplane"/>
      </p:transition>
    </mc:Choice>
    <mc:Fallback>
      <p:transition spd="slow" advTm="6401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1000"/>
                                        <p:tgtEl>
                                          <p:spTgt spid="3">
                                            <p:txEl>
                                              <p:pRg st="0" end="0"/>
                                            </p:txEl>
                                          </p:spTgt>
                                        </p:tgtEl>
                                      </p:cBhvr>
                                    </p:animEffect>
                                    <p:anim calcmode="lin" valueType="num">
                                      <p:cBhvr>
                                        <p:cTn id="1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 calcmode="lin" valueType="num">
                                      <p:cBhvr>
                                        <p:cTn id="35" dur="1000" fill="hold"/>
                                        <p:tgtEl>
                                          <p:spTgt spid="5"/>
                                        </p:tgtEl>
                                        <p:attrNameLst>
                                          <p:attrName>style.rotation</p:attrName>
                                        </p:attrNameLst>
                                      </p:cBhvr>
                                      <p:tavLst>
                                        <p:tav tm="0">
                                          <p:val>
                                            <p:fltVal val="90"/>
                                          </p:val>
                                        </p:tav>
                                        <p:tav tm="100000">
                                          <p:val>
                                            <p:fltVal val="0"/>
                                          </p:val>
                                        </p:tav>
                                      </p:tavLst>
                                    </p:anim>
                                    <p:animEffect transition="in" filter="fade">
                                      <p:cBhvr>
                                        <p:cTn id="3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7" fill="hold" display="0">
                  <p:stCondLst>
                    <p:cond delay="indefinite"/>
                  </p:stCondLst>
                  <p:endCondLst>
                    <p:cond evt="onStopAudio" delay="0">
                      <p:tgtEl>
                        <p:sldTgt/>
                      </p:tgtEl>
                    </p:cond>
                  </p:endCondLst>
                </p:cTn>
                <p:tgtEl>
                  <p:spTgt spid="9"/>
                </p:tgtEl>
              </p:cMediaNode>
            </p:audio>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9792" y="404165"/>
            <a:ext cx="9404723" cy="1400530"/>
          </a:xfrm>
        </p:spPr>
        <p:txBody>
          <a:bodyPr anchor="ctr"/>
          <a:lstStyle/>
          <a:p>
            <a:r>
              <a:rPr lang="bn-IN" sz="3200" dirty="0" smtClean="0">
                <a:solidFill>
                  <a:schemeClr val="bg1"/>
                </a:solidFill>
                <a:latin typeface="Times New Roman" panose="02020603050405020304" pitchFamily="18" charset="0"/>
                <a:cs typeface="Times New Roman" panose="02020603050405020304" pitchFamily="18" charset="0"/>
              </a:rPr>
              <a:t>                                  </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প্রথম</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অধ্যায়</a:t>
            </a:r>
            <a:r>
              <a:rPr lang="en-US" sz="3200" dirty="0" smtClean="0">
                <a:solidFill>
                  <a:schemeClr val="bg1"/>
                </a:solidFill>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bn-IN"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পৌরনীতি ও </a:t>
            </a:r>
            <a:r>
              <a:rPr lang="en-US" dirty="0" err="1" smtClean="0">
                <a:latin typeface="Times New Roman" panose="02020603050405020304" pitchFamily="18" charset="0"/>
                <a:cs typeface="Times New Roman" panose="02020603050405020304" pitchFamily="18" charset="0"/>
              </a:rPr>
              <a:t>সুশাসন</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পরিচিতি</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03312" y="2306230"/>
            <a:ext cx="8946541" cy="3942169"/>
          </a:xfrm>
        </p:spPr>
        <p:txBody>
          <a:bodyPr/>
          <a:lstStyle/>
          <a:p>
            <a:pPr marL="0" indent="0">
              <a:buNone/>
            </a:pPr>
            <a:r>
              <a:rPr lang="bn-IN" sz="2800" b="1" dirty="0" smtClean="0">
                <a:solidFill>
                  <a:schemeClr val="bg1"/>
                </a:solidFill>
              </a:rPr>
              <a:t>আলোচনার বিষয়বস্তুঃ</a:t>
            </a:r>
          </a:p>
          <a:p>
            <a:pPr marL="0" indent="0">
              <a:buNone/>
            </a:pPr>
            <a:endParaRPr lang="bn-IN" dirty="0" smtClean="0"/>
          </a:p>
          <a:p>
            <a:r>
              <a:rPr lang="en-US" sz="2800" dirty="0" smtClean="0">
                <a:latin typeface="Times New Roman" panose="02020603050405020304" pitchFamily="18" charset="0"/>
                <a:cs typeface="Times New Roman" panose="02020603050405020304" pitchFamily="18" charset="0"/>
              </a:rPr>
              <a:t>পৌরনীতি</a:t>
            </a:r>
            <a:r>
              <a:rPr lang="bn-IN" sz="2800" dirty="0" smtClean="0">
                <a:latin typeface="Times New Roman" panose="02020603050405020304" pitchFamily="18" charset="0"/>
                <a:cs typeface="Times New Roman" panose="02020603050405020304" pitchFamily="18" charset="0"/>
              </a:rPr>
              <a:t>র মৌলিক ধারণা</a:t>
            </a:r>
          </a:p>
          <a:p>
            <a:endParaRPr lang="bn-IN"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পৌরনীতি</a:t>
            </a:r>
            <a:r>
              <a:rPr lang="bn-IN" sz="2800" dirty="0" smtClean="0">
                <a:latin typeface="Times New Roman" panose="02020603050405020304" pitchFamily="18" charset="0"/>
                <a:cs typeface="Times New Roman" panose="02020603050405020304" pitchFamily="18" charset="0"/>
              </a:rPr>
              <a:t>র সংজ্ঞা</a:t>
            </a:r>
          </a:p>
          <a:p>
            <a:endParaRPr lang="bn-IN" dirty="0" smtClean="0">
              <a:latin typeface="Times New Roman" panose="02020603050405020304" pitchFamily="18" charset="0"/>
              <a:cs typeface="Times New Roman" panose="02020603050405020304" pitchFamily="18" charset="0"/>
            </a:endParaRPr>
          </a:p>
          <a:p>
            <a:endParaRPr lang="bn-IN" dirty="0" smtClean="0"/>
          </a:p>
          <a:p>
            <a:endParaRPr lang="en-US" dirty="0"/>
          </a:p>
        </p:txBody>
      </p:sp>
      <p:pic>
        <p:nvPicPr>
          <p:cNvPr id="8" name="Audio 7">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552238" y="6218238"/>
            <a:ext cx="487362" cy="487362"/>
          </a:xfrm>
          <a:prstGeom prst="rect">
            <a:avLst/>
          </a:prstGeom>
        </p:spPr>
      </p:pic>
    </p:spTree>
    <p:custDataLst>
      <p:tags r:id="rId1"/>
    </p:custDataLst>
    <p:extLst>
      <p:ext uri="{BB962C8B-B14F-4D97-AF65-F5344CB8AC3E}">
        <p14:creationId xmlns:p14="http://schemas.microsoft.com/office/powerpoint/2010/main" val="21791081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24293">
        <p15:prstTrans prst="fallOver"/>
      </p:transition>
    </mc:Choice>
    <mc:Fallback>
      <p:transition spd="slow" advTm="2429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2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circle(in)">
                                      <p:cBhvr>
                                        <p:cTn id="16" dur="2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circle(in)">
                                      <p:cBhvr>
                                        <p:cTn id="21" dur="20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circle(in)">
                                      <p:cBhvr>
                                        <p:cTn id="26"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7" fill="hold" display="0">
                  <p:stCondLst>
                    <p:cond delay="indefinite"/>
                  </p:stCondLst>
                  <p:endCondLst>
                    <p:cond evt="onStopAudio" delay="0">
                      <p:tgtEl>
                        <p:sldTgt/>
                      </p:tgtEl>
                    </p:cond>
                  </p:endCondLst>
                </p:cTn>
                <p:tgtEl>
                  <p:spTgt spid="8"/>
                </p:tgtEl>
              </p:cMediaNode>
            </p:audio>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পৌরনীতি</a:t>
            </a:r>
            <a:r>
              <a:rPr lang="bn-IN" dirty="0">
                <a:latin typeface="Times New Roman" panose="02020603050405020304" pitchFamily="18" charset="0"/>
                <a:cs typeface="Times New Roman" panose="02020603050405020304" pitchFamily="18" charset="0"/>
              </a:rPr>
              <a:t>র </a:t>
            </a:r>
            <a:r>
              <a:rPr lang="bn-IN" dirty="0" smtClean="0">
                <a:latin typeface="Times New Roman" panose="02020603050405020304" pitchFamily="18" charset="0"/>
                <a:cs typeface="Times New Roman" panose="02020603050405020304" pitchFamily="18" charset="0"/>
              </a:rPr>
              <a:t>মৌলিক ধারণা   </a:t>
            </a:r>
            <a:r>
              <a:rPr lang="bn-IN" dirty="0"/>
              <a:t/>
            </a:r>
            <a:br>
              <a:rPr lang="bn-IN" dirty="0"/>
            </a:br>
            <a:endParaRPr lang="en-US" dirty="0"/>
          </a:p>
        </p:txBody>
      </p:sp>
      <p:sp>
        <p:nvSpPr>
          <p:cNvPr id="3" name="Content Placeholder 2"/>
          <p:cNvSpPr>
            <a:spLocks noGrp="1"/>
          </p:cNvSpPr>
          <p:nvPr>
            <p:ph idx="1"/>
          </p:nvPr>
        </p:nvSpPr>
        <p:spPr>
          <a:xfrm>
            <a:off x="787723" y="1294726"/>
            <a:ext cx="9489162" cy="4969858"/>
          </a:xfrm>
        </p:spPr>
        <p:txBody>
          <a:bodyPr>
            <a:normAutofit/>
          </a:bodyPr>
          <a:lstStyle/>
          <a:p>
            <a:pPr algn="just"/>
            <a:r>
              <a:rPr lang="en-US" dirty="0" smtClean="0">
                <a:latin typeface="Times New Roman" panose="02020603050405020304" pitchFamily="18" charset="0"/>
                <a:cs typeface="Times New Roman" panose="02020603050405020304" pitchFamily="18" charset="0"/>
              </a:rPr>
              <a:t>পৌরনীতি</a:t>
            </a:r>
            <a:r>
              <a:rPr lang="bn-IN" dirty="0">
                <a:latin typeface="Times New Roman" panose="02020603050405020304" pitchFamily="18" charset="0"/>
                <a:cs typeface="Times New Roman" panose="02020603050405020304" pitchFamily="18" charset="0"/>
              </a:rPr>
              <a:t> </a:t>
            </a:r>
            <a:r>
              <a:rPr lang="bn-IN" dirty="0" smtClean="0">
                <a:latin typeface="Times New Roman" panose="02020603050405020304" pitchFamily="18" charset="0"/>
                <a:cs typeface="Times New Roman" panose="02020603050405020304" pitchFamily="18" charset="0"/>
              </a:rPr>
              <a:t>নাগরিকতাবিষয়ক সামাজিক বিজ্ঞান।এটি সামাজিক বিজ্ঞানের একটি শাখা ।প্রাচীন গ্রিসের নগররাষ্ট্রের ধারনা থেকে </a:t>
            </a:r>
            <a:r>
              <a:rPr lang="en-US" dirty="0">
                <a:latin typeface="Times New Roman" panose="02020603050405020304" pitchFamily="18" charset="0"/>
                <a:cs typeface="Times New Roman" panose="02020603050405020304" pitchFamily="18" charset="0"/>
              </a:rPr>
              <a:t>পৌরনীতি</a:t>
            </a:r>
            <a:r>
              <a:rPr lang="bn-IN" dirty="0">
                <a:latin typeface="Times New Roman" panose="02020603050405020304" pitchFamily="18" charset="0"/>
                <a:cs typeface="Times New Roman" panose="02020603050405020304" pitchFamily="18" charset="0"/>
              </a:rPr>
              <a:t>র </a:t>
            </a:r>
            <a:r>
              <a:rPr lang="bn-IN" dirty="0" smtClean="0">
                <a:latin typeface="Times New Roman" panose="02020603050405020304" pitchFamily="18" charset="0"/>
                <a:cs typeface="Times New Roman" panose="02020603050405020304" pitchFamily="18" charset="0"/>
              </a:rPr>
              <a:t>ধারণার সুত্রপাত ঘটে</a:t>
            </a:r>
            <a:r>
              <a:rPr lang="en-US" dirty="0">
                <a:latin typeface="Times New Roman" panose="02020603050405020304" pitchFamily="18" charset="0"/>
                <a:cs typeface="Times New Roman" panose="02020603050405020304" pitchFamily="18" charset="0"/>
              </a:rPr>
              <a:t>।</a:t>
            </a:r>
            <a:r>
              <a:rPr lang="bn-IN" dirty="0" smtClean="0">
                <a:latin typeface="Times New Roman" panose="02020603050405020304" pitchFamily="18" charset="0"/>
              </a:rPr>
              <a:t> প্রাচীন গ্রিসে যারা নগররাষ্ট্রে বসবাস করতো তারাই নাগরিক হিসেবে বিবেচিত হত।</a:t>
            </a:r>
            <a:endParaRPr lang="en-US" dirty="0" smtClean="0">
              <a:latin typeface="Times New Roman" panose="02020603050405020304" pitchFamily="18" charset="0"/>
            </a:endParaRPr>
          </a:p>
          <a:p>
            <a:pPr algn="just"/>
            <a:endParaRPr lang="bn-IN" dirty="0" smtClean="0">
              <a:latin typeface="Times New Roman" panose="02020603050405020304" pitchFamily="18" charset="0"/>
            </a:endParaRPr>
          </a:p>
          <a:p>
            <a:pPr algn="just"/>
            <a:r>
              <a:rPr lang="bn-IN" dirty="0" smtClean="0">
                <a:latin typeface="Times New Roman" panose="02020603050405020304" pitchFamily="18" charset="0"/>
              </a:rPr>
              <a:t>ইংরেজি </a:t>
            </a:r>
            <a:r>
              <a:rPr lang="en-US" dirty="0" smtClean="0">
                <a:solidFill>
                  <a:schemeClr val="bg1"/>
                </a:solidFill>
                <a:latin typeface="Times New Roman" panose="02020603050405020304" pitchFamily="18" charset="0"/>
              </a:rPr>
              <a:t>Civics</a:t>
            </a:r>
            <a:r>
              <a:rPr lang="en-US" dirty="0">
                <a:solidFill>
                  <a:schemeClr val="bg1"/>
                </a:solidFill>
                <a:latin typeface="Times New Roman" panose="02020603050405020304" pitchFamily="18" charset="0"/>
              </a:rPr>
              <a:t> </a:t>
            </a:r>
            <a:r>
              <a:rPr lang="bn-IN" dirty="0" smtClean="0">
                <a:latin typeface="Times New Roman" panose="02020603050405020304" pitchFamily="18" charset="0"/>
              </a:rPr>
              <a:t>শব্দের বাংলা প্রতিশব্দ </a:t>
            </a:r>
            <a:r>
              <a:rPr lang="en-US" dirty="0" smtClean="0">
                <a:latin typeface="Times New Roman" panose="02020603050405020304" pitchFamily="18" charset="0"/>
                <a:cs typeface="Times New Roman" panose="02020603050405020304" pitchFamily="18" charset="0"/>
              </a:rPr>
              <a:t>পৌরনীতি</a:t>
            </a:r>
            <a:r>
              <a:rPr lang="bn-IN" dirty="0">
                <a:latin typeface="Times New Roman" panose="02020603050405020304" pitchFamily="18" charset="0"/>
                <a:cs typeface="Times New Roman" panose="02020603050405020304" pitchFamily="18" charset="0"/>
              </a:rPr>
              <a:t> </a:t>
            </a:r>
            <a:r>
              <a:rPr lang="bn-IN" dirty="0" smtClean="0">
                <a:latin typeface="Times New Roman" panose="02020603050405020304" pitchFamily="18" charset="0"/>
                <a:cs typeface="Times New Roman" panose="02020603050405020304" pitchFamily="18" charset="0"/>
              </a:rPr>
              <a:t>। শব্দটি দুটি ল্যাটিন শব্দ</a:t>
            </a:r>
            <a:r>
              <a:rPr lang="en-US" dirty="0">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Civis</a:t>
            </a:r>
            <a:r>
              <a:rPr lang="en-US" dirty="0" smtClean="0">
                <a:solidFill>
                  <a:schemeClr val="bg1"/>
                </a:solidFill>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ও</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Civitas</a:t>
            </a:r>
            <a:r>
              <a:rPr lang="bn-IN" dirty="0" smtClean="0">
                <a:solidFill>
                  <a:schemeClr val="bg1"/>
                </a:solidFill>
                <a:latin typeface="Times New Roman" panose="02020603050405020304" pitchFamily="18" charset="0"/>
                <a:cs typeface="Times New Roman" panose="02020603050405020304" pitchFamily="18" charset="0"/>
              </a:rPr>
              <a:t> </a:t>
            </a:r>
            <a:r>
              <a:rPr lang="bn-IN" dirty="0" smtClean="0">
                <a:latin typeface="Times New Roman" panose="02020603050405020304" pitchFamily="18" charset="0"/>
                <a:cs typeface="Times New Roman" panose="02020603050405020304" pitchFamily="18" charset="0"/>
              </a:rPr>
              <a:t>থেকে এসেছে। এই শব্দ দুটির অর্থ হলো যথাক্রমে ‘নাগরিক’ ও ‘নগররাষ্ট্র’ । সুতরাং নগররাষ্ট্রে বসবাসরত নাগরিকরাই </a:t>
            </a:r>
            <a:r>
              <a:rPr lang="en-US" dirty="0">
                <a:latin typeface="Times New Roman" panose="02020603050405020304" pitchFamily="18" charset="0"/>
                <a:cs typeface="Times New Roman" panose="02020603050405020304" pitchFamily="18" charset="0"/>
              </a:rPr>
              <a:t>পৌরনীতি</a:t>
            </a:r>
            <a:r>
              <a:rPr lang="bn-IN" dirty="0">
                <a:latin typeface="Times New Roman" panose="02020603050405020304" pitchFamily="18" charset="0"/>
                <a:cs typeface="Times New Roman" panose="02020603050405020304" pitchFamily="18" charset="0"/>
              </a:rPr>
              <a:t>র </a:t>
            </a:r>
            <a:r>
              <a:rPr lang="bn-IN" dirty="0" smtClean="0">
                <a:latin typeface="Times New Roman" panose="02020603050405020304" pitchFamily="18" charset="0"/>
                <a:cs typeface="Times New Roman" panose="02020603050405020304" pitchFamily="18" charset="0"/>
              </a:rPr>
              <a:t>মূলকেন্দ্র এবং তাদের আচার-আচরন ও রাজনৈতিক কার্যাবলী বিশ্লেষণ হলো </a:t>
            </a:r>
            <a:r>
              <a:rPr lang="en-US" dirty="0">
                <a:latin typeface="Times New Roman" panose="02020603050405020304" pitchFamily="18" charset="0"/>
                <a:cs typeface="Times New Roman" panose="02020603050405020304" pitchFamily="18" charset="0"/>
              </a:rPr>
              <a:t>পৌরনীতি</a:t>
            </a:r>
            <a:r>
              <a:rPr lang="bn-IN" dirty="0">
                <a:latin typeface="Times New Roman" panose="02020603050405020304" pitchFamily="18" charset="0"/>
                <a:cs typeface="Times New Roman" panose="02020603050405020304" pitchFamily="18" charset="0"/>
              </a:rPr>
              <a:t>র </a:t>
            </a:r>
            <a:r>
              <a:rPr lang="bn-IN" dirty="0" smtClean="0">
                <a:latin typeface="Times New Roman" panose="02020603050405020304" pitchFamily="18" charset="0"/>
                <a:cs typeface="Times New Roman" panose="02020603050405020304" pitchFamily="18" charset="0"/>
              </a:rPr>
              <a:t>মূল আলোচ্য বিষয়।</a:t>
            </a:r>
            <a:endParaRPr lang="bn-IN" dirty="0">
              <a:latin typeface="Times New Roman" panose="02020603050405020304" pitchFamily="18" charset="0"/>
              <a:cs typeface="Times New Roman" panose="02020603050405020304" pitchFamily="18" charset="0"/>
            </a:endParaRPr>
          </a:p>
          <a:p>
            <a:pPr marL="0" indent="0" algn="just">
              <a:buNone/>
            </a:pPr>
            <a:endParaRPr lang="bn-IN" dirty="0" smtClean="0">
              <a:latin typeface="Times New Roman" panose="02020603050405020304" pitchFamily="18" charset="0"/>
              <a:cs typeface="Times New Roman" panose="02020603050405020304" pitchFamily="18" charset="0"/>
            </a:endParaRPr>
          </a:p>
          <a:p>
            <a:pPr algn="just"/>
            <a:r>
              <a:rPr lang="bn-IN" dirty="0" smtClean="0">
                <a:latin typeface="Times New Roman" panose="02020603050405020304" pitchFamily="18" charset="0"/>
              </a:rPr>
              <a:t>প্রাচীন গ্রিসের নগররাষ্ট্রে নাগরিকরা প্রত্যক্ষভাবে শাসনকাজে অংশগ্রহণ করত। কিন্তু বর্তমানে রাষ্ট্রের ধারনায় পরিবর্তন এসেছে এবং আধুনিক জাতিরাষ্ট্রের ধারনা প্রতিষ্ঠিত হয়েছে। গ্রিসের নগররাষ্ট্রে প্রত্যক্ষভাবে শাসনকাজে অংশগ্রহণকারীরাই কেবল নাগরিকের মর্যাদা পেত। কিন্তু বর্তমানে রাষ্ট্রে বসবাসকারী সবাই নাগরিকের মর্যাদা পায়।</a:t>
            </a:r>
          </a:p>
          <a:p>
            <a:pPr marL="0" indent="0">
              <a:buNone/>
            </a:pPr>
            <a:endParaRPr lang="bn-IN" dirty="0"/>
          </a:p>
          <a:p>
            <a:endParaRPr lang="bn-IN" dirty="0" smtClean="0">
              <a:latin typeface="Times New Roman" panose="02020603050405020304" pitchFamily="18" charset="0"/>
            </a:endParaRPr>
          </a:p>
          <a:p>
            <a:pPr marL="0" indent="0">
              <a:buNone/>
            </a:pPr>
            <a:endParaRPr lang="bn-IN" dirty="0"/>
          </a:p>
        </p:txBody>
      </p: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552238" y="6218238"/>
            <a:ext cx="487362" cy="487362"/>
          </a:xfrm>
          <a:prstGeom prst="rect">
            <a:avLst/>
          </a:prstGeom>
        </p:spPr>
      </p:pic>
    </p:spTree>
    <p:custDataLst>
      <p:tags r:id="rId1"/>
    </p:custDataLst>
    <p:extLst>
      <p:ext uri="{BB962C8B-B14F-4D97-AF65-F5344CB8AC3E}">
        <p14:creationId xmlns:p14="http://schemas.microsoft.com/office/powerpoint/2010/main" val="31921216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133913">
        <p15:prstTrans prst="fallOver"/>
      </p:transition>
    </mc:Choice>
    <mc:Fallback>
      <p:transition spd="slow" advTm="1339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2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0"/>
                                        <p:tgtEl>
                                          <p:spTgt spid="3">
                                            <p:txEl>
                                              <p:pRg st="0" end="0"/>
                                            </p:txEl>
                                          </p:spTgt>
                                        </p:tgtEl>
                                      </p:cBhvr>
                                    </p:animEffect>
                                    <p:anim calcmode="lin" valueType="num">
                                      <p:cBhvr>
                                        <p:cTn id="1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1000"/>
                                        <p:tgtEl>
                                          <p:spTgt spid="3">
                                            <p:txEl>
                                              <p:pRg st="4" end="4"/>
                                            </p:txEl>
                                          </p:spTgt>
                                        </p:tgtEl>
                                      </p:cBhvr>
                                    </p:animEffect>
                                    <p:anim calcmode="lin" valueType="num">
                                      <p:cBhvr>
                                        <p:cTn id="3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3" fill="hold" display="0">
                  <p:stCondLst>
                    <p:cond delay="indefinite"/>
                  </p:stCondLst>
                  <p:endCondLst>
                    <p:cond evt="onStopAudio" delay="0">
                      <p:tgtEl>
                        <p:sldTgt/>
                      </p:tgtEl>
                    </p:cond>
                  </p:endCondLst>
                </p:cTn>
                <p:tgtEl>
                  <p:spTgt spid="4"/>
                </p:tgtEl>
              </p:cMediaNode>
            </p:audio>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পৌরনীতি</a:t>
            </a:r>
            <a:r>
              <a:rPr lang="bn-IN" dirty="0" smtClean="0"/>
              <a:t>র</a:t>
            </a:r>
            <a:r>
              <a:rPr lang="en-US" dirty="0" smtClean="0"/>
              <a:t> </a:t>
            </a:r>
            <a:r>
              <a:rPr lang="en-US" dirty="0" err="1" smtClean="0"/>
              <a:t>সংজ্ঞা</a:t>
            </a:r>
            <a:endParaRPr lang="bn-IN" dirty="0"/>
          </a:p>
        </p:txBody>
      </p:sp>
      <p:sp>
        <p:nvSpPr>
          <p:cNvPr id="3" name="Content Placeholder 2"/>
          <p:cNvSpPr>
            <a:spLocks noGrp="1"/>
          </p:cNvSpPr>
          <p:nvPr>
            <p:ph idx="1"/>
          </p:nvPr>
        </p:nvSpPr>
        <p:spPr>
          <a:xfrm>
            <a:off x="757639" y="1286634"/>
            <a:ext cx="9559706" cy="5000877"/>
          </a:xfrm>
        </p:spPr>
        <p:txBody>
          <a:bodyPr>
            <a:normAutofit/>
          </a:bodyPr>
          <a:lstStyle/>
          <a:p>
            <a:pPr algn="just"/>
            <a:r>
              <a:rPr lang="bn-IN" dirty="0" smtClean="0"/>
              <a:t>আধুনিক রাষ্ট্রের নাগরিকদের আচার- আচরণ, কার্যাবলি , বিভিন্ন সামাজিক ও রাজনৈতিক প্রতিষ্ঠান সম্পর্কিত সব বিষয় নিয়ে যে শাস্ত্র আলোচনা করে তাই </a:t>
            </a:r>
            <a:r>
              <a:rPr lang="en-US" dirty="0" smtClean="0">
                <a:latin typeface="Times New Roman" panose="02020603050405020304" pitchFamily="18" charset="0"/>
                <a:cs typeface="Times New Roman" panose="02020603050405020304" pitchFamily="18" charset="0"/>
              </a:rPr>
              <a:t>পৌরনীতি</a:t>
            </a:r>
            <a:r>
              <a:rPr lang="bn-IN"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পৌরনীতি</a:t>
            </a:r>
            <a:r>
              <a:rPr lang="bn-IN" dirty="0">
                <a:latin typeface="Times New Roman" panose="02020603050405020304" pitchFamily="18" charset="0"/>
                <a:cs typeface="Times New Roman" panose="02020603050405020304" pitchFamily="18" charset="0"/>
              </a:rPr>
              <a:t>র </a:t>
            </a:r>
            <a:r>
              <a:rPr lang="bn-IN" dirty="0" smtClean="0">
                <a:latin typeface="Times New Roman" panose="02020603050405020304" pitchFamily="18" charset="0"/>
                <a:cs typeface="Times New Roman" panose="02020603050405020304" pitchFamily="18" charset="0"/>
              </a:rPr>
              <a:t>সংজ্ঞা বিশ্লেষণ করতে গিয়ে বিভিন্ন রাষ্ট্রবিজ্ঞানী বিভিন্ন সংজ্ঞা প্রদান করেছেন । তার মধ্যে উল্লেখযোগ্য কিছু সংজ্ঞা নিম্নে দেয়া হলো</a:t>
            </a:r>
          </a:p>
          <a:p>
            <a:pPr marL="0" indent="0" algn="just">
              <a:buNone/>
            </a:pPr>
            <a:endParaRPr lang="bn-IN" dirty="0" smtClean="0">
              <a:latin typeface="Times New Roman" panose="02020603050405020304" pitchFamily="18" charset="0"/>
              <a:cs typeface="Times New Roman" panose="02020603050405020304" pitchFamily="18" charset="0"/>
            </a:endParaRPr>
          </a:p>
          <a:p>
            <a:pPr algn="just"/>
            <a:r>
              <a:rPr lang="bn-IN" dirty="0" smtClean="0">
                <a:latin typeface="Times New Roman" panose="02020603050405020304" pitchFamily="18" charset="0"/>
              </a:rPr>
              <a:t>প্রফেসর ই এম হোয়াইট বলেন, “ নাগরিকতার সাথে জড়িত সব প্রশ্ন নিয়ে যে শাস্ত্র আলোচনা করে তাকে </a:t>
            </a:r>
            <a:r>
              <a:rPr lang="en-US" dirty="0" smtClean="0">
                <a:latin typeface="Times New Roman" panose="02020603050405020304" pitchFamily="18" charset="0"/>
                <a:cs typeface="Times New Roman" panose="02020603050405020304" pitchFamily="18" charset="0"/>
              </a:rPr>
              <a:t>পৌরনীতি</a:t>
            </a:r>
            <a:r>
              <a:rPr lang="bn-IN" dirty="0">
                <a:latin typeface="Times New Roman" panose="02020603050405020304" pitchFamily="18" charset="0"/>
                <a:cs typeface="Times New Roman" panose="02020603050405020304" pitchFamily="18" charset="0"/>
              </a:rPr>
              <a:t> </a:t>
            </a:r>
            <a:r>
              <a:rPr lang="bn-IN" dirty="0" smtClean="0">
                <a:latin typeface="Times New Roman" panose="02020603050405020304" pitchFamily="18" charset="0"/>
                <a:cs typeface="Times New Roman" panose="02020603050405020304" pitchFamily="18" charset="0"/>
              </a:rPr>
              <a:t>বলে ।”</a:t>
            </a:r>
          </a:p>
          <a:p>
            <a:pPr algn="just"/>
            <a:r>
              <a:rPr lang="bn-IN" dirty="0">
                <a:latin typeface="Times New Roman" panose="02020603050405020304" pitchFamily="18" charset="0"/>
              </a:rPr>
              <a:t>ই এম </a:t>
            </a:r>
            <a:r>
              <a:rPr lang="bn-IN" dirty="0" smtClean="0">
                <a:latin typeface="Times New Roman" panose="02020603050405020304" pitchFamily="18" charset="0"/>
              </a:rPr>
              <a:t>হোয়াইট তাঁর গ্রন্থে আরও বলেন, “</a:t>
            </a:r>
            <a:r>
              <a:rPr lang="en-US" dirty="0" smtClean="0"/>
              <a:t>পৌরনীতি</a:t>
            </a:r>
            <a:r>
              <a:rPr lang="bn-IN" dirty="0" smtClean="0"/>
              <a:t> হলো জ্ঞানের সেই শাখা যা নাগরিকতার অতীত, বর্তমান ও ভবিষ্যৎ এবং স্থানীয় , জাতীয় ও মানবতার সাথে জড়িত সব বিষয় নিয়ে আলোচনা করে ।”</a:t>
            </a:r>
          </a:p>
          <a:p>
            <a:pPr algn="just"/>
            <a:r>
              <a:rPr lang="bn-IN" dirty="0" smtClean="0"/>
              <a:t>এফ আই গ্লাউড বলেন, “যেসব প্রতিষ্ঠান , অভ্যাস, কার্যাবলী ও চেতনার দ্বারা মানুষ রাষ্ট্রীয় বা রাজনৈতিক সমাজের প্রতি দায়িত্ব ও কর্তব্য পালন এবং অধিকার ভোগ করতে পারে, তার অধ্যয়নই হচ্ছে </a:t>
            </a:r>
            <a:r>
              <a:rPr lang="en-US" dirty="0" smtClean="0"/>
              <a:t>পৌরনীতি</a:t>
            </a:r>
            <a:r>
              <a:rPr lang="bn-IN" dirty="0" smtClean="0"/>
              <a:t> ।”</a:t>
            </a:r>
            <a:endParaRPr lang="bn-IN" dirty="0"/>
          </a:p>
          <a:p>
            <a:pPr marL="0" indent="0" algn="just">
              <a:buNone/>
            </a:pPr>
            <a:endParaRPr lang="bn-IN" dirty="0"/>
          </a:p>
          <a:p>
            <a:pPr algn="just"/>
            <a:endParaRPr lang="bn-IN" dirty="0" smtClean="0"/>
          </a:p>
        </p:txBody>
      </p:sp>
      <p:pic>
        <p:nvPicPr>
          <p:cNvPr id="10" name="Audio 9">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552238" y="6218238"/>
            <a:ext cx="487362" cy="487362"/>
          </a:xfrm>
          <a:prstGeom prst="rect">
            <a:avLst/>
          </a:prstGeom>
        </p:spPr>
      </p:pic>
    </p:spTree>
    <p:custDataLst>
      <p:tags r:id="rId1"/>
    </p:custDataLst>
    <p:extLst>
      <p:ext uri="{BB962C8B-B14F-4D97-AF65-F5344CB8AC3E}">
        <p14:creationId xmlns:p14="http://schemas.microsoft.com/office/powerpoint/2010/main" val="305475883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401292">
        <p15:prstTrans prst="fallOver"/>
      </p:transition>
    </mc:Choice>
    <mc:Fallback>
      <p:transition spd="slow" advTm="40129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1000"/>
                                        <p:tgtEl>
                                          <p:spTgt spid="3">
                                            <p:txEl>
                                              <p:pRg st="4" end="4"/>
                                            </p:txEl>
                                          </p:spTgt>
                                        </p:tgtEl>
                                      </p:cBhvr>
                                    </p:animEffect>
                                    <p:anim calcmode="lin" valueType="num">
                                      <p:cBhvr>
                                        <p:cTn id="3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1" fill="hold" display="0">
                  <p:stCondLst>
                    <p:cond delay="indefinite"/>
                  </p:stCondLst>
                  <p:endCondLst>
                    <p:cond evt="onStopAudio" delay="0">
                      <p:tgtEl>
                        <p:sldTgt/>
                      </p:tgtEl>
                    </p:cond>
                  </p:endCondLst>
                </p:cTn>
                <p:tgtEl>
                  <p:spTgt spid="10"/>
                </p:tgtEl>
              </p:cMediaNode>
            </p:audio>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পৌরনীতি</a:t>
            </a:r>
            <a:r>
              <a:rPr lang="bn-IN" dirty="0"/>
              <a:t>র</a:t>
            </a:r>
            <a:r>
              <a:rPr lang="en-US" dirty="0"/>
              <a:t> </a:t>
            </a:r>
            <a:r>
              <a:rPr lang="en-US" dirty="0" err="1"/>
              <a:t>সংজ্ঞা</a:t>
            </a:r>
            <a:endParaRPr lang="en-US" dirty="0"/>
          </a:p>
        </p:txBody>
      </p:sp>
      <p:sp>
        <p:nvSpPr>
          <p:cNvPr id="3" name="Content Placeholder 2"/>
          <p:cNvSpPr>
            <a:spLocks noGrp="1"/>
          </p:cNvSpPr>
          <p:nvPr>
            <p:ph idx="1"/>
          </p:nvPr>
        </p:nvSpPr>
        <p:spPr>
          <a:xfrm>
            <a:off x="646111" y="1594131"/>
            <a:ext cx="9735970" cy="4540979"/>
          </a:xfrm>
        </p:spPr>
        <p:txBody>
          <a:bodyPr/>
          <a:lstStyle/>
          <a:p>
            <a:pPr marL="0" indent="0" algn="just">
              <a:buNone/>
            </a:pPr>
            <a:r>
              <a:rPr lang="bn-IN" dirty="0" smtClean="0"/>
              <a:t>উপরে আলোচিত সংজ্ঞাগুলো ব্যাখ্যা করলে দাঁড়ায় যে, নাগরিকের যাবতীয় কার্যাবলী বিশ্লেষণ করা হল </a:t>
            </a:r>
            <a:r>
              <a:rPr lang="en-US" dirty="0"/>
              <a:t>পৌরনীতি</a:t>
            </a:r>
            <a:r>
              <a:rPr lang="bn-IN" dirty="0"/>
              <a:t>র</a:t>
            </a:r>
            <a:r>
              <a:rPr lang="en-US" dirty="0"/>
              <a:t> </a:t>
            </a:r>
            <a:r>
              <a:rPr lang="bn-IN" dirty="0" smtClean="0"/>
              <a:t>আলোচ্য বিষয়। এ ক্ষেত্রে নাগরিক জীবনের সব রীতিনীতি, আচার- আচরণ স্থানীয়, জাতীয় ও আন্তর্জাতিক বিষয়াবলী, অতীত, বর্তমান ও ভবিষ্যৎ কার্যাবলী বিশ্লেষণ করা হয়। আর সামাজিক জীব হিসেবে নাগরিকের উপর অর্পিত সব দায়িত্ব- কর্তব্য , অধিকার , মানবতা ও মানবাধিকার ইত্যাদি বিষয় সমন্বয়ের মাধ্যমে আদর্শ সমাজ গঠনে প্রচেষ্টা চালানো হয়।</a:t>
            </a:r>
          </a:p>
          <a:p>
            <a:pPr marL="0" indent="0" algn="just">
              <a:buNone/>
            </a:pPr>
            <a:endParaRPr lang="bn-IN" dirty="0"/>
          </a:p>
          <a:p>
            <a:pPr marL="0" indent="0" algn="just">
              <a:buNone/>
            </a:pPr>
            <a:r>
              <a:rPr lang="bn-IN" dirty="0" smtClean="0"/>
              <a:t>অবশেষে বলা যায় </a:t>
            </a:r>
            <a:r>
              <a:rPr lang="en-US" dirty="0" err="1" smtClean="0"/>
              <a:t>পৌরনীত</a:t>
            </a:r>
            <a:r>
              <a:rPr lang="bn-IN" dirty="0" smtClean="0"/>
              <a:t>ি হলো সামাজিক বিজ্ঞানের সেই শাখা, যা নাগরিক ও নাগরিকতার সাথে জড়িত সকল বিষয় নিয়ে আলোচনা ও পর্যালোচনা করে। </a:t>
            </a:r>
            <a:endParaRPr lang="en-US" dirty="0"/>
          </a:p>
        </p:txBody>
      </p:sp>
      <p:pic>
        <p:nvPicPr>
          <p:cNvPr id="10" name="Audio 9">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552238" y="6218238"/>
            <a:ext cx="487362" cy="487362"/>
          </a:xfrm>
          <a:prstGeom prst="rect">
            <a:avLst/>
          </a:prstGeom>
        </p:spPr>
      </p:pic>
    </p:spTree>
    <p:custDataLst>
      <p:tags r:id="rId1"/>
    </p:custDataLst>
    <p:extLst>
      <p:ext uri="{BB962C8B-B14F-4D97-AF65-F5344CB8AC3E}">
        <p14:creationId xmlns:p14="http://schemas.microsoft.com/office/powerpoint/2010/main" val="148090632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110049">
        <p15:prstTrans prst="fallOver"/>
      </p:transition>
    </mc:Choice>
    <mc:Fallback>
      <p:transition spd="slow" advTm="11004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7" fill="hold" display="0">
                  <p:stCondLst>
                    <p:cond delay="indefinite"/>
                  </p:stCondLst>
                  <p:endCondLst>
                    <p:cond evt="onStopAudio" delay="0">
                      <p:tgtEl>
                        <p:sldTgt/>
                      </p:tgtEl>
                    </p:cond>
                  </p:endCondLst>
                </p:cTn>
                <p:tgtEl>
                  <p:spTgt spid="10"/>
                </p:tgtEl>
              </p:cMediaNode>
            </p:audio>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195" y="1124793"/>
            <a:ext cx="9656003" cy="2301217"/>
          </a:xfrm>
        </p:spPr>
        <p:txBody>
          <a:bodyPr/>
          <a:lstStyle/>
          <a:p>
            <a:r>
              <a:rPr lang="bn-IN" sz="6600" b="1" dirty="0" smtClean="0"/>
              <a:t>              </a:t>
            </a:r>
            <a:r>
              <a:rPr lang="en-US" sz="6600" b="1" dirty="0" err="1" smtClean="0"/>
              <a:t>ধন্যবাদ</a:t>
            </a:r>
            <a:endParaRPr lang="en-US" sz="6600" b="1" dirty="0"/>
          </a:p>
        </p:txBody>
      </p:sp>
      <p:sp>
        <p:nvSpPr>
          <p:cNvPr id="3" name="Text Placeholder 2"/>
          <p:cNvSpPr>
            <a:spLocks noGrp="1"/>
          </p:cNvSpPr>
          <p:nvPr>
            <p:ph type="body" idx="1"/>
          </p:nvPr>
        </p:nvSpPr>
        <p:spPr/>
        <p:txBody>
          <a:bodyPr/>
          <a:lstStyle/>
          <a:p>
            <a:endParaRPr lang="en-US"/>
          </a:p>
        </p:txBody>
      </p:sp>
      <p:pic>
        <p:nvPicPr>
          <p:cNvPr id="7" name="Audio 6">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552238" y="6218238"/>
            <a:ext cx="487362" cy="487362"/>
          </a:xfrm>
          <a:prstGeom prst="rect">
            <a:avLst/>
          </a:prstGeom>
        </p:spPr>
      </p:pic>
    </p:spTree>
    <p:custDataLst>
      <p:tags r:id="rId1"/>
    </p:custDataLst>
    <p:extLst>
      <p:ext uri="{BB962C8B-B14F-4D97-AF65-F5344CB8AC3E}">
        <p14:creationId xmlns:p14="http://schemas.microsoft.com/office/powerpoint/2010/main" val="218408654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73573">
        <p15:prstTrans prst="fallOver"/>
      </p:transition>
    </mc:Choice>
    <mc:Fallback>
      <p:transition spd="slow" advTm="7357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anim calcmode="lin" valueType="num">
                                      <p:cBhvr>
                                        <p:cTn id="12" dur="2000" fill="hold"/>
                                        <p:tgtEl>
                                          <p:spTgt spid="2"/>
                                        </p:tgtEl>
                                        <p:attrNameLst>
                                          <p:attrName>ppt_w</p:attrName>
                                        </p:attrNameLst>
                                      </p:cBhvr>
                                      <p:tavLst>
                                        <p:tav tm="0" fmla="#ppt_w*sin(2.5*pi*$)">
                                          <p:val>
                                            <p:fltVal val="0"/>
                                          </p:val>
                                        </p:tav>
                                        <p:tav tm="100000">
                                          <p:val>
                                            <p:fltVal val="1"/>
                                          </p:val>
                                        </p:tav>
                                      </p:tavLst>
                                    </p:anim>
                                    <p:anim calcmode="lin" valueType="num">
                                      <p:cBhvr>
                                        <p:cTn id="13"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4" fill="hold" display="0">
                  <p:stCondLst>
                    <p:cond delay="indefinite"/>
                  </p:stCondLst>
                  <p:endCondLst>
                    <p:cond evt="onStopAudio" delay="0">
                      <p:tgtEl>
                        <p:sldTgt/>
                      </p:tgtEl>
                    </p:cond>
                  </p:endCondLst>
                </p:cTn>
                <p:tgtEl>
                  <p:spTgt spid="7"/>
                </p:tgtEl>
              </p:cMediaNode>
            </p:audio>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6|1.7|1.3|1.5"/>
</p:tagLst>
</file>

<file path=ppt/tags/tag2.xml><?xml version="1.0" encoding="utf-8"?>
<p:tagLst xmlns:a="http://schemas.openxmlformats.org/drawingml/2006/main" xmlns:r="http://schemas.openxmlformats.org/officeDocument/2006/relationships" xmlns:p="http://schemas.openxmlformats.org/presentationml/2006/main">
  <p:tag name="TIMING" val="|0.8|5.5"/>
</p:tagLst>
</file>

<file path=ppt/tags/tag3.xml><?xml version="1.0" encoding="utf-8"?>
<p:tagLst xmlns:a="http://schemas.openxmlformats.org/drawingml/2006/main" xmlns:r="http://schemas.openxmlformats.org/officeDocument/2006/relationships" xmlns:p="http://schemas.openxmlformats.org/presentationml/2006/main">
  <p:tag name="TIMING" val="|0.7|2.2|10.5|1.8"/>
</p:tagLst>
</file>

<file path=ppt/tags/tag4.xml><?xml version="1.0" encoding="utf-8"?>
<p:tagLst xmlns:a="http://schemas.openxmlformats.org/drawingml/2006/main" xmlns:r="http://schemas.openxmlformats.org/officeDocument/2006/relationships" xmlns:p="http://schemas.openxmlformats.org/presentationml/2006/main">
  <p:tag name="TIMING" val="|0.8|10.3|3.9|5.3"/>
</p:tagLst>
</file>

<file path=ppt/tags/tag5.xml><?xml version="1.0" encoding="utf-8"?>
<p:tagLst xmlns:a="http://schemas.openxmlformats.org/drawingml/2006/main" xmlns:r="http://schemas.openxmlformats.org/officeDocument/2006/relationships" xmlns:p="http://schemas.openxmlformats.org/presentationml/2006/main">
  <p:tag name="TIMING" val="|0|5.3|26.2|63.4"/>
</p:tagLst>
</file>

<file path=ppt/tags/tag6.xml><?xml version="1.0" encoding="utf-8"?>
<p:tagLst xmlns:a="http://schemas.openxmlformats.org/drawingml/2006/main" xmlns:r="http://schemas.openxmlformats.org/officeDocument/2006/relationships" xmlns:p="http://schemas.openxmlformats.org/presentationml/2006/main">
  <p:tag name="TIMING" val="|0|1|58.1|42.6|157.8"/>
</p:tagLst>
</file>

<file path=ppt/tags/tag7.xml><?xml version="1.0" encoding="utf-8"?>
<p:tagLst xmlns:a="http://schemas.openxmlformats.org/drawingml/2006/main" xmlns:r="http://schemas.openxmlformats.org/officeDocument/2006/relationships" xmlns:p="http://schemas.openxmlformats.org/presentationml/2006/main">
  <p:tag name="TIMING" val="|2.7|18.8|51.4"/>
</p:tagLst>
</file>

<file path=ppt/tags/tag8.xml><?xml version="1.0" encoding="utf-8"?>
<p:tagLst xmlns:a="http://schemas.openxmlformats.org/drawingml/2006/main" xmlns:r="http://schemas.openxmlformats.org/officeDocument/2006/relationships" xmlns:p="http://schemas.openxmlformats.org/presentationml/2006/main">
  <p:tag name="TIMING" val="|0.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466</TotalTime>
  <Words>409</Words>
  <Application>Microsoft Office PowerPoint</Application>
  <PresentationFormat>Widescreen</PresentationFormat>
  <Paragraphs>31</Paragraphs>
  <Slides>8</Slides>
  <Notes>0</Notes>
  <HiddenSlides>0</HiddenSlides>
  <MMClips>8</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Century Gothic</vt:lpstr>
      <vt:lpstr>Times New Roman</vt:lpstr>
      <vt:lpstr>Vrinda</vt:lpstr>
      <vt:lpstr>Wingdings 3</vt:lpstr>
      <vt:lpstr>Ion</vt:lpstr>
      <vt:lpstr>     পৌরনীতি ও সুশাসন                                             প্রথম পত্র</vt:lpstr>
      <vt:lpstr>                    শিক্ষক পরিচিতি              বেগম ফেরদৌসী  সহকারী অধ্যাপক সোমপাড়া কলেজ    </vt:lpstr>
      <vt:lpstr>বই তালিকাঃ </vt:lpstr>
      <vt:lpstr>                                   প্রথম অধ্যায়           পৌরনীতি ও সুশাসন পরিচিতি </vt:lpstr>
      <vt:lpstr>পৌরনীতির মৌলিক ধারণা    </vt:lpstr>
      <vt:lpstr>পৌরনীতির সংজ্ঞা</vt:lpstr>
      <vt:lpstr>পৌরনীতির সংজ্ঞা</vt:lpstr>
      <vt:lpstr>              ধন্যবাদ</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28</cp:revision>
  <dcterms:created xsi:type="dcterms:W3CDTF">2020-09-29T05:15:28Z</dcterms:created>
  <dcterms:modified xsi:type="dcterms:W3CDTF">2020-10-02T08:42:23Z</dcterms:modified>
</cp:coreProperties>
</file>