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16"/>
  </p:notesMasterIdLst>
  <p:sldIdLst>
    <p:sldId id="277" r:id="rId2"/>
    <p:sldId id="258" r:id="rId3"/>
    <p:sldId id="276" r:id="rId4"/>
    <p:sldId id="259" r:id="rId5"/>
    <p:sldId id="261" r:id="rId6"/>
    <p:sldId id="260" r:id="rId7"/>
    <p:sldId id="274" r:id="rId8"/>
    <p:sldId id="275" r:id="rId9"/>
    <p:sldId id="268" r:id="rId10"/>
    <p:sldId id="269" r:id="rId11"/>
    <p:sldId id="272" r:id="rId12"/>
    <p:sldId id="263" r:id="rId13"/>
    <p:sldId id="267" r:id="rId14"/>
    <p:sldId id="26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showScrollbar="0"/>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920" autoAdjust="0"/>
  </p:normalViewPr>
  <p:slideViewPr>
    <p:cSldViewPr snapToGrid="0">
      <p:cViewPr>
        <p:scale>
          <a:sx n="60" d="100"/>
          <a:sy n="60" d="100"/>
        </p:scale>
        <p:origin x="-522" y="-28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0C0B3F-C450-4B48-92AB-4728500C364C}" type="datetimeFigureOut">
              <a:rPr lang="en-US" smtClean="0"/>
              <a:pPr/>
              <a:t>10/6/2020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C15BB9-E973-4F76-B13E-2D12607B5EB1}" type="slidenum">
              <a:rPr lang="en-US" smtClean="0"/>
              <a:pPr/>
              <a:t>‹#›</a:t>
            </a:fld>
            <a:endParaRPr lang="en-US"/>
          </a:p>
        </p:txBody>
      </p:sp>
    </p:spTree>
    <p:extLst>
      <p:ext uri="{BB962C8B-B14F-4D97-AF65-F5344CB8AC3E}">
        <p14:creationId xmlns:p14="http://schemas.microsoft.com/office/powerpoint/2010/main" xmlns="" val="1086597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A6D65A9-7665-4CFF-A041-930BD3E8E139}" type="datetimeFigureOut">
              <a:rPr lang="en-US" smtClean="0"/>
              <a:pPr/>
              <a:t>10/6/2020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C52308C-7FBC-46A5-A5AF-B7A3B0DF8C9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A6D65A9-7665-4CFF-A041-930BD3E8E139}" type="datetimeFigureOut">
              <a:rPr lang="en-US" smtClean="0"/>
              <a:pPr/>
              <a:t>10/6/2020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52308C-7FBC-46A5-A5AF-B7A3B0DF8C9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A6D65A9-7665-4CFF-A041-930BD3E8E139}" type="datetimeFigureOut">
              <a:rPr lang="en-US" smtClean="0"/>
              <a:pPr/>
              <a:t>10/6/2020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52308C-7FBC-46A5-A5AF-B7A3B0DF8C9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A6D65A9-7665-4CFF-A041-930BD3E8E139}" type="datetimeFigureOut">
              <a:rPr lang="en-US" smtClean="0"/>
              <a:pPr/>
              <a:t>10/6/2020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52308C-7FBC-46A5-A5AF-B7A3B0DF8C9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A6D65A9-7665-4CFF-A041-930BD3E8E139}" type="datetimeFigureOut">
              <a:rPr lang="en-US" smtClean="0"/>
              <a:pPr/>
              <a:t>10/6/2020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52308C-7FBC-46A5-A5AF-B7A3B0DF8C9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A6D65A9-7665-4CFF-A041-930BD3E8E139}" type="datetimeFigureOut">
              <a:rPr lang="en-US" smtClean="0"/>
              <a:pPr/>
              <a:t>10/6/2020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52308C-7FBC-46A5-A5AF-B7A3B0DF8C9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A6D65A9-7665-4CFF-A041-930BD3E8E139}" type="datetimeFigureOut">
              <a:rPr lang="en-US" smtClean="0"/>
              <a:pPr/>
              <a:t>10/6/2020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52308C-7FBC-46A5-A5AF-B7A3B0DF8C9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A6D65A9-7665-4CFF-A041-930BD3E8E139}" type="datetimeFigureOut">
              <a:rPr lang="en-US" smtClean="0"/>
              <a:pPr/>
              <a:t>10/6/2020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52308C-7FBC-46A5-A5AF-B7A3B0DF8C9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6D65A9-7665-4CFF-A041-930BD3E8E139}" type="datetimeFigureOut">
              <a:rPr lang="en-US" smtClean="0"/>
              <a:pPr/>
              <a:t>10/6/2020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52308C-7FBC-46A5-A5AF-B7A3B0DF8C9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A6D65A9-7665-4CFF-A041-930BD3E8E139}" type="datetimeFigureOut">
              <a:rPr lang="en-US" smtClean="0"/>
              <a:pPr/>
              <a:t>10/6/2020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52308C-7FBC-46A5-A5AF-B7A3B0DF8C9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A6D65A9-7665-4CFF-A041-930BD3E8E139}" type="datetimeFigureOut">
              <a:rPr lang="en-US" smtClean="0"/>
              <a:pPr/>
              <a:t>10/6/2020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69600" y="6356351"/>
            <a:ext cx="812800" cy="365125"/>
          </a:xfrm>
        </p:spPr>
        <p:txBody>
          <a:bodyPr/>
          <a:lstStyle/>
          <a:p>
            <a:fld id="{6C52308C-7FBC-46A5-A5AF-B7A3B0DF8C96}" type="slidenum">
              <a:rPr lang="en-US" smtClean="0"/>
              <a:pPr/>
              <a:t>‹#›</a:t>
            </a:fld>
            <a:endParaRPr lang="en-US"/>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A6D65A9-7665-4CFF-A041-930BD3E8E139}" type="datetimeFigureOut">
              <a:rPr lang="en-US" smtClean="0"/>
              <a:pPr/>
              <a:t>10/6/2020</a:t>
            </a:fld>
            <a:endParaRPr lang="en-US"/>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C52308C-7FBC-46A5-A5AF-B7A3B0DF8C96}" type="slidenum">
              <a:rPr lang="en-US" smtClean="0"/>
              <a:pPr/>
              <a:t>‹#›</a:t>
            </a:fld>
            <a:endParaRPr lang="en-US"/>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descr="images (22).jpeg"/>
          <p:cNvPicPr>
            <a:picLocks noChangeAspect="1"/>
          </p:cNvPicPr>
          <p:nvPr/>
        </p:nvPicPr>
        <p:blipFill>
          <a:blip r:embed="rId2"/>
          <a:stretch>
            <a:fillRect/>
          </a:stretch>
        </p:blipFill>
        <p:spPr>
          <a:xfrm>
            <a:off x="488731" y="20767"/>
            <a:ext cx="11382703" cy="6770953"/>
          </a:xfrm>
          <a:prstGeom prst="rect">
            <a:avLst/>
          </a:prstGeom>
        </p:spPr>
      </p:pic>
      <p:sp>
        <p:nvSpPr>
          <p:cNvPr id="14" name="Horizontal Scroll 13"/>
          <p:cNvSpPr/>
          <p:nvPr/>
        </p:nvSpPr>
        <p:spPr>
          <a:xfrm>
            <a:off x="3539739" y="5298713"/>
            <a:ext cx="6411686" cy="1480457"/>
          </a:xfrm>
          <a:prstGeom prst="horizontalScroll">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ar-SA" sz="4800" b="1" dirty="0">
                <a:solidFill>
                  <a:srgbClr val="7030A0"/>
                </a:solidFill>
              </a:rPr>
              <a:t>اهلا و </a:t>
            </a:r>
            <a:r>
              <a:rPr lang="ar-SA" sz="4800" b="1" dirty="0" smtClean="0">
                <a:solidFill>
                  <a:srgbClr val="7030A0"/>
                </a:solidFill>
              </a:rPr>
              <a:t>سهلا ومرحبا بكم</a:t>
            </a:r>
            <a:endParaRPr lang="en-US" sz="4800" dirty="0"/>
          </a:p>
        </p:txBody>
      </p:sp>
      <p:pic>
        <p:nvPicPr>
          <p:cNvPr id="15" name="Picture 14"/>
          <p:cNvPicPr>
            <a:picLocks noChangeAspect="1"/>
          </p:cNvPicPr>
          <p:nvPr/>
        </p:nvPicPr>
        <p:blipFill rotWithShape="1">
          <a:blip r:embed="rId3">
            <a:extLst>
              <a:ext uri="{28A0092B-C50C-407E-A947-70E740481C1C}">
                <a14:useLocalDpi xmlns:a14="http://schemas.microsoft.com/office/drawing/2010/main" xmlns="" val="0"/>
              </a:ext>
            </a:extLst>
          </a:blip>
          <a:srcRect t="3636" r="49587" b="4243"/>
          <a:stretch/>
        </p:blipFill>
        <p:spPr>
          <a:xfrm flipH="1">
            <a:off x="5990896" y="0"/>
            <a:ext cx="6201103" cy="6821262"/>
          </a:xfrm>
          <a:prstGeom prst="rect">
            <a:avLst/>
          </a:prstGeom>
          <a:solidFill>
            <a:srgbClr val="FF0000"/>
          </a:solidFill>
        </p:spPr>
      </p:pic>
      <p:pic>
        <p:nvPicPr>
          <p:cNvPr id="16" name="Picture 15"/>
          <p:cNvPicPr>
            <a:picLocks noChangeAspect="1"/>
          </p:cNvPicPr>
          <p:nvPr/>
        </p:nvPicPr>
        <p:blipFill rotWithShape="1">
          <a:blip r:embed="rId3">
            <a:extLst>
              <a:ext uri="{28A0092B-C50C-407E-A947-70E740481C1C}">
                <a14:useLocalDpi xmlns:a14="http://schemas.microsoft.com/office/drawing/2010/main" xmlns="" val="0"/>
              </a:ext>
            </a:extLst>
          </a:blip>
          <a:srcRect t="3636" r="49587" b="4243"/>
          <a:stretch/>
        </p:blipFill>
        <p:spPr>
          <a:xfrm>
            <a:off x="0" y="0"/>
            <a:ext cx="6006662" cy="6821262"/>
          </a:xfrm>
          <a:prstGeom prst="rect">
            <a:avLst/>
          </a:prstGeom>
          <a:solidFill>
            <a:srgbClr val="FF0000"/>
          </a:solidFill>
        </p:spPr>
      </p:pic>
    </p:spTree>
    <p:extLst>
      <p:ext uri="{BB962C8B-B14F-4D97-AF65-F5344CB8AC3E}">
        <p14:creationId xmlns:p14="http://schemas.microsoft.com/office/powerpoint/2010/main" xmlns="" val="80288102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xit" presetSubtype="8" fill="hold" nodeType="withEffect">
                                  <p:stCondLst>
                                    <p:cond delay="0"/>
                                  </p:stCondLst>
                                  <p:childTnLst>
                                    <p:animEffect transition="out" filter="wipe(left)">
                                      <p:cBhvr>
                                        <p:cTn id="6" dur="2000"/>
                                        <p:tgtEl>
                                          <p:spTgt spid="15"/>
                                        </p:tgtEl>
                                      </p:cBhvr>
                                    </p:animEffect>
                                    <p:set>
                                      <p:cBhvr>
                                        <p:cTn id="7" dur="1" fill="hold">
                                          <p:stCondLst>
                                            <p:cond delay="1999"/>
                                          </p:stCondLst>
                                        </p:cTn>
                                        <p:tgtEl>
                                          <p:spTgt spid="15"/>
                                        </p:tgtEl>
                                        <p:attrNameLst>
                                          <p:attrName>style.visibility</p:attrName>
                                        </p:attrNameLst>
                                      </p:cBhvr>
                                      <p:to>
                                        <p:strVal val="hidden"/>
                                      </p:to>
                                    </p:set>
                                  </p:childTnLst>
                                </p:cTn>
                              </p:par>
                              <p:par>
                                <p:cTn id="8" presetID="22" presetClass="exit" presetSubtype="2" fill="hold" nodeType="withEffect">
                                  <p:stCondLst>
                                    <p:cond delay="0"/>
                                  </p:stCondLst>
                                  <p:childTnLst>
                                    <p:animEffect transition="out" filter="wipe(right)">
                                      <p:cBhvr>
                                        <p:cTn id="9" dur="2000"/>
                                        <p:tgtEl>
                                          <p:spTgt spid="16"/>
                                        </p:tgtEl>
                                      </p:cBhvr>
                                    </p:animEffect>
                                    <p:set>
                                      <p:cBhvr>
                                        <p:cTn id="10" dur="1" fill="hold">
                                          <p:stCondLst>
                                            <p:cond delay="1999"/>
                                          </p:stCondLst>
                                        </p:cTn>
                                        <p:tgtEl>
                                          <p:spTgt spid="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21372" y="274638"/>
            <a:ext cx="4749421" cy="114300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pPr algn="ctr" rtl="1"/>
            <a:r>
              <a:rPr lang="ar-SA" sz="4800" b="1" dirty="0" smtClean="0">
                <a:solidFill>
                  <a:srgbClr val="7030A0"/>
                </a:solidFill>
              </a:rPr>
              <a:t>الكلمات المتضادة</a:t>
            </a:r>
            <a:endParaRPr lang="en-US" sz="4800" b="1" dirty="0">
              <a:solidFill>
                <a:srgbClr val="7030A0"/>
              </a:solidFill>
            </a:endParaRPr>
          </a:p>
        </p:txBody>
      </p:sp>
      <p:graphicFrame>
        <p:nvGraphicFramePr>
          <p:cNvPr id="5" name="Table 4"/>
          <p:cNvGraphicFramePr>
            <a:graphicFrameLocks noGrp="1"/>
          </p:cNvGraphicFramePr>
          <p:nvPr>
            <p:extLst>
              <p:ext uri="{D42A27DB-BD31-4B8C-83A1-F6EECF244321}">
                <p14:modId xmlns:p14="http://schemas.microsoft.com/office/powerpoint/2010/main" xmlns="" val="3715920195"/>
              </p:ext>
            </p:extLst>
          </p:nvPr>
        </p:nvGraphicFramePr>
        <p:xfrm>
          <a:off x="3207223" y="1877560"/>
          <a:ext cx="6332562" cy="769483"/>
        </p:xfrm>
        <a:graphic>
          <a:graphicData uri="http://schemas.openxmlformats.org/drawingml/2006/table">
            <a:tbl>
              <a:tblPr firstRow="1" bandRow="1">
                <a:tableStyleId>{5C22544A-7EE6-4342-B048-85BDC9FD1C3A}</a:tableStyleId>
              </a:tblPr>
              <a:tblGrid>
                <a:gridCol w="3166281"/>
                <a:gridCol w="3166281"/>
              </a:tblGrid>
              <a:tr h="769483">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3600" dirty="0" smtClean="0">
                          <a:solidFill>
                            <a:srgbClr val="7030A0"/>
                          </a:solidFill>
                        </a:rPr>
                        <a:t>الكلمة المتضادة</a:t>
                      </a:r>
                      <a:endParaRPr lang="en-US" sz="3600" dirty="0" smtClean="0">
                        <a:solidFill>
                          <a:srgbClr val="7030A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3600" dirty="0" smtClean="0">
                          <a:solidFill>
                            <a:srgbClr val="7030A0"/>
                          </a:solidFill>
                        </a:rPr>
                        <a:t> الكلمة الاصلي</a:t>
                      </a:r>
                      <a:endParaRPr lang="en-US" sz="36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tcPr>
                </a:tc>
              </a:tr>
            </a:tbl>
          </a:graphicData>
        </a:graphic>
      </p:graphicFrame>
      <p:sp>
        <p:nvSpPr>
          <p:cNvPr id="6" name="Rounded Rectangle 5"/>
          <p:cNvSpPr/>
          <p:nvPr/>
        </p:nvSpPr>
        <p:spPr>
          <a:xfrm>
            <a:off x="6387100" y="2661324"/>
            <a:ext cx="3120843" cy="518615"/>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3200" b="1" dirty="0" smtClean="0">
                <a:solidFill>
                  <a:srgbClr val="002060"/>
                </a:solidFill>
                <a:latin typeface="Simplified Arabic" pitchFamily="18" charset="-78"/>
                <a:cs typeface="Simplified Arabic" pitchFamily="18" charset="-78"/>
              </a:rPr>
              <a:t>جميل</a:t>
            </a:r>
            <a:endParaRPr lang="en-US" sz="3200" b="1" dirty="0">
              <a:solidFill>
                <a:srgbClr val="002060"/>
              </a:solidFill>
              <a:latin typeface="Simplified Arabic" pitchFamily="18" charset="-78"/>
              <a:cs typeface="Simplified Arabic" pitchFamily="18" charset="-78"/>
            </a:endParaRPr>
          </a:p>
        </p:txBody>
      </p:sp>
      <p:sp>
        <p:nvSpPr>
          <p:cNvPr id="7" name="Rounded Rectangle 6"/>
          <p:cNvSpPr/>
          <p:nvPr/>
        </p:nvSpPr>
        <p:spPr>
          <a:xfrm>
            <a:off x="6389374" y="3195862"/>
            <a:ext cx="3120843" cy="518615"/>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3200" b="1" dirty="0" smtClean="0">
                <a:solidFill>
                  <a:srgbClr val="002060"/>
                </a:solidFill>
                <a:latin typeface="Simplified Arabic" pitchFamily="18" charset="-78"/>
                <a:cs typeface="Simplified Arabic" pitchFamily="18" charset="-78"/>
              </a:rPr>
              <a:t>ابن</a:t>
            </a:r>
            <a:endParaRPr lang="en-US" sz="3200" b="1" dirty="0">
              <a:solidFill>
                <a:srgbClr val="002060"/>
              </a:solidFill>
              <a:latin typeface="Simplified Arabic" pitchFamily="18" charset="-78"/>
              <a:cs typeface="Simplified Arabic" pitchFamily="18" charset="-78"/>
            </a:endParaRPr>
          </a:p>
        </p:txBody>
      </p:sp>
      <p:sp>
        <p:nvSpPr>
          <p:cNvPr id="10" name="Rounded Rectangle 9"/>
          <p:cNvSpPr/>
          <p:nvPr/>
        </p:nvSpPr>
        <p:spPr>
          <a:xfrm>
            <a:off x="3254920" y="2654500"/>
            <a:ext cx="3120843" cy="518615"/>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3200" b="1" dirty="0" smtClean="0">
                <a:solidFill>
                  <a:srgbClr val="002060"/>
                </a:solidFill>
                <a:latin typeface="Simplified Arabic" pitchFamily="18" charset="-78"/>
                <a:cs typeface="Simplified Arabic" pitchFamily="18" charset="-78"/>
              </a:rPr>
              <a:t>قبيح</a:t>
            </a:r>
            <a:endParaRPr lang="en-US" sz="3200" b="1" dirty="0">
              <a:solidFill>
                <a:srgbClr val="002060"/>
              </a:solidFill>
              <a:latin typeface="Simplified Arabic" pitchFamily="18" charset="-78"/>
              <a:cs typeface="Simplified Arabic" pitchFamily="18" charset="-78"/>
            </a:endParaRPr>
          </a:p>
        </p:txBody>
      </p:sp>
      <p:sp>
        <p:nvSpPr>
          <p:cNvPr id="11" name="Rounded Rectangle 10"/>
          <p:cNvSpPr/>
          <p:nvPr/>
        </p:nvSpPr>
        <p:spPr>
          <a:xfrm>
            <a:off x="6405297" y="3716752"/>
            <a:ext cx="3120843" cy="51861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3200" b="1" dirty="0" smtClean="0">
                <a:solidFill>
                  <a:srgbClr val="002060"/>
                </a:solidFill>
                <a:latin typeface="Simplified Arabic" pitchFamily="18" charset="-78"/>
                <a:cs typeface="Simplified Arabic" pitchFamily="18" charset="-78"/>
              </a:rPr>
              <a:t>بناء</a:t>
            </a:r>
            <a:endParaRPr lang="en-US" sz="3200" b="1" dirty="0">
              <a:solidFill>
                <a:srgbClr val="002060"/>
              </a:solidFill>
              <a:latin typeface="Simplified Arabic" pitchFamily="18" charset="-78"/>
              <a:cs typeface="Simplified Arabic" pitchFamily="18" charset="-78"/>
            </a:endParaRPr>
          </a:p>
        </p:txBody>
      </p:sp>
      <p:sp>
        <p:nvSpPr>
          <p:cNvPr id="12" name="Rounded Rectangle 11"/>
          <p:cNvSpPr/>
          <p:nvPr/>
        </p:nvSpPr>
        <p:spPr>
          <a:xfrm>
            <a:off x="3243546" y="3175390"/>
            <a:ext cx="3120843" cy="518615"/>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3200" b="1" dirty="0" smtClean="0">
                <a:solidFill>
                  <a:srgbClr val="002060"/>
                </a:solidFill>
                <a:latin typeface="Simplified Arabic" pitchFamily="18" charset="-78"/>
                <a:cs typeface="Simplified Arabic" pitchFamily="18" charset="-78"/>
              </a:rPr>
              <a:t>بنت</a:t>
            </a:r>
            <a:endParaRPr lang="en-US" sz="3200" b="1" dirty="0">
              <a:solidFill>
                <a:srgbClr val="002060"/>
              </a:solidFill>
              <a:latin typeface="Simplified Arabic" pitchFamily="18" charset="-78"/>
              <a:cs typeface="Simplified Arabic" pitchFamily="18" charset="-78"/>
            </a:endParaRPr>
          </a:p>
        </p:txBody>
      </p:sp>
      <p:sp>
        <p:nvSpPr>
          <p:cNvPr id="13" name="Rounded Rectangle 12"/>
          <p:cNvSpPr/>
          <p:nvPr/>
        </p:nvSpPr>
        <p:spPr>
          <a:xfrm>
            <a:off x="6407571" y="4251290"/>
            <a:ext cx="3120843" cy="518615"/>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3200" b="1" dirty="0" smtClean="0">
                <a:solidFill>
                  <a:srgbClr val="002060"/>
                </a:solidFill>
                <a:latin typeface="Simplified Arabic" pitchFamily="18" charset="-78"/>
                <a:cs typeface="Simplified Arabic" pitchFamily="18" charset="-78"/>
              </a:rPr>
              <a:t>اول</a:t>
            </a:r>
            <a:endParaRPr lang="en-US" sz="3200" b="1" dirty="0">
              <a:solidFill>
                <a:srgbClr val="002060"/>
              </a:solidFill>
              <a:latin typeface="Simplified Arabic" pitchFamily="18" charset="-78"/>
              <a:cs typeface="Simplified Arabic" pitchFamily="18" charset="-78"/>
            </a:endParaRPr>
          </a:p>
        </p:txBody>
      </p:sp>
      <p:sp>
        <p:nvSpPr>
          <p:cNvPr id="14" name="Rounded Rectangle 13"/>
          <p:cNvSpPr/>
          <p:nvPr/>
        </p:nvSpPr>
        <p:spPr>
          <a:xfrm>
            <a:off x="3259470" y="3709928"/>
            <a:ext cx="3120843" cy="51861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3200" b="1" dirty="0" smtClean="0">
                <a:solidFill>
                  <a:srgbClr val="002060"/>
                </a:solidFill>
                <a:latin typeface="Simplified Arabic" pitchFamily="18" charset="-78"/>
                <a:cs typeface="Simplified Arabic" pitchFamily="18" charset="-78"/>
              </a:rPr>
              <a:t>هلاك</a:t>
            </a:r>
            <a:endParaRPr lang="en-US" sz="3200" b="1" dirty="0">
              <a:solidFill>
                <a:srgbClr val="002060"/>
              </a:solidFill>
              <a:latin typeface="Simplified Arabic" pitchFamily="18" charset="-78"/>
              <a:cs typeface="Simplified Arabic" pitchFamily="18" charset="-78"/>
            </a:endParaRPr>
          </a:p>
        </p:txBody>
      </p:sp>
      <p:sp>
        <p:nvSpPr>
          <p:cNvPr id="15" name="Rounded Rectangle 14"/>
          <p:cNvSpPr/>
          <p:nvPr/>
        </p:nvSpPr>
        <p:spPr>
          <a:xfrm>
            <a:off x="6382549" y="4758531"/>
            <a:ext cx="3120843" cy="518615"/>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3200" b="1" dirty="0" smtClean="0">
                <a:solidFill>
                  <a:srgbClr val="002060"/>
                </a:solidFill>
                <a:latin typeface="Simplified Arabic" pitchFamily="18" charset="-78"/>
                <a:cs typeface="Simplified Arabic" pitchFamily="18" charset="-78"/>
              </a:rPr>
              <a:t>داخل</a:t>
            </a:r>
            <a:endParaRPr lang="en-US" sz="3200" b="1" dirty="0">
              <a:solidFill>
                <a:srgbClr val="002060"/>
              </a:solidFill>
              <a:latin typeface="Simplified Arabic" pitchFamily="18" charset="-78"/>
              <a:cs typeface="Simplified Arabic" pitchFamily="18" charset="-78"/>
            </a:endParaRPr>
          </a:p>
        </p:txBody>
      </p:sp>
      <p:sp>
        <p:nvSpPr>
          <p:cNvPr id="16" name="Rounded Rectangle 15"/>
          <p:cNvSpPr/>
          <p:nvPr/>
        </p:nvSpPr>
        <p:spPr>
          <a:xfrm>
            <a:off x="3261743" y="4230819"/>
            <a:ext cx="3120843" cy="518615"/>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3200" b="1" dirty="0" smtClean="0">
                <a:solidFill>
                  <a:srgbClr val="002060"/>
                </a:solidFill>
                <a:latin typeface="Simplified Arabic" pitchFamily="18" charset="-78"/>
                <a:cs typeface="Simplified Arabic" pitchFamily="18" charset="-78"/>
              </a:rPr>
              <a:t>اخر</a:t>
            </a:r>
            <a:endParaRPr lang="en-US" sz="3200" b="1" dirty="0">
              <a:solidFill>
                <a:srgbClr val="002060"/>
              </a:solidFill>
              <a:latin typeface="Simplified Arabic" pitchFamily="18" charset="-78"/>
              <a:cs typeface="Simplified Arabic" pitchFamily="18" charset="-78"/>
            </a:endParaRPr>
          </a:p>
        </p:txBody>
      </p:sp>
      <p:sp>
        <p:nvSpPr>
          <p:cNvPr id="17" name="Rounded Rectangle 16"/>
          <p:cNvSpPr/>
          <p:nvPr/>
        </p:nvSpPr>
        <p:spPr>
          <a:xfrm>
            <a:off x="3248094" y="4763080"/>
            <a:ext cx="3120843" cy="518615"/>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3200" b="1" dirty="0" smtClean="0">
                <a:solidFill>
                  <a:srgbClr val="002060"/>
                </a:solidFill>
                <a:latin typeface="Simplified Arabic" pitchFamily="18" charset="-78"/>
                <a:cs typeface="Simplified Arabic" pitchFamily="18" charset="-78"/>
              </a:rPr>
              <a:t>خارج</a:t>
            </a:r>
            <a:endParaRPr lang="en-US" sz="3200" b="1" dirty="0">
              <a:solidFill>
                <a:srgbClr val="002060"/>
              </a:solidFill>
              <a:latin typeface="Simplified Arabic" pitchFamily="18" charset="-78"/>
              <a:cs typeface="Simplified Arabic" pitchFamily="18" charset="-78"/>
            </a:endParaRPr>
          </a:p>
        </p:txBody>
      </p:sp>
    </p:spTree>
    <p:extLst>
      <p:ext uri="{BB962C8B-B14F-4D97-AF65-F5344CB8AC3E}">
        <p14:creationId xmlns:p14="http://schemas.microsoft.com/office/powerpoint/2010/main" xmlns="" val="220937040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20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20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29" presetClass="entr" presetSubtype="0"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p:cTn id="24" dur="1000" fill="hold"/>
                                        <p:tgtEl>
                                          <p:spTgt spid="10"/>
                                        </p:tgtEl>
                                        <p:attrNameLst>
                                          <p:attrName>ppt_x</p:attrName>
                                        </p:attrNameLst>
                                      </p:cBhvr>
                                      <p:tavLst>
                                        <p:tav tm="0">
                                          <p:val>
                                            <p:strVal val="#ppt_x-.2"/>
                                          </p:val>
                                        </p:tav>
                                        <p:tav tm="100000">
                                          <p:val>
                                            <p:strVal val="#ppt_x"/>
                                          </p:val>
                                        </p:tav>
                                      </p:tavLst>
                                    </p:anim>
                                    <p:anim calcmode="lin" valueType="num">
                                      <p:cBhvr>
                                        <p:cTn id="25"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26" dur="1000"/>
                                        <p:tgtEl>
                                          <p:spTgt spid="10"/>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2000"/>
                                        <p:tgtEl>
                                          <p:spTgt spid="7"/>
                                        </p:tgtEl>
                                      </p:cBhvr>
                                    </p:animEffect>
                                  </p:childTnLst>
                                </p:cTn>
                              </p:par>
                            </p:childTnLst>
                          </p:cTn>
                        </p:par>
                      </p:childTnLst>
                    </p:cTn>
                  </p:par>
                  <p:par>
                    <p:cTn id="32" fill="hold">
                      <p:stCondLst>
                        <p:cond delay="indefinite"/>
                      </p:stCondLst>
                      <p:childTnLst>
                        <p:par>
                          <p:cTn id="33" fill="hold">
                            <p:stCondLst>
                              <p:cond delay="0"/>
                            </p:stCondLst>
                            <p:childTnLst>
                              <p:par>
                                <p:cTn id="34" presetID="29" presetClass="entr" presetSubtype="0" fill="hold" grpId="0" nodeType="clickEffect">
                                  <p:stCondLst>
                                    <p:cond delay="0"/>
                                  </p:stCondLst>
                                  <p:childTnLst>
                                    <p:set>
                                      <p:cBhvr>
                                        <p:cTn id="35" dur="1" fill="hold">
                                          <p:stCondLst>
                                            <p:cond delay="0"/>
                                          </p:stCondLst>
                                        </p:cTn>
                                        <p:tgtEl>
                                          <p:spTgt spid="12"/>
                                        </p:tgtEl>
                                        <p:attrNameLst>
                                          <p:attrName>style.visibility</p:attrName>
                                        </p:attrNameLst>
                                      </p:cBhvr>
                                      <p:to>
                                        <p:strVal val="visible"/>
                                      </p:to>
                                    </p:set>
                                    <p:anim calcmode="lin" valueType="num">
                                      <p:cBhvr>
                                        <p:cTn id="36" dur="1000" fill="hold"/>
                                        <p:tgtEl>
                                          <p:spTgt spid="12"/>
                                        </p:tgtEl>
                                        <p:attrNameLst>
                                          <p:attrName>ppt_x</p:attrName>
                                        </p:attrNameLst>
                                      </p:cBhvr>
                                      <p:tavLst>
                                        <p:tav tm="0">
                                          <p:val>
                                            <p:strVal val="#ppt_x-.2"/>
                                          </p:val>
                                        </p:tav>
                                        <p:tav tm="100000">
                                          <p:val>
                                            <p:strVal val="#ppt_x"/>
                                          </p:val>
                                        </p:tav>
                                      </p:tavLst>
                                    </p:anim>
                                    <p:anim calcmode="lin" valueType="num">
                                      <p:cBhvr>
                                        <p:cTn id="37" dur="1000" fill="hold"/>
                                        <p:tgtEl>
                                          <p:spTgt spid="12"/>
                                        </p:tgtEl>
                                        <p:attrNameLst>
                                          <p:attrName>ppt_y</p:attrName>
                                        </p:attrNameLst>
                                      </p:cBhvr>
                                      <p:tavLst>
                                        <p:tav tm="0">
                                          <p:val>
                                            <p:strVal val="#ppt_y"/>
                                          </p:val>
                                        </p:tav>
                                        <p:tav tm="100000">
                                          <p:val>
                                            <p:strVal val="#ppt_y"/>
                                          </p:val>
                                        </p:tav>
                                      </p:tavLst>
                                    </p:anim>
                                    <p:animEffect transition="in" filter="wipe(right)" prLst="gradientSize: 0.1">
                                      <p:cBhvr>
                                        <p:cTn id="38" dur="1000"/>
                                        <p:tgtEl>
                                          <p:spTgt spid="12"/>
                                        </p:tgtEl>
                                      </p:cBhvr>
                                    </p:animEffect>
                                  </p:childTnLst>
                                </p:cTn>
                              </p:par>
                            </p:childTnLst>
                          </p:cTn>
                        </p:par>
                      </p:childTnLst>
                    </p:cTn>
                  </p:par>
                  <p:par>
                    <p:cTn id="39" fill="hold">
                      <p:stCondLst>
                        <p:cond delay="indefinite"/>
                      </p:stCondLst>
                      <p:childTnLst>
                        <p:par>
                          <p:cTn id="40" fill="hold">
                            <p:stCondLst>
                              <p:cond delay="0"/>
                            </p:stCondLst>
                            <p:childTnLst>
                              <p:par>
                                <p:cTn id="41" presetID="55" presetClass="entr" presetSubtype="0"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p:cTn id="43" dur="1000" fill="hold"/>
                                        <p:tgtEl>
                                          <p:spTgt spid="11"/>
                                        </p:tgtEl>
                                        <p:attrNameLst>
                                          <p:attrName>ppt_w</p:attrName>
                                        </p:attrNameLst>
                                      </p:cBhvr>
                                      <p:tavLst>
                                        <p:tav tm="0">
                                          <p:val>
                                            <p:strVal val="#ppt_w*0.70"/>
                                          </p:val>
                                        </p:tav>
                                        <p:tav tm="100000">
                                          <p:val>
                                            <p:strVal val="#ppt_w"/>
                                          </p:val>
                                        </p:tav>
                                      </p:tavLst>
                                    </p:anim>
                                    <p:anim calcmode="lin" valueType="num">
                                      <p:cBhvr>
                                        <p:cTn id="44" dur="1000" fill="hold"/>
                                        <p:tgtEl>
                                          <p:spTgt spid="11"/>
                                        </p:tgtEl>
                                        <p:attrNameLst>
                                          <p:attrName>ppt_h</p:attrName>
                                        </p:attrNameLst>
                                      </p:cBhvr>
                                      <p:tavLst>
                                        <p:tav tm="0">
                                          <p:val>
                                            <p:strVal val="#ppt_h"/>
                                          </p:val>
                                        </p:tav>
                                        <p:tav tm="100000">
                                          <p:val>
                                            <p:strVal val="#ppt_h"/>
                                          </p:val>
                                        </p:tav>
                                      </p:tavLst>
                                    </p:anim>
                                    <p:animEffect transition="in" filter="fade">
                                      <p:cBhvr>
                                        <p:cTn id="45" dur="1000"/>
                                        <p:tgtEl>
                                          <p:spTgt spid="11"/>
                                        </p:tgtEl>
                                      </p:cBhvr>
                                    </p:animEffect>
                                  </p:childTnLst>
                                </p:cTn>
                              </p:par>
                            </p:childTnLst>
                          </p:cTn>
                        </p:par>
                      </p:childTnLst>
                    </p:cTn>
                  </p:par>
                  <p:par>
                    <p:cTn id="46" fill="hold">
                      <p:stCondLst>
                        <p:cond delay="indefinite"/>
                      </p:stCondLst>
                      <p:childTnLst>
                        <p:par>
                          <p:cTn id="47" fill="hold">
                            <p:stCondLst>
                              <p:cond delay="0"/>
                            </p:stCondLst>
                            <p:childTnLst>
                              <p:par>
                                <p:cTn id="48" presetID="55" presetClass="entr" presetSubtype="0" fill="hold" grpId="0" nodeType="clickEffect">
                                  <p:stCondLst>
                                    <p:cond delay="0"/>
                                  </p:stCondLst>
                                  <p:childTnLst>
                                    <p:set>
                                      <p:cBhvr>
                                        <p:cTn id="49" dur="1" fill="hold">
                                          <p:stCondLst>
                                            <p:cond delay="0"/>
                                          </p:stCondLst>
                                        </p:cTn>
                                        <p:tgtEl>
                                          <p:spTgt spid="14"/>
                                        </p:tgtEl>
                                        <p:attrNameLst>
                                          <p:attrName>style.visibility</p:attrName>
                                        </p:attrNameLst>
                                      </p:cBhvr>
                                      <p:to>
                                        <p:strVal val="visible"/>
                                      </p:to>
                                    </p:set>
                                    <p:anim calcmode="lin" valueType="num">
                                      <p:cBhvr>
                                        <p:cTn id="50" dur="1000" fill="hold"/>
                                        <p:tgtEl>
                                          <p:spTgt spid="14"/>
                                        </p:tgtEl>
                                        <p:attrNameLst>
                                          <p:attrName>ppt_w</p:attrName>
                                        </p:attrNameLst>
                                      </p:cBhvr>
                                      <p:tavLst>
                                        <p:tav tm="0">
                                          <p:val>
                                            <p:strVal val="#ppt_w*0.70"/>
                                          </p:val>
                                        </p:tav>
                                        <p:tav tm="100000">
                                          <p:val>
                                            <p:strVal val="#ppt_w"/>
                                          </p:val>
                                        </p:tav>
                                      </p:tavLst>
                                    </p:anim>
                                    <p:anim calcmode="lin" valueType="num">
                                      <p:cBhvr>
                                        <p:cTn id="51" dur="1000" fill="hold"/>
                                        <p:tgtEl>
                                          <p:spTgt spid="14"/>
                                        </p:tgtEl>
                                        <p:attrNameLst>
                                          <p:attrName>ppt_h</p:attrName>
                                        </p:attrNameLst>
                                      </p:cBhvr>
                                      <p:tavLst>
                                        <p:tav tm="0">
                                          <p:val>
                                            <p:strVal val="#ppt_h"/>
                                          </p:val>
                                        </p:tav>
                                        <p:tav tm="100000">
                                          <p:val>
                                            <p:strVal val="#ppt_h"/>
                                          </p:val>
                                        </p:tav>
                                      </p:tavLst>
                                    </p:anim>
                                    <p:animEffect transition="in" filter="fade">
                                      <p:cBhvr>
                                        <p:cTn id="52" dur="1000"/>
                                        <p:tgtEl>
                                          <p:spTgt spid="14"/>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fade">
                                      <p:cBhvr>
                                        <p:cTn id="57" dur="2000"/>
                                        <p:tgtEl>
                                          <p:spTgt spid="13"/>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6"/>
                                        </p:tgtEl>
                                        <p:attrNameLst>
                                          <p:attrName>style.visibility</p:attrName>
                                        </p:attrNameLst>
                                      </p:cBhvr>
                                      <p:to>
                                        <p:strVal val="visible"/>
                                      </p:to>
                                    </p:set>
                                    <p:animEffect transition="in" filter="fade">
                                      <p:cBhvr>
                                        <p:cTn id="62" dur="2000"/>
                                        <p:tgtEl>
                                          <p:spTgt spid="16"/>
                                        </p:tgtEl>
                                      </p:cBhvr>
                                    </p:animEffect>
                                  </p:childTnLst>
                                </p:cTn>
                              </p:par>
                            </p:childTnLst>
                          </p:cTn>
                        </p:par>
                      </p:childTnLst>
                    </p:cTn>
                  </p:par>
                  <p:par>
                    <p:cTn id="63" fill="hold">
                      <p:stCondLst>
                        <p:cond delay="indefinite"/>
                      </p:stCondLst>
                      <p:childTnLst>
                        <p:par>
                          <p:cTn id="64" fill="hold">
                            <p:stCondLst>
                              <p:cond delay="0"/>
                            </p:stCondLst>
                            <p:childTnLst>
                              <p:par>
                                <p:cTn id="65" presetID="37" presetClass="entr" presetSubtype="0" fill="hold" grpId="0" nodeType="clickEffect">
                                  <p:stCondLst>
                                    <p:cond delay="0"/>
                                  </p:stCondLst>
                                  <p:childTnLst>
                                    <p:set>
                                      <p:cBhvr>
                                        <p:cTn id="66" dur="1" fill="hold">
                                          <p:stCondLst>
                                            <p:cond delay="0"/>
                                          </p:stCondLst>
                                        </p:cTn>
                                        <p:tgtEl>
                                          <p:spTgt spid="15"/>
                                        </p:tgtEl>
                                        <p:attrNameLst>
                                          <p:attrName>style.visibility</p:attrName>
                                        </p:attrNameLst>
                                      </p:cBhvr>
                                      <p:to>
                                        <p:strVal val="visible"/>
                                      </p:to>
                                    </p:set>
                                    <p:animEffect transition="in" filter="fade">
                                      <p:cBhvr>
                                        <p:cTn id="67" dur="1000"/>
                                        <p:tgtEl>
                                          <p:spTgt spid="15"/>
                                        </p:tgtEl>
                                      </p:cBhvr>
                                    </p:animEffect>
                                    <p:anim calcmode="lin" valueType="num">
                                      <p:cBhvr>
                                        <p:cTn id="68" dur="1000" fill="hold"/>
                                        <p:tgtEl>
                                          <p:spTgt spid="15"/>
                                        </p:tgtEl>
                                        <p:attrNameLst>
                                          <p:attrName>ppt_x</p:attrName>
                                        </p:attrNameLst>
                                      </p:cBhvr>
                                      <p:tavLst>
                                        <p:tav tm="0">
                                          <p:val>
                                            <p:strVal val="#ppt_x"/>
                                          </p:val>
                                        </p:tav>
                                        <p:tav tm="100000">
                                          <p:val>
                                            <p:strVal val="#ppt_x"/>
                                          </p:val>
                                        </p:tav>
                                      </p:tavLst>
                                    </p:anim>
                                    <p:anim calcmode="lin" valueType="num">
                                      <p:cBhvr>
                                        <p:cTn id="69" dur="900" decel="100000" fill="hold"/>
                                        <p:tgtEl>
                                          <p:spTgt spid="15"/>
                                        </p:tgtEl>
                                        <p:attrNameLst>
                                          <p:attrName>ppt_y</p:attrName>
                                        </p:attrNameLst>
                                      </p:cBhvr>
                                      <p:tavLst>
                                        <p:tav tm="0">
                                          <p:val>
                                            <p:strVal val="#ppt_y+1"/>
                                          </p:val>
                                        </p:tav>
                                        <p:tav tm="100000">
                                          <p:val>
                                            <p:strVal val="#ppt_y-.03"/>
                                          </p:val>
                                        </p:tav>
                                      </p:tavLst>
                                    </p:anim>
                                    <p:anim calcmode="lin" valueType="num">
                                      <p:cBhvr>
                                        <p:cTn id="70"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37" presetClass="entr" presetSubtype="0" fill="hold" grpId="0" nodeType="clickEffect">
                                  <p:stCondLst>
                                    <p:cond delay="0"/>
                                  </p:stCondLst>
                                  <p:childTnLst>
                                    <p:set>
                                      <p:cBhvr>
                                        <p:cTn id="74" dur="1" fill="hold">
                                          <p:stCondLst>
                                            <p:cond delay="0"/>
                                          </p:stCondLst>
                                        </p:cTn>
                                        <p:tgtEl>
                                          <p:spTgt spid="17"/>
                                        </p:tgtEl>
                                        <p:attrNameLst>
                                          <p:attrName>style.visibility</p:attrName>
                                        </p:attrNameLst>
                                      </p:cBhvr>
                                      <p:to>
                                        <p:strVal val="visible"/>
                                      </p:to>
                                    </p:set>
                                    <p:animEffect transition="in" filter="fade">
                                      <p:cBhvr>
                                        <p:cTn id="75" dur="1000"/>
                                        <p:tgtEl>
                                          <p:spTgt spid="17"/>
                                        </p:tgtEl>
                                      </p:cBhvr>
                                    </p:animEffect>
                                    <p:anim calcmode="lin" valueType="num">
                                      <p:cBhvr>
                                        <p:cTn id="76" dur="1000" fill="hold"/>
                                        <p:tgtEl>
                                          <p:spTgt spid="17"/>
                                        </p:tgtEl>
                                        <p:attrNameLst>
                                          <p:attrName>ppt_x</p:attrName>
                                        </p:attrNameLst>
                                      </p:cBhvr>
                                      <p:tavLst>
                                        <p:tav tm="0">
                                          <p:val>
                                            <p:strVal val="#ppt_x"/>
                                          </p:val>
                                        </p:tav>
                                        <p:tav tm="100000">
                                          <p:val>
                                            <p:strVal val="#ppt_x"/>
                                          </p:val>
                                        </p:tav>
                                      </p:tavLst>
                                    </p:anim>
                                    <p:anim calcmode="lin" valueType="num">
                                      <p:cBhvr>
                                        <p:cTn id="77" dur="900" decel="100000" fill="hold"/>
                                        <p:tgtEl>
                                          <p:spTgt spid="17"/>
                                        </p:tgtEl>
                                        <p:attrNameLst>
                                          <p:attrName>ppt_y</p:attrName>
                                        </p:attrNameLst>
                                      </p:cBhvr>
                                      <p:tavLst>
                                        <p:tav tm="0">
                                          <p:val>
                                            <p:strVal val="#ppt_y+1"/>
                                          </p:val>
                                        </p:tav>
                                        <p:tav tm="100000">
                                          <p:val>
                                            <p:strVal val="#ppt_y-.03"/>
                                          </p:val>
                                        </p:tav>
                                      </p:tavLst>
                                    </p:anim>
                                    <p:anim calcmode="lin" valueType="num">
                                      <p:cBhvr>
                                        <p:cTn id="78" dur="100" accel="100000" fill="hold">
                                          <p:stCondLst>
                                            <p:cond delay="900"/>
                                          </p:stCondLst>
                                        </p:cTn>
                                        <p:tgtEl>
                                          <p:spTgt spid="17"/>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P spid="7" grpId="0" animBg="1"/>
      <p:bldP spid="10" grpId="0" animBg="1"/>
      <p:bldP spid="11" grpId="0" animBg="1"/>
      <p:bldP spid="12" grpId="0" animBg="1"/>
      <p:bldP spid="13" grpId="0" animBg="1"/>
      <p:bldP spid="14" grpId="0" animBg="1"/>
      <p:bldP spid="15" grpId="0" animBg="1"/>
      <p:bldP spid="16" grpId="0" animBg="1"/>
      <p:bldP spid="1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600504" y="189225"/>
            <a:ext cx="11122926" cy="1571337"/>
          </a:xfrm>
          <a:prstGeom prst="horizontalScroll">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400" b="1" dirty="0" smtClean="0">
                <a:solidFill>
                  <a:srgbClr val="7030A0"/>
                </a:solidFill>
              </a:rPr>
              <a:t>استخرج صياغ  المضارع من النص  ثم حولها الى الماضى</a:t>
            </a:r>
            <a:endParaRPr lang="en-US" sz="4400" b="1" dirty="0">
              <a:solidFill>
                <a:srgbClr val="7030A0"/>
              </a:solidFill>
            </a:endParaRPr>
          </a:p>
        </p:txBody>
      </p:sp>
      <p:graphicFrame>
        <p:nvGraphicFramePr>
          <p:cNvPr id="8" name="Table 7"/>
          <p:cNvGraphicFramePr>
            <a:graphicFrameLocks noGrp="1"/>
          </p:cNvGraphicFramePr>
          <p:nvPr/>
        </p:nvGraphicFramePr>
        <p:xfrm>
          <a:off x="2373194" y="1825138"/>
          <a:ext cx="8128000" cy="549572"/>
        </p:xfrm>
        <a:graphic>
          <a:graphicData uri="http://schemas.openxmlformats.org/drawingml/2006/table">
            <a:tbl>
              <a:tblPr firstRow="1" bandRow="1">
                <a:tableStyleId>{5C22544A-7EE6-4342-B048-85BDC9FD1C3A}</a:tableStyleId>
              </a:tblPr>
              <a:tblGrid>
                <a:gridCol w="4064000"/>
                <a:gridCol w="4064000"/>
              </a:tblGrid>
              <a:tr h="549572">
                <a:tc>
                  <a:txBody>
                    <a:bodyPr/>
                    <a:lstStyle/>
                    <a:p>
                      <a:pPr algn="ctr" rtl="1"/>
                      <a:r>
                        <a:rPr lang="ar-SA" sz="2800" b="1" dirty="0" smtClean="0">
                          <a:solidFill>
                            <a:schemeClr val="tx1"/>
                          </a:solidFill>
                        </a:rPr>
                        <a:t>الماضى</a:t>
                      </a:r>
                      <a:endParaRPr lang="en-US" sz="2800" b="1" dirty="0">
                        <a:solidFill>
                          <a:schemeClr val="tx1"/>
                        </a:solidFill>
                      </a:endParaRPr>
                    </a:p>
                  </a:txBody>
                  <a:tcPr>
                    <a:solidFill>
                      <a:schemeClr val="bg2">
                        <a:lumMod val="90000"/>
                      </a:schemeClr>
                    </a:solidFill>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800" b="1" dirty="0" smtClean="0">
                          <a:solidFill>
                            <a:schemeClr val="tx1"/>
                          </a:solidFill>
                        </a:rPr>
                        <a:t>المضارع</a:t>
                      </a:r>
                      <a:endParaRPr lang="en-US" sz="2800" b="1" dirty="0" smtClean="0">
                        <a:solidFill>
                          <a:schemeClr val="tx1"/>
                        </a:solidFill>
                      </a:endParaRPr>
                    </a:p>
                  </a:txBody>
                  <a:tcPr>
                    <a:solidFill>
                      <a:schemeClr val="bg2">
                        <a:lumMod val="90000"/>
                      </a:schemeClr>
                    </a:solidFill>
                  </a:tcPr>
                </a:tc>
              </a:tr>
            </a:tbl>
          </a:graphicData>
        </a:graphic>
      </p:graphicFrame>
      <p:graphicFrame>
        <p:nvGraphicFramePr>
          <p:cNvPr id="9" name="Table 8"/>
          <p:cNvGraphicFramePr>
            <a:graphicFrameLocks noGrp="1"/>
          </p:cNvGraphicFramePr>
          <p:nvPr/>
        </p:nvGraphicFramePr>
        <p:xfrm>
          <a:off x="6441746" y="2357396"/>
          <a:ext cx="4080678" cy="2072640"/>
        </p:xfrm>
        <a:graphic>
          <a:graphicData uri="http://schemas.openxmlformats.org/drawingml/2006/table">
            <a:tbl>
              <a:tblPr firstRow="1" bandRow="1">
                <a:tableStyleId>{5C22544A-7EE6-4342-B048-85BDC9FD1C3A}</a:tableStyleId>
              </a:tblPr>
              <a:tblGrid>
                <a:gridCol w="4080678"/>
              </a:tblGrid>
              <a:tr h="413099">
                <a:tc>
                  <a:txBody>
                    <a:bodyPr/>
                    <a:lstStyle/>
                    <a:p>
                      <a:pPr algn="ctr" rtl="1"/>
                      <a:r>
                        <a:rPr lang="ar-SA" sz="2800" b="1" dirty="0" smtClean="0">
                          <a:solidFill>
                            <a:schemeClr val="tx1"/>
                          </a:solidFill>
                        </a:rPr>
                        <a:t>يفتح</a:t>
                      </a:r>
                      <a:endParaRPr lang="en-US" sz="2800" b="1" dirty="0">
                        <a:solidFill>
                          <a:schemeClr val="tx1"/>
                        </a:solidFill>
                      </a:endParaRPr>
                    </a:p>
                  </a:txBody>
                  <a:tcPr>
                    <a:solidFill>
                      <a:schemeClr val="accent1">
                        <a:lumMod val="20000"/>
                        <a:lumOff val="80000"/>
                      </a:schemeClr>
                    </a:solidFill>
                  </a:tcPr>
                </a:tc>
              </a:tr>
              <a:tr h="370840">
                <a:tc>
                  <a:txBody>
                    <a:bodyPr/>
                    <a:lstStyle/>
                    <a:p>
                      <a:pPr algn="ctr" rtl="1"/>
                      <a:r>
                        <a:rPr lang="ar-SA" sz="2800" b="1" dirty="0" smtClean="0">
                          <a:solidFill>
                            <a:schemeClr val="tx1"/>
                          </a:solidFill>
                        </a:rPr>
                        <a:t>يؤذن</a:t>
                      </a:r>
                      <a:endParaRPr lang="en-US" sz="2800" b="1" dirty="0">
                        <a:solidFill>
                          <a:schemeClr val="tx1"/>
                        </a:solidFill>
                      </a:endParaRPr>
                    </a:p>
                  </a:txBody>
                  <a:tcPr/>
                </a:tc>
              </a:tr>
              <a:tr h="370840">
                <a:tc>
                  <a:txBody>
                    <a:bodyPr/>
                    <a:lstStyle/>
                    <a:p>
                      <a:pPr algn="ctr" rtl="1"/>
                      <a:r>
                        <a:rPr lang="ar-SA" sz="2800" b="1" dirty="0" smtClean="0">
                          <a:solidFill>
                            <a:schemeClr val="tx1"/>
                          </a:solidFill>
                        </a:rPr>
                        <a:t>يزورون</a:t>
                      </a:r>
                      <a:endParaRPr lang="en-US" sz="2800" b="1" dirty="0">
                        <a:solidFill>
                          <a:schemeClr val="tx1"/>
                        </a:solidFill>
                      </a:endParaRPr>
                    </a:p>
                  </a:txBody>
                  <a:tcPr/>
                </a:tc>
              </a:tr>
              <a:tr h="370840">
                <a:tc>
                  <a:txBody>
                    <a:bodyPr/>
                    <a:lstStyle/>
                    <a:p>
                      <a:pPr algn="ctr" rtl="1"/>
                      <a:r>
                        <a:rPr lang="ar-SA" sz="2800" b="1" dirty="0" smtClean="0">
                          <a:solidFill>
                            <a:schemeClr val="tx1"/>
                          </a:solidFill>
                        </a:rPr>
                        <a:t>يحجون</a:t>
                      </a:r>
                      <a:endParaRPr lang="en-US" sz="2800" b="1" dirty="0">
                        <a:solidFill>
                          <a:schemeClr val="tx1"/>
                        </a:solidFill>
                      </a:endParaRPr>
                    </a:p>
                  </a:txBody>
                  <a:tcPr/>
                </a:tc>
              </a:tr>
            </a:tbl>
          </a:graphicData>
        </a:graphic>
      </p:graphicFrame>
      <p:graphicFrame>
        <p:nvGraphicFramePr>
          <p:cNvPr id="10" name="Table 9"/>
          <p:cNvGraphicFramePr>
            <a:graphicFrameLocks noGrp="1"/>
          </p:cNvGraphicFramePr>
          <p:nvPr/>
        </p:nvGraphicFramePr>
        <p:xfrm>
          <a:off x="2361062" y="2359670"/>
          <a:ext cx="4069309" cy="2072640"/>
        </p:xfrm>
        <a:graphic>
          <a:graphicData uri="http://schemas.openxmlformats.org/drawingml/2006/table">
            <a:tbl>
              <a:tblPr firstRow="1" bandRow="1">
                <a:tableStyleId>{5C22544A-7EE6-4342-B048-85BDC9FD1C3A}</a:tableStyleId>
              </a:tblPr>
              <a:tblGrid>
                <a:gridCol w="4069309"/>
              </a:tblGrid>
              <a:tr h="413099">
                <a:tc>
                  <a:txBody>
                    <a:bodyPr/>
                    <a:lstStyle/>
                    <a:p>
                      <a:pPr algn="ctr" rtl="1"/>
                      <a:r>
                        <a:rPr lang="ar-SA" sz="2800" b="1" dirty="0" smtClean="0">
                          <a:solidFill>
                            <a:schemeClr val="tx1"/>
                          </a:solidFill>
                        </a:rPr>
                        <a:t>فتح</a:t>
                      </a:r>
                      <a:endParaRPr lang="en-US" sz="2800" b="1" dirty="0">
                        <a:solidFill>
                          <a:schemeClr val="tx1"/>
                        </a:solidFill>
                      </a:endParaRPr>
                    </a:p>
                  </a:txBody>
                  <a:tcPr>
                    <a:solidFill>
                      <a:schemeClr val="accent1">
                        <a:lumMod val="20000"/>
                        <a:lumOff val="80000"/>
                      </a:schemeClr>
                    </a:solidFill>
                  </a:tcPr>
                </a:tc>
              </a:tr>
              <a:tr h="370840">
                <a:tc>
                  <a:txBody>
                    <a:bodyPr/>
                    <a:lstStyle/>
                    <a:p>
                      <a:pPr algn="ctr" rtl="1"/>
                      <a:r>
                        <a:rPr lang="ar-SA" sz="2800" b="1" dirty="0" smtClean="0">
                          <a:solidFill>
                            <a:schemeClr val="tx1"/>
                          </a:solidFill>
                        </a:rPr>
                        <a:t>اذن</a:t>
                      </a:r>
                      <a:endParaRPr lang="en-US" sz="2800" b="1" dirty="0">
                        <a:solidFill>
                          <a:schemeClr val="tx1"/>
                        </a:solidFill>
                      </a:endParaRPr>
                    </a:p>
                  </a:txBody>
                  <a:tcPr/>
                </a:tc>
              </a:tr>
              <a:tr h="370840">
                <a:tc>
                  <a:txBody>
                    <a:bodyPr/>
                    <a:lstStyle/>
                    <a:p>
                      <a:pPr algn="ctr" rtl="1"/>
                      <a:r>
                        <a:rPr lang="ar-SA" sz="2800" b="1" dirty="0" smtClean="0">
                          <a:solidFill>
                            <a:schemeClr val="tx1"/>
                          </a:solidFill>
                        </a:rPr>
                        <a:t>زاروا</a:t>
                      </a:r>
                      <a:endParaRPr lang="en-US" sz="2800" b="1" dirty="0">
                        <a:solidFill>
                          <a:schemeClr val="tx1"/>
                        </a:solidFill>
                      </a:endParaRPr>
                    </a:p>
                  </a:txBody>
                  <a:tcPr/>
                </a:tc>
              </a:tr>
              <a:tr h="370840">
                <a:tc>
                  <a:txBody>
                    <a:bodyPr/>
                    <a:lstStyle/>
                    <a:p>
                      <a:pPr algn="ctr" rtl="1"/>
                      <a:r>
                        <a:rPr lang="ar-SA" sz="2800" b="1" dirty="0" smtClean="0">
                          <a:solidFill>
                            <a:schemeClr val="tx1"/>
                          </a:solidFill>
                        </a:rPr>
                        <a:t>حجوا</a:t>
                      </a:r>
                      <a:endParaRPr lang="en-US" sz="2800" b="1" dirty="0">
                        <a:solidFill>
                          <a:schemeClr val="tx1"/>
                        </a:solidFill>
                      </a:endParaRPr>
                    </a:p>
                  </a:txBody>
                  <a:tcPr/>
                </a:tc>
              </a:tr>
            </a:tbl>
          </a:graphicData>
        </a:graphic>
      </p:graphicFrame>
    </p:spTree>
    <p:extLst>
      <p:ext uri="{BB962C8B-B14F-4D97-AF65-F5344CB8AC3E}">
        <p14:creationId xmlns:p14="http://schemas.microsoft.com/office/powerpoint/2010/main" xmlns="" val="10645853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20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8" presetClass="entr" presetSubtype="16"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diamond(in)">
                                      <p:cBhvr>
                                        <p:cTn id="19" dur="2000"/>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29" presetClass="entr" presetSubtype="0" fill="hold" nodeType="click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p:cTn id="24" dur="1000" fill="hold"/>
                                        <p:tgtEl>
                                          <p:spTgt spid="10"/>
                                        </p:tgtEl>
                                        <p:attrNameLst>
                                          <p:attrName>ppt_x</p:attrName>
                                        </p:attrNameLst>
                                      </p:cBhvr>
                                      <p:tavLst>
                                        <p:tav tm="0">
                                          <p:val>
                                            <p:strVal val="#ppt_x-.2"/>
                                          </p:val>
                                        </p:tav>
                                        <p:tav tm="100000">
                                          <p:val>
                                            <p:strVal val="#ppt_x"/>
                                          </p:val>
                                        </p:tav>
                                      </p:tavLst>
                                    </p:anim>
                                    <p:anim calcmode="lin" valueType="num">
                                      <p:cBhvr>
                                        <p:cTn id="25"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26"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07546" y="1571990"/>
            <a:ext cx="9905377" cy="707571"/>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4000" b="1" dirty="0">
                <a:solidFill>
                  <a:srgbClr val="7030A0"/>
                </a:solidFill>
              </a:rPr>
              <a:t>صل بين </a:t>
            </a:r>
            <a:r>
              <a:rPr lang="ar-SA" sz="4000" b="1" dirty="0" smtClean="0">
                <a:solidFill>
                  <a:srgbClr val="7030A0"/>
                </a:solidFill>
              </a:rPr>
              <a:t>المجموعتين </a:t>
            </a:r>
            <a:endParaRPr lang="en-US" sz="4000" b="1" dirty="0">
              <a:solidFill>
                <a:srgbClr val="7030A0"/>
              </a:solidFill>
            </a:endParaRPr>
          </a:p>
        </p:txBody>
      </p:sp>
      <p:sp>
        <p:nvSpPr>
          <p:cNvPr id="5" name="Rectangle 4"/>
          <p:cNvSpPr/>
          <p:nvPr/>
        </p:nvSpPr>
        <p:spPr>
          <a:xfrm>
            <a:off x="1134843" y="2335341"/>
            <a:ext cx="4925786" cy="511630"/>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b="1" dirty="0" smtClean="0">
                <a:solidFill>
                  <a:srgbClr val="7030A0"/>
                </a:solidFill>
              </a:rPr>
              <a:t>المجموعة  (ب)</a:t>
            </a:r>
            <a:endParaRPr lang="en-US" sz="2800" b="1" dirty="0">
              <a:solidFill>
                <a:srgbClr val="7030A0"/>
              </a:solidFill>
            </a:endParaRPr>
          </a:p>
        </p:txBody>
      </p:sp>
      <p:sp>
        <p:nvSpPr>
          <p:cNvPr id="6" name="Rectangle 5"/>
          <p:cNvSpPr/>
          <p:nvPr/>
        </p:nvSpPr>
        <p:spPr>
          <a:xfrm>
            <a:off x="6087138" y="2342783"/>
            <a:ext cx="4925786" cy="511630"/>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b="1" dirty="0" smtClean="0">
                <a:solidFill>
                  <a:srgbClr val="7030A0"/>
                </a:solidFill>
              </a:rPr>
              <a:t>المجموعة  (أ)</a:t>
            </a:r>
            <a:endParaRPr lang="en-US" sz="2800" b="1" dirty="0">
              <a:solidFill>
                <a:srgbClr val="7030A0"/>
              </a:solidFill>
            </a:endParaRPr>
          </a:p>
        </p:txBody>
      </p:sp>
      <p:sp>
        <p:nvSpPr>
          <p:cNvPr id="9" name="Horizontal Scroll 8"/>
          <p:cNvSpPr/>
          <p:nvPr/>
        </p:nvSpPr>
        <p:spPr>
          <a:xfrm>
            <a:off x="2780120" y="139970"/>
            <a:ext cx="7883611" cy="1400381"/>
          </a:xfrm>
          <a:prstGeom prst="horizontalScroll">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6000" b="1" dirty="0" smtClean="0">
                <a:solidFill>
                  <a:srgbClr val="7030A0"/>
                </a:solidFill>
              </a:rPr>
              <a:t>تقييم</a:t>
            </a:r>
            <a:endParaRPr lang="en-US" sz="6000" b="1" dirty="0">
              <a:solidFill>
                <a:srgbClr val="7030A0"/>
              </a:solidFill>
            </a:endParaRPr>
          </a:p>
        </p:txBody>
      </p:sp>
      <p:sp>
        <p:nvSpPr>
          <p:cNvPr id="11" name="Rectangle 10"/>
          <p:cNvSpPr/>
          <p:nvPr/>
        </p:nvSpPr>
        <p:spPr>
          <a:xfrm>
            <a:off x="7873717" y="2933218"/>
            <a:ext cx="2663472" cy="7795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b="1" dirty="0" smtClean="0">
                <a:solidFill>
                  <a:srgbClr val="7030A0"/>
                </a:solidFill>
              </a:rPr>
              <a:t>شكل</a:t>
            </a:r>
            <a:endParaRPr lang="en-US" sz="3600" dirty="0"/>
          </a:p>
        </p:txBody>
      </p:sp>
      <p:sp>
        <p:nvSpPr>
          <p:cNvPr id="13" name="Rectangle 12"/>
          <p:cNvSpPr/>
          <p:nvPr/>
        </p:nvSpPr>
        <p:spPr>
          <a:xfrm>
            <a:off x="7883815" y="3718062"/>
            <a:ext cx="2663472" cy="6835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b="1" dirty="0" smtClean="0">
                <a:solidFill>
                  <a:srgbClr val="7030A0"/>
                </a:solidFill>
              </a:rPr>
              <a:t> لغسل</a:t>
            </a:r>
            <a:endParaRPr lang="en-US" sz="3600" b="1" dirty="0">
              <a:solidFill>
                <a:srgbClr val="7030A0"/>
              </a:solidFill>
            </a:endParaRPr>
          </a:p>
        </p:txBody>
      </p:sp>
      <p:sp>
        <p:nvSpPr>
          <p:cNvPr id="33" name="Rectangle 32"/>
          <p:cNvSpPr/>
          <p:nvPr/>
        </p:nvSpPr>
        <p:spPr>
          <a:xfrm>
            <a:off x="1771426" y="5889037"/>
            <a:ext cx="2652584" cy="72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b="1" dirty="0" smtClean="0">
                <a:solidFill>
                  <a:srgbClr val="7030A0"/>
                </a:solidFill>
              </a:rPr>
              <a:t>داخلها</a:t>
            </a:r>
            <a:endParaRPr lang="en-US" sz="3600" b="1" dirty="0">
              <a:solidFill>
                <a:srgbClr val="7030A0"/>
              </a:solidFill>
            </a:endParaRPr>
          </a:p>
        </p:txBody>
      </p:sp>
      <p:sp>
        <p:nvSpPr>
          <p:cNvPr id="34" name="Rectangle 33"/>
          <p:cNvSpPr/>
          <p:nvPr/>
        </p:nvSpPr>
        <p:spPr>
          <a:xfrm>
            <a:off x="1759069" y="4281068"/>
            <a:ext cx="2652584" cy="7741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3600" b="1" dirty="0" smtClean="0">
                <a:solidFill>
                  <a:srgbClr val="7030A0"/>
                </a:solidFill>
              </a:rPr>
              <a:t>الكعبة</a:t>
            </a:r>
            <a:endParaRPr lang="en-US" sz="3600" b="1" dirty="0">
              <a:solidFill>
                <a:srgbClr val="7030A0"/>
              </a:solidFill>
            </a:endParaRPr>
          </a:p>
        </p:txBody>
      </p:sp>
      <p:sp>
        <p:nvSpPr>
          <p:cNvPr id="35" name="Rectangle 34"/>
          <p:cNvSpPr/>
          <p:nvPr/>
        </p:nvSpPr>
        <p:spPr>
          <a:xfrm>
            <a:off x="1663539" y="3656793"/>
            <a:ext cx="2652584" cy="7256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b="1" dirty="0" smtClean="0">
                <a:solidFill>
                  <a:srgbClr val="7030A0"/>
                </a:solidFill>
              </a:rPr>
              <a:t>جميل</a:t>
            </a:r>
            <a:endParaRPr lang="en-US" sz="3600" b="1" dirty="0">
              <a:solidFill>
                <a:srgbClr val="7030A0"/>
              </a:solidFill>
            </a:endParaRPr>
          </a:p>
        </p:txBody>
      </p:sp>
      <p:sp>
        <p:nvSpPr>
          <p:cNvPr id="36" name="Rectangle 35"/>
          <p:cNvSpPr/>
          <p:nvPr/>
        </p:nvSpPr>
        <p:spPr>
          <a:xfrm>
            <a:off x="1705977" y="5187592"/>
            <a:ext cx="2652584" cy="6860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b="1" dirty="0" smtClean="0">
                <a:solidFill>
                  <a:srgbClr val="7030A0"/>
                </a:solidFill>
              </a:rPr>
              <a:t>من حديد</a:t>
            </a:r>
            <a:endParaRPr lang="en-US" sz="3600" b="1" dirty="0">
              <a:solidFill>
                <a:srgbClr val="7030A0"/>
              </a:solidFill>
            </a:endParaRPr>
          </a:p>
        </p:txBody>
      </p:sp>
      <p:sp>
        <p:nvSpPr>
          <p:cNvPr id="37" name="Rectangle 36"/>
          <p:cNvSpPr/>
          <p:nvPr/>
        </p:nvSpPr>
        <p:spPr>
          <a:xfrm>
            <a:off x="1765174" y="2968324"/>
            <a:ext cx="2652584" cy="7417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b="1" dirty="0" smtClean="0">
                <a:solidFill>
                  <a:srgbClr val="7030A0"/>
                </a:solidFill>
              </a:rPr>
              <a:t>المعمور</a:t>
            </a:r>
            <a:endParaRPr lang="en-US" sz="3600" b="1" dirty="0">
              <a:solidFill>
                <a:srgbClr val="7030A0"/>
              </a:solidFill>
            </a:endParaRPr>
          </a:p>
        </p:txBody>
      </p:sp>
      <p:sp>
        <p:nvSpPr>
          <p:cNvPr id="38" name="Rectangle 37"/>
          <p:cNvSpPr/>
          <p:nvPr/>
        </p:nvSpPr>
        <p:spPr>
          <a:xfrm>
            <a:off x="7952125" y="5228398"/>
            <a:ext cx="2652584" cy="7167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b="1" dirty="0" smtClean="0">
                <a:solidFill>
                  <a:srgbClr val="7030A0"/>
                </a:solidFill>
              </a:rPr>
              <a:t>قواعد</a:t>
            </a:r>
            <a:endParaRPr lang="en-US" sz="3600" b="1" dirty="0">
              <a:solidFill>
                <a:srgbClr val="7030A0"/>
              </a:solidFill>
            </a:endParaRPr>
          </a:p>
        </p:txBody>
      </p:sp>
      <p:sp>
        <p:nvSpPr>
          <p:cNvPr id="39" name="Rectangle 38"/>
          <p:cNvSpPr/>
          <p:nvPr/>
        </p:nvSpPr>
        <p:spPr>
          <a:xfrm>
            <a:off x="8106680" y="4457479"/>
            <a:ext cx="2320209" cy="7167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b="1" dirty="0" smtClean="0">
                <a:solidFill>
                  <a:srgbClr val="7030A0"/>
                </a:solidFill>
              </a:rPr>
              <a:t>البيت</a:t>
            </a:r>
            <a:endParaRPr lang="en-US" sz="3600" b="1" dirty="0">
              <a:solidFill>
                <a:srgbClr val="7030A0"/>
              </a:solidFill>
            </a:endParaRPr>
          </a:p>
        </p:txBody>
      </p:sp>
      <p:sp>
        <p:nvSpPr>
          <p:cNvPr id="40" name="Rectangle 39"/>
          <p:cNvSpPr/>
          <p:nvPr/>
        </p:nvSpPr>
        <p:spPr>
          <a:xfrm>
            <a:off x="7952125" y="5827054"/>
            <a:ext cx="2652584" cy="7989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b="1" dirty="0" smtClean="0">
                <a:solidFill>
                  <a:srgbClr val="7030A0"/>
                </a:solidFill>
              </a:rPr>
              <a:t>باب</a:t>
            </a:r>
            <a:endParaRPr lang="en-US" sz="3600" b="1" dirty="0">
              <a:solidFill>
                <a:srgbClr val="7030A0"/>
              </a:solidFill>
            </a:endParaRPr>
          </a:p>
        </p:txBody>
      </p:sp>
      <p:cxnSp>
        <p:nvCxnSpPr>
          <p:cNvPr id="43" name="Straight Connector 42"/>
          <p:cNvCxnSpPr/>
          <p:nvPr/>
        </p:nvCxnSpPr>
        <p:spPr>
          <a:xfrm flipV="1">
            <a:off x="3561830" y="3302758"/>
            <a:ext cx="5200033" cy="734730"/>
          </a:xfrm>
          <a:prstGeom prst="line">
            <a:avLst/>
          </a:prstGeom>
          <a:ln>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45" name="Straight Connector 44"/>
          <p:cNvCxnSpPr/>
          <p:nvPr/>
        </p:nvCxnSpPr>
        <p:spPr>
          <a:xfrm>
            <a:off x="3695162" y="3327135"/>
            <a:ext cx="4971166" cy="1394990"/>
          </a:xfrm>
          <a:prstGeom prst="line">
            <a:avLst/>
          </a:prstGeom>
          <a:ln>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47" name="Straight Connector 46"/>
          <p:cNvCxnSpPr/>
          <p:nvPr/>
        </p:nvCxnSpPr>
        <p:spPr>
          <a:xfrm>
            <a:off x="3739487" y="5663821"/>
            <a:ext cx="5145206" cy="518615"/>
          </a:xfrm>
          <a:prstGeom prst="line">
            <a:avLst/>
          </a:prstGeom>
          <a:ln>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50" name="Straight Connector 49"/>
          <p:cNvCxnSpPr/>
          <p:nvPr/>
        </p:nvCxnSpPr>
        <p:spPr>
          <a:xfrm flipV="1">
            <a:off x="3643952" y="4053386"/>
            <a:ext cx="4885898" cy="2183641"/>
          </a:xfrm>
          <a:prstGeom prst="line">
            <a:avLst/>
          </a:prstGeom>
          <a:ln>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53" name="Straight Connector 52"/>
          <p:cNvCxnSpPr/>
          <p:nvPr/>
        </p:nvCxnSpPr>
        <p:spPr>
          <a:xfrm>
            <a:off x="3643952" y="4640239"/>
            <a:ext cx="5117911" cy="859809"/>
          </a:xfrm>
          <a:prstGeom prst="line">
            <a:avLst/>
          </a:prstGeom>
          <a:ln>
            <a:solidFill>
              <a:srgbClr val="FF0000"/>
            </a:solidFill>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xmlns="" val="113469037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55"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1000" fill="hold"/>
                                        <p:tgtEl>
                                          <p:spTgt spid="5"/>
                                        </p:tgtEl>
                                        <p:attrNameLst>
                                          <p:attrName>ppt_w</p:attrName>
                                        </p:attrNameLst>
                                      </p:cBhvr>
                                      <p:tavLst>
                                        <p:tav tm="0">
                                          <p:val>
                                            <p:strVal val="#ppt_w*0.70"/>
                                          </p:val>
                                        </p:tav>
                                        <p:tav tm="100000">
                                          <p:val>
                                            <p:strVal val="#ppt_w"/>
                                          </p:val>
                                        </p:tav>
                                      </p:tavLst>
                                    </p:anim>
                                    <p:anim calcmode="lin" valueType="num">
                                      <p:cBhvr>
                                        <p:cTn id="26" dur="1000" fill="hold"/>
                                        <p:tgtEl>
                                          <p:spTgt spid="5"/>
                                        </p:tgtEl>
                                        <p:attrNameLst>
                                          <p:attrName>ppt_h</p:attrName>
                                        </p:attrNameLst>
                                      </p:cBhvr>
                                      <p:tavLst>
                                        <p:tav tm="0">
                                          <p:val>
                                            <p:strVal val="#ppt_h"/>
                                          </p:val>
                                        </p:tav>
                                        <p:tav tm="100000">
                                          <p:val>
                                            <p:strVal val="#ppt_h"/>
                                          </p:val>
                                        </p:tav>
                                      </p:tavLst>
                                    </p:anim>
                                    <p:animEffect transition="in" filter="fade">
                                      <p:cBhvr>
                                        <p:cTn id="27" dur="10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55" presetClass="entr" presetSubtype="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p:cTn id="32" dur="1000" fill="hold"/>
                                        <p:tgtEl>
                                          <p:spTgt spid="11"/>
                                        </p:tgtEl>
                                        <p:attrNameLst>
                                          <p:attrName>ppt_w</p:attrName>
                                        </p:attrNameLst>
                                      </p:cBhvr>
                                      <p:tavLst>
                                        <p:tav tm="0">
                                          <p:val>
                                            <p:strVal val="#ppt_w*0.70"/>
                                          </p:val>
                                        </p:tav>
                                        <p:tav tm="100000">
                                          <p:val>
                                            <p:strVal val="#ppt_w"/>
                                          </p:val>
                                        </p:tav>
                                      </p:tavLst>
                                    </p:anim>
                                    <p:anim calcmode="lin" valueType="num">
                                      <p:cBhvr>
                                        <p:cTn id="33" dur="1000" fill="hold"/>
                                        <p:tgtEl>
                                          <p:spTgt spid="11"/>
                                        </p:tgtEl>
                                        <p:attrNameLst>
                                          <p:attrName>ppt_h</p:attrName>
                                        </p:attrNameLst>
                                      </p:cBhvr>
                                      <p:tavLst>
                                        <p:tav tm="0">
                                          <p:val>
                                            <p:strVal val="#ppt_h"/>
                                          </p:val>
                                        </p:tav>
                                        <p:tav tm="100000">
                                          <p:val>
                                            <p:strVal val="#ppt_h"/>
                                          </p:val>
                                        </p:tav>
                                      </p:tavLst>
                                    </p:anim>
                                    <p:animEffect transition="in" filter="fade">
                                      <p:cBhvr>
                                        <p:cTn id="34" dur="1000"/>
                                        <p:tgtEl>
                                          <p:spTgt spid="11"/>
                                        </p:tgtEl>
                                      </p:cBhvr>
                                    </p:animEffect>
                                  </p:childTnLst>
                                </p:cTn>
                              </p:par>
                              <p:par>
                                <p:cTn id="35" presetID="55" presetClass="entr" presetSubtype="0"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p:cTn id="37" dur="1000" fill="hold"/>
                                        <p:tgtEl>
                                          <p:spTgt spid="13"/>
                                        </p:tgtEl>
                                        <p:attrNameLst>
                                          <p:attrName>ppt_w</p:attrName>
                                        </p:attrNameLst>
                                      </p:cBhvr>
                                      <p:tavLst>
                                        <p:tav tm="0">
                                          <p:val>
                                            <p:strVal val="#ppt_w*0.70"/>
                                          </p:val>
                                        </p:tav>
                                        <p:tav tm="100000">
                                          <p:val>
                                            <p:strVal val="#ppt_w"/>
                                          </p:val>
                                        </p:tav>
                                      </p:tavLst>
                                    </p:anim>
                                    <p:anim calcmode="lin" valueType="num">
                                      <p:cBhvr>
                                        <p:cTn id="38" dur="1000" fill="hold"/>
                                        <p:tgtEl>
                                          <p:spTgt spid="13"/>
                                        </p:tgtEl>
                                        <p:attrNameLst>
                                          <p:attrName>ppt_h</p:attrName>
                                        </p:attrNameLst>
                                      </p:cBhvr>
                                      <p:tavLst>
                                        <p:tav tm="0">
                                          <p:val>
                                            <p:strVal val="#ppt_h"/>
                                          </p:val>
                                        </p:tav>
                                        <p:tav tm="100000">
                                          <p:val>
                                            <p:strVal val="#ppt_h"/>
                                          </p:val>
                                        </p:tav>
                                      </p:tavLst>
                                    </p:anim>
                                    <p:animEffect transition="in" filter="fade">
                                      <p:cBhvr>
                                        <p:cTn id="39" dur="1000"/>
                                        <p:tgtEl>
                                          <p:spTgt spid="13"/>
                                        </p:tgtEl>
                                      </p:cBhvr>
                                    </p:animEffect>
                                  </p:childTnLst>
                                </p:cTn>
                              </p:par>
                              <p:par>
                                <p:cTn id="40" presetID="55" presetClass="entr" presetSubtype="0" fill="hold" grpId="0" nodeType="withEffect">
                                  <p:stCondLst>
                                    <p:cond delay="0"/>
                                  </p:stCondLst>
                                  <p:childTnLst>
                                    <p:set>
                                      <p:cBhvr>
                                        <p:cTn id="41" dur="1" fill="hold">
                                          <p:stCondLst>
                                            <p:cond delay="0"/>
                                          </p:stCondLst>
                                        </p:cTn>
                                        <p:tgtEl>
                                          <p:spTgt spid="39"/>
                                        </p:tgtEl>
                                        <p:attrNameLst>
                                          <p:attrName>style.visibility</p:attrName>
                                        </p:attrNameLst>
                                      </p:cBhvr>
                                      <p:to>
                                        <p:strVal val="visible"/>
                                      </p:to>
                                    </p:set>
                                    <p:anim calcmode="lin" valueType="num">
                                      <p:cBhvr>
                                        <p:cTn id="42" dur="1000" fill="hold"/>
                                        <p:tgtEl>
                                          <p:spTgt spid="39"/>
                                        </p:tgtEl>
                                        <p:attrNameLst>
                                          <p:attrName>ppt_w</p:attrName>
                                        </p:attrNameLst>
                                      </p:cBhvr>
                                      <p:tavLst>
                                        <p:tav tm="0">
                                          <p:val>
                                            <p:strVal val="#ppt_w*0.70"/>
                                          </p:val>
                                        </p:tav>
                                        <p:tav tm="100000">
                                          <p:val>
                                            <p:strVal val="#ppt_w"/>
                                          </p:val>
                                        </p:tav>
                                      </p:tavLst>
                                    </p:anim>
                                    <p:anim calcmode="lin" valueType="num">
                                      <p:cBhvr>
                                        <p:cTn id="43" dur="1000" fill="hold"/>
                                        <p:tgtEl>
                                          <p:spTgt spid="39"/>
                                        </p:tgtEl>
                                        <p:attrNameLst>
                                          <p:attrName>ppt_h</p:attrName>
                                        </p:attrNameLst>
                                      </p:cBhvr>
                                      <p:tavLst>
                                        <p:tav tm="0">
                                          <p:val>
                                            <p:strVal val="#ppt_h"/>
                                          </p:val>
                                        </p:tav>
                                        <p:tav tm="100000">
                                          <p:val>
                                            <p:strVal val="#ppt_h"/>
                                          </p:val>
                                        </p:tav>
                                      </p:tavLst>
                                    </p:anim>
                                    <p:animEffect transition="in" filter="fade">
                                      <p:cBhvr>
                                        <p:cTn id="44" dur="1000"/>
                                        <p:tgtEl>
                                          <p:spTgt spid="39"/>
                                        </p:tgtEl>
                                      </p:cBhvr>
                                    </p:animEffect>
                                  </p:childTnLst>
                                </p:cTn>
                              </p:par>
                              <p:par>
                                <p:cTn id="45" presetID="55" presetClass="entr" presetSubtype="0" fill="hold" grpId="0" nodeType="withEffect">
                                  <p:stCondLst>
                                    <p:cond delay="0"/>
                                  </p:stCondLst>
                                  <p:childTnLst>
                                    <p:set>
                                      <p:cBhvr>
                                        <p:cTn id="46" dur="1" fill="hold">
                                          <p:stCondLst>
                                            <p:cond delay="0"/>
                                          </p:stCondLst>
                                        </p:cTn>
                                        <p:tgtEl>
                                          <p:spTgt spid="38"/>
                                        </p:tgtEl>
                                        <p:attrNameLst>
                                          <p:attrName>style.visibility</p:attrName>
                                        </p:attrNameLst>
                                      </p:cBhvr>
                                      <p:to>
                                        <p:strVal val="visible"/>
                                      </p:to>
                                    </p:set>
                                    <p:anim calcmode="lin" valueType="num">
                                      <p:cBhvr>
                                        <p:cTn id="47" dur="1000" fill="hold"/>
                                        <p:tgtEl>
                                          <p:spTgt spid="38"/>
                                        </p:tgtEl>
                                        <p:attrNameLst>
                                          <p:attrName>ppt_w</p:attrName>
                                        </p:attrNameLst>
                                      </p:cBhvr>
                                      <p:tavLst>
                                        <p:tav tm="0">
                                          <p:val>
                                            <p:strVal val="#ppt_w*0.70"/>
                                          </p:val>
                                        </p:tav>
                                        <p:tav tm="100000">
                                          <p:val>
                                            <p:strVal val="#ppt_w"/>
                                          </p:val>
                                        </p:tav>
                                      </p:tavLst>
                                    </p:anim>
                                    <p:anim calcmode="lin" valueType="num">
                                      <p:cBhvr>
                                        <p:cTn id="48" dur="1000" fill="hold"/>
                                        <p:tgtEl>
                                          <p:spTgt spid="38"/>
                                        </p:tgtEl>
                                        <p:attrNameLst>
                                          <p:attrName>ppt_h</p:attrName>
                                        </p:attrNameLst>
                                      </p:cBhvr>
                                      <p:tavLst>
                                        <p:tav tm="0">
                                          <p:val>
                                            <p:strVal val="#ppt_h"/>
                                          </p:val>
                                        </p:tav>
                                        <p:tav tm="100000">
                                          <p:val>
                                            <p:strVal val="#ppt_h"/>
                                          </p:val>
                                        </p:tav>
                                      </p:tavLst>
                                    </p:anim>
                                    <p:animEffect transition="in" filter="fade">
                                      <p:cBhvr>
                                        <p:cTn id="49" dur="1000"/>
                                        <p:tgtEl>
                                          <p:spTgt spid="38"/>
                                        </p:tgtEl>
                                      </p:cBhvr>
                                    </p:animEffect>
                                  </p:childTnLst>
                                </p:cTn>
                              </p:par>
                              <p:par>
                                <p:cTn id="50" presetID="55" presetClass="entr" presetSubtype="0" fill="hold" grpId="0" nodeType="withEffect">
                                  <p:stCondLst>
                                    <p:cond delay="0"/>
                                  </p:stCondLst>
                                  <p:childTnLst>
                                    <p:set>
                                      <p:cBhvr>
                                        <p:cTn id="51" dur="1" fill="hold">
                                          <p:stCondLst>
                                            <p:cond delay="0"/>
                                          </p:stCondLst>
                                        </p:cTn>
                                        <p:tgtEl>
                                          <p:spTgt spid="40"/>
                                        </p:tgtEl>
                                        <p:attrNameLst>
                                          <p:attrName>style.visibility</p:attrName>
                                        </p:attrNameLst>
                                      </p:cBhvr>
                                      <p:to>
                                        <p:strVal val="visible"/>
                                      </p:to>
                                    </p:set>
                                    <p:anim calcmode="lin" valueType="num">
                                      <p:cBhvr>
                                        <p:cTn id="52" dur="1000" fill="hold"/>
                                        <p:tgtEl>
                                          <p:spTgt spid="40"/>
                                        </p:tgtEl>
                                        <p:attrNameLst>
                                          <p:attrName>ppt_w</p:attrName>
                                        </p:attrNameLst>
                                      </p:cBhvr>
                                      <p:tavLst>
                                        <p:tav tm="0">
                                          <p:val>
                                            <p:strVal val="#ppt_w*0.70"/>
                                          </p:val>
                                        </p:tav>
                                        <p:tav tm="100000">
                                          <p:val>
                                            <p:strVal val="#ppt_w"/>
                                          </p:val>
                                        </p:tav>
                                      </p:tavLst>
                                    </p:anim>
                                    <p:anim calcmode="lin" valueType="num">
                                      <p:cBhvr>
                                        <p:cTn id="53" dur="1000" fill="hold"/>
                                        <p:tgtEl>
                                          <p:spTgt spid="40"/>
                                        </p:tgtEl>
                                        <p:attrNameLst>
                                          <p:attrName>ppt_h</p:attrName>
                                        </p:attrNameLst>
                                      </p:cBhvr>
                                      <p:tavLst>
                                        <p:tav tm="0">
                                          <p:val>
                                            <p:strVal val="#ppt_h"/>
                                          </p:val>
                                        </p:tav>
                                        <p:tav tm="100000">
                                          <p:val>
                                            <p:strVal val="#ppt_h"/>
                                          </p:val>
                                        </p:tav>
                                      </p:tavLst>
                                    </p:anim>
                                    <p:animEffect transition="in" filter="fade">
                                      <p:cBhvr>
                                        <p:cTn id="54" dur="1000"/>
                                        <p:tgtEl>
                                          <p:spTgt spid="40"/>
                                        </p:tgtEl>
                                      </p:cBhvr>
                                    </p:animEffect>
                                  </p:childTnLst>
                                </p:cTn>
                              </p:par>
                            </p:childTnLst>
                          </p:cTn>
                        </p:par>
                      </p:childTnLst>
                    </p:cTn>
                  </p:par>
                  <p:par>
                    <p:cTn id="55" fill="hold">
                      <p:stCondLst>
                        <p:cond delay="indefinite"/>
                      </p:stCondLst>
                      <p:childTnLst>
                        <p:par>
                          <p:cTn id="56" fill="hold">
                            <p:stCondLst>
                              <p:cond delay="0"/>
                            </p:stCondLst>
                            <p:childTnLst>
                              <p:par>
                                <p:cTn id="57" presetID="29" presetClass="entr" presetSubtype="0" fill="hold" grpId="0" nodeType="clickEffect">
                                  <p:stCondLst>
                                    <p:cond delay="0"/>
                                  </p:stCondLst>
                                  <p:childTnLst>
                                    <p:set>
                                      <p:cBhvr>
                                        <p:cTn id="58" dur="1" fill="hold">
                                          <p:stCondLst>
                                            <p:cond delay="0"/>
                                          </p:stCondLst>
                                        </p:cTn>
                                        <p:tgtEl>
                                          <p:spTgt spid="37"/>
                                        </p:tgtEl>
                                        <p:attrNameLst>
                                          <p:attrName>style.visibility</p:attrName>
                                        </p:attrNameLst>
                                      </p:cBhvr>
                                      <p:to>
                                        <p:strVal val="visible"/>
                                      </p:to>
                                    </p:set>
                                    <p:anim calcmode="lin" valueType="num">
                                      <p:cBhvr>
                                        <p:cTn id="59" dur="1000" fill="hold"/>
                                        <p:tgtEl>
                                          <p:spTgt spid="37"/>
                                        </p:tgtEl>
                                        <p:attrNameLst>
                                          <p:attrName>ppt_x</p:attrName>
                                        </p:attrNameLst>
                                      </p:cBhvr>
                                      <p:tavLst>
                                        <p:tav tm="0">
                                          <p:val>
                                            <p:strVal val="#ppt_x-.2"/>
                                          </p:val>
                                        </p:tav>
                                        <p:tav tm="100000">
                                          <p:val>
                                            <p:strVal val="#ppt_x"/>
                                          </p:val>
                                        </p:tav>
                                      </p:tavLst>
                                    </p:anim>
                                    <p:anim calcmode="lin" valueType="num">
                                      <p:cBhvr>
                                        <p:cTn id="60" dur="1000" fill="hold"/>
                                        <p:tgtEl>
                                          <p:spTgt spid="37"/>
                                        </p:tgtEl>
                                        <p:attrNameLst>
                                          <p:attrName>ppt_y</p:attrName>
                                        </p:attrNameLst>
                                      </p:cBhvr>
                                      <p:tavLst>
                                        <p:tav tm="0">
                                          <p:val>
                                            <p:strVal val="#ppt_y"/>
                                          </p:val>
                                        </p:tav>
                                        <p:tav tm="100000">
                                          <p:val>
                                            <p:strVal val="#ppt_y"/>
                                          </p:val>
                                        </p:tav>
                                      </p:tavLst>
                                    </p:anim>
                                    <p:animEffect transition="in" filter="wipe(right)" prLst="gradientSize: 0.1">
                                      <p:cBhvr>
                                        <p:cTn id="61" dur="1000"/>
                                        <p:tgtEl>
                                          <p:spTgt spid="37"/>
                                        </p:tgtEl>
                                      </p:cBhvr>
                                    </p:animEffect>
                                  </p:childTnLst>
                                </p:cTn>
                              </p:par>
                              <p:par>
                                <p:cTn id="62" presetID="29" presetClass="entr" presetSubtype="0" fill="hold" grpId="0" nodeType="withEffect">
                                  <p:stCondLst>
                                    <p:cond delay="0"/>
                                  </p:stCondLst>
                                  <p:childTnLst>
                                    <p:set>
                                      <p:cBhvr>
                                        <p:cTn id="63" dur="1" fill="hold">
                                          <p:stCondLst>
                                            <p:cond delay="0"/>
                                          </p:stCondLst>
                                        </p:cTn>
                                        <p:tgtEl>
                                          <p:spTgt spid="36"/>
                                        </p:tgtEl>
                                        <p:attrNameLst>
                                          <p:attrName>style.visibility</p:attrName>
                                        </p:attrNameLst>
                                      </p:cBhvr>
                                      <p:to>
                                        <p:strVal val="visible"/>
                                      </p:to>
                                    </p:set>
                                    <p:anim calcmode="lin" valueType="num">
                                      <p:cBhvr>
                                        <p:cTn id="64" dur="1000" fill="hold"/>
                                        <p:tgtEl>
                                          <p:spTgt spid="36"/>
                                        </p:tgtEl>
                                        <p:attrNameLst>
                                          <p:attrName>ppt_x</p:attrName>
                                        </p:attrNameLst>
                                      </p:cBhvr>
                                      <p:tavLst>
                                        <p:tav tm="0">
                                          <p:val>
                                            <p:strVal val="#ppt_x-.2"/>
                                          </p:val>
                                        </p:tav>
                                        <p:tav tm="100000">
                                          <p:val>
                                            <p:strVal val="#ppt_x"/>
                                          </p:val>
                                        </p:tav>
                                      </p:tavLst>
                                    </p:anim>
                                    <p:anim calcmode="lin" valueType="num">
                                      <p:cBhvr>
                                        <p:cTn id="65" dur="1000" fill="hold"/>
                                        <p:tgtEl>
                                          <p:spTgt spid="36"/>
                                        </p:tgtEl>
                                        <p:attrNameLst>
                                          <p:attrName>ppt_y</p:attrName>
                                        </p:attrNameLst>
                                      </p:cBhvr>
                                      <p:tavLst>
                                        <p:tav tm="0">
                                          <p:val>
                                            <p:strVal val="#ppt_y"/>
                                          </p:val>
                                        </p:tav>
                                        <p:tav tm="100000">
                                          <p:val>
                                            <p:strVal val="#ppt_y"/>
                                          </p:val>
                                        </p:tav>
                                      </p:tavLst>
                                    </p:anim>
                                    <p:animEffect transition="in" filter="wipe(right)" prLst="gradientSize: 0.1">
                                      <p:cBhvr>
                                        <p:cTn id="66" dur="1000"/>
                                        <p:tgtEl>
                                          <p:spTgt spid="36"/>
                                        </p:tgtEl>
                                      </p:cBhvr>
                                    </p:animEffect>
                                  </p:childTnLst>
                                </p:cTn>
                              </p:par>
                              <p:par>
                                <p:cTn id="67" presetID="29" presetClass="entr" presetSubtype="0" fill="hold" grpId="0" nodeType="withEffect">
                                  <p:stCondLst>
                                    <p:cond delay="0"/>
                                  </p:stCondLst>
                                  <p:childTnLst>
                                    <p:set>
                                      <p:cBhvr>
                                        <p:cTn id="68" dur="1" fill="hold">
                                          <p:stCondLst>
                                            <p:cond delay="0"/>
                                          </p:stCondLst>
                                        </p:cTn>
                                        <p:tgtEl>
                                          <p:spTgt spid="35"/>
                                        </p:tgtEl>
                                        <p:attrNameLst>
                                          <p:attrName>style.visibility</p:attrName>
                                        </p:attrNameLst>
                                      </p:cBhvr>
                                      <p:to>
                                        <p:strVal val="visible"/>
                                      </p:to>
                                    </p:set>
                                    <p:anim calcmode="lin" valueType="num">
                                      <p:cBhvr>
                                        <p:cTn id="69" dur="1000" fill="hold"/>
                                        <p:tgtEl>
                                          <p:spTgt spid="35"/>
                                        </p:tgtEl>
                                        <p:attrNameLst>
                                          <p:attrName>ppt_x</p:attrName>
                                        </p:attrNameLst>
                                      </p:cBhvr>
                                      <p:tavLst>
                                        <p:tav tm="0">
                                          <p:val>
                                            <p:strVal val="#ppt_x-.2"/>
                                          </p:val>
                                        </p:tav>
                                        <p:tav tm="100000">
                                          <p:val>
                                            <p:strVal val="#ppt_x"/>
                                          </p:val>
                                        </p:tav>
                                      </p:tavLst>
                                    </p:anim>
                                    <p:anim calcmode="lin" valueType="num">
                                      <p:cBhvr>
                                        <p:cTn id="70" dur="1000" fill="hold"/>
                                        <p:tgtEl>
                                          <p:spTgt spid="35"/>
                                        </p:tgtEl>
                                        <p:attrNameLst>
                                          <p:attrName>ppt_y</p:attrName>
                                        </p:attrNameLst>
                                      </p:cBhvr>
                                      <p:tavLst>
                                        <p:tav tm="0">
                                          <p:val>
                                            <p:strVal val="#ppt_y"/>
                                          </p:val>
                                        </p:tav>
                                        <p:tav tm="100000">
                                          <p:val>
                                            <p:strVal val="#ppt_y"/>
                                          </p:val>
                                        </p:tav>
                                      </p:tavLst>
                                    </p:anim>
                                    <p:animEffect transition="in" filter="wipe(right)" prLst="gradientSize: 0.1">
                                      <p:cBhvr>
                                        <p:cTn id="71" dur="1000"/>
                                        <p:tgtEl>
                                          <p:spTgt spid="35"/>
                                        </p:tgtEl>
                                      </p:cBhvr>
                                    </p:animEffect>
                                  </p:childTnLst>
                                </p:cTn>
                              </p:par>
                              <p:par>
                                <p:cTn id="72" presetID="29" presetClass="entr" presetSubtype="0" fill="hold" grpId="0" nodeType="withEffect">
                                  <p:stCondLst>
                                    <p:cond delay="0"/>
                                  </p:stCondLst>
                                  <p:childTnLst>
                                    <p:set>
                                      <p:cBhvr>
                                        <p:cTn id="73" dur="1" fill="hold">
                                          <p:stCondLst>
                                            <p:cond delay="0"/>
                                          </p:stCondLst>
                                        </p:cTn>
                                        <p:tgtEl>
                                          <p:spTgt spid="34"/>
                                        </p:tgtEl>
                                        <p:attrNameLst>
                                          <p:attrName>style.visibility</p:attrName>
                                        </p:attrNameLst>
                                      </p:cBhvr>
                                      <p:to>
                                        <p:strVal val="visible"/>
                                      </p:to>
                                    </p:set>
                                    <p:anim calcmode="lin" valueType="num">
                                      <p:cBhvr>
                                        <p:cTn id="74" dur="1000" fill="hold"/>
                                        <p:tgtEl>
                                          <p:spTgt spid="34"/>
                                        </p:tgtEl>
                                        <p:attrNameLst>
                                          <p:attrName>ppt_x</p:attrName>
                                        </p:attrNameLst>
                                      </p:cBhvr>
                                      <p:tavLst>
                                        <p:tav tm="0">
                                          <p:val>
                                            <p:strVal val="#ppt_x-.2"/>
                                          </p:val>
                                        </p:tav>
                                        <p:tav tm="100000">
                                          <p:val>
                                            <p:strVal val="#ppt_x"/>
                                          </p:val>
                                        </p:tav>
                                      </p:tavLst>
                                    </p:anim>
                                    <p:anim calcmode="lin" valueType="num">
                                      <p:cBhvr>
                                        <p:cTn id="75" dur="1000" fill="hold"/>
                                        <p:tgtEl>
                                          <p:spTgt spid="34"/>
                                        </p:tgtEl>
                                        <p:attrNameLst>
                                          <p:attrName>ppt_y</p:attrName>
                                        </p:attrNameLst>
                                      </p:cBhvr>
                                      <p:tavLst>
                                        <p:tav tm="0">
                                          <p:val>
                                            <p:strVal val="#ppt_y"/>
                                          </p:val>
                                        </p:tav>
                                        <p:tav tm="100000">
                                          <p:val>
                                            <p:strVal val="#ppt_y"/>
                                          </p:val>
                                        </p:tav>
                                      </p:tavLst>
                                    </p:anim>
                                    <p:animEffect transition="in" filter="wipe(right)" prLst="gradientSize: 0.1">
                                      <p:cBhvr>
                                        <p:cTn id="76" dur="1000"/>
                                        <p:tgtEl>
                                          <p:spTgt spid="34"/>
                                        </p:tgtEl>
                                      </p:cBhvr>
                                    </p:animEffect>
                                  </p:childTnLst>
                                </p:cTn>
                              </p:par>
                              <p:par>
                                <p:cTn id="77" presetID="29" presetClass="entr" presetSubtype="0" fill="hold" grpId="0" nodeType="withEffect">
                                  <p:stCondLst>
                                    <p:cond delay="0"/>
                                  </p:stCondLst>
                                  <p:childTnLst>
                                    <p:set>
                                      <p:cBhvr>
                                        <p:cTn id="78" dur="1" fill="hold">
                                          <p:stCondLst>
                                            <p:cond delay="0"/>
                                          </p:stCondLst>
                                        </p:cTn>
                                        <p:tgtEl>
                                          <p:spTgt spid="33"/>
                                        </p:tgtEl>
                                        <p:attrNameLst>
                                          <p:attrName>style.visibility</p:attrName>
                                        </p:attrNameLst>
                                      </p:cBhvr>
                                      <p:to>
                                        <p:strVal val="visible"/>
                                      </p:to>
                                    </p:set>
                                    <p:anim calcmode="lin" valueType="num">
                                      <p:cBhvr>
                                        <p:cTn id="79" dur="1000" fill="hold"/>
                                        <p:tgtEl>
                                          <p:spTgt spid="33"/>
                                        </p:tgtEl>
                                        <p:attrNameLst>
                                          <p:attrName>ppt_x</p:attrName>
                                        </p:attrNameLst>
                                      </p:cBhvr>
                                      <p:tavLst>
                                        <p:tav tm="0">
                                          <p:val>
                                            <p:strVal val="#ppt_x-.2"/>
                                          </p:val>
                                        </p:tav>
                                        <p:tav tm="100000">
                                          <p:val>
                                            <p:strVal val="#ppt_x"/>
                                          </p:val>
                                        </p:tav>
                                      </p:tavLst>
                                    </p:anim>
                                    <p:anim calcmode="lin" valueType="num">
                                      <p:cBhvr>
                                        <p:cTn id="80" dur="1000" fill="hold"/>
                                        <p:tgtEl>
                                          <p:spTgt spid="33"/>
                                        </p:tgtEl>
                                        <p:attrNameLst>
                                          <p:attrName>ppt_y</p:attrName>
                                        </p:attrNameLst>
                                      </p:cBhvr>
                                      <p:tavLst>
                                        <p:tav tm="0">
                                          <p:val>
                                            <p:strVal val="#ppt_y"/>
                                          </p:val>
                                        </p:tav>
                                        <p:tav tm="100000">
                                          <p:val>
                                            <p:strVal val="#ppt_y"/>
                                          </p:val>
                                        </p:tav>
                                      </p:tavLst>
                                    </p:anim>
                                    <p:animEffect transition="in" filter="wipe(right)" prLst="gradientSize: 0.1">
                                      <p:cBhvr>
                                        <p:cTn id="81" dur="1000"/>
                                        <p:tgtEl>
                                          <p:spTgt spid="33"/>
                                        </p:tgtEl>
                                      </p:cBhvr>
                                    </p:animEffect>
                                  </p:childTnLst>
                                </p:cTn>
                              </p:par>
                            </p:childTnLst>
                          </p:cTn>
                        </p:par>
                      </p:childTnLst>
                    </p:cTn>
                  </p:par>
                  <p:par>
                    <p:cTn id="82" fill="hold">
                      <p:stCondLst>
                        <p:cond delay="indefinite"/>
                      </p:stCondLst>
                      <p:childTnLst>
                        <p:par>
                          <p:cTn id="83" fill="hold">
                            <p:stCondLst>
                              <p:cond delay="0"/>
                            </p:stCondLst>
                            <p:childTnLst>
                              <p:par>
                                <p:cTn id="84" presetID="10" presetClass="entr" presetSubtype="0" fill="hold" nodeType="clickEffect">
                                  <p:stCondLst>
                                    <p:cond delay="0"/>
                                  </p:stCondLst>
                                  <p:childTnLst>
                                    <p:set>
                                      <p:cBhvr>
                                        <p:cTn id="85" dur="1" fill="hold">
                                          <p:stCondLst>
                                            <p:cond delay="0"/>
                                          </p:stCondLst>
                                        </p:cTn>
                                        <p:tgtEl>
                                          <p:spTgt spid="43"/>
                                        </p:tgtEl>
                                        <p:attrNameLst>
                                          <p:attrName>style.visibility</p:attrName>
                                        </p:attrNameLst>
                                      </p:cBhvr>
                                      <p:to>
                                        <p:strVal val="visible"/>
                                      </p:to>
                                    </p:set>
                                    <p:animEffect transition="in" filter="fade">
                                      <p:cBhvr>
                                        <p:cTn id="86" dur="2000"/>
                                        <p:tgtEl>
                                          <p:spTgt spid="43"/>
                                        </p:tgtEl>
                                      </p:cBhvr>
                                    </p:animEffect>
                                  </p:childTnLst>
                                </p:cTn>
                              </p:par>
                            </p:childTnLst>
                          </p:cTn>
                        </p:par>
                      </p:childTnLst>
                    </p:cTn>
                  </p:par>
                  <p:par>
                    <p:cTn id="87" fill="hold">
                      <p:stCondLst>
                        <p:cond delay="indefinite"/>
                      </p:stCondLst>
                      <p:childTnLst>
                        <p:par>
                          <p:cTn id="88" fill="hold">
                            <p:stCondLst>
                              <p:cond delay="0"/>
                            </p:stCondLst>
                            <p:childTnLst>
                              <p:par>
                                <p:cTn id="89" presetID="10" presetClass="entr" presetSubtype="0" fill="hold" nodeType="clickEffect">
                                  <p:stCondLst>
                                    <p:cond delay="0"/>
                                  </p:stCondLst>
                                  <p:childTnLst>
                                    <p:set>
                                      <p:cBhvr>
                                        <p:cTn id="90" dur="1" fill="hold">
                                          <p:stCondLst>
                                            <p:cond delay="0"/>
                                          </p:stCondLst>
                                        </p:cTn>
                                        <p:tgtEl>
                                          <p:spTgt spid="50"/>
                                        </p:tgtEl>
                                        <p:attrNameLst>
                                          <p:attrName>style.visibility</p:attrName>
                                        </p:attrNameLst>
                                      </p:cBhvr>
                                      <p:to>
                                        <p:strVal val="visible"/>
                                      </p:to>
                                    </p:set>
                                    <p:animEffect transition="in" filter="fade">
                                      <p:cBhvr>
                                        <p:cTn id="91" dur="2000"/>
                                        <p:tgtEl>
                                          <p:spTgt spid="50"/>
                                        </p:tgtEl>
                                      </p:cBhvr>
                                    </p:animEffect>
                                  </p:childTnLst>
                                </p:cTn>
                              </p:par>
                            </p:childTnLst>
                          </p:cTn>
                        </p:par>
                      </p:childTnLst>
                    </p:cTn>
                  </p:par>
                  <p:par>
                    <p:cTn id="92" fill="hold">
                      <p:stCondLst>
                        <p:cond delay="indefinite"/>
                      </p:stCondLst>
                      <p:childTnLst>
                        <p:par>
                          <p:cTn id="93" fill="hold">
                            <p:stCondLst>
                              <p:cond delay="0"/>
                            </p:stCondLst>
                            <p:childTnLst>
                              <p:par>
                                <p:cTn id="94" presetID="10" presetClass="entr" presetSubtype="0" fill="hold" nodeType="clickEffect">
                                  <p:stCondLst>
                                    <p:cond delay="0"/>
                                  </p:stCondLst>
                                  <p:childTnLst>
                                    <p:set>
                                      <p:cBhvr>
                                        <p:cTn id="95" dur="1" fill="hold">
                                          <p:stCondLst>
                                            <p:cond delay="0"/>
                                          </p:stCondLst>
                                        </p:cTn>
                                        <p:tgtEl>
                                          <p:spTgt spid="45"/>
                                        </p:tgtEl>
                                        <p:attrNameLst>
                                          <p:attrName>style.visibility</p:attrName>
                                        </p:attrNameLst>
                                      </p:cBhvr>
                                      <p:to>
                                        <p:strVal val="visible"/>
                                      </p:to>
                                    </p:set>
                                    <p:animEffect transition="in" filter="fade">
                                      <p:cBhvr>
                                        <p:cTn id="96" dur="2000"/>
                                        <p:tgtEl>
                                          <p:spTgt spid="45"/>
                                        </p:tgtEl>
                                      </p:cBhvr>
                                    </p:animEffect>
                                  </p:childTnLst>
                                </p:cTn>
                              </p:par>
                            </p:childTnLst>
                          </p:cTn>
                        </p:par>
                      </p:childTnLst>
                    </p:cTn>
                  </p:par>
                  <p:par>
                    <p:cTn id="97" fill="hold">
                      <p:stCondLst>
                        <p:cond delay="indefinite"/>
                      </p:stCondLst>
                      <p:childTnLst>
                        <p:par>
                          <p:cTn id="98" fill="hold">
                            <p:stCondLst>
                              <p:cond delay="0"/>
                            </p:stCondLst>
                            <p:childTnLst>
                              <p:par>
                                <p:cTn id="99" presetID="10" presetClass="entr" presetSubtype="0" fill="hold" nodeType="clickEffect">
                                  <p:stCondLst>
                                    <p:cond delay="0"/>
                                  </p:stCondLst>
                                  <p:childTnLst>
                                    <p:set>
                                      <p:cBhvr>
                                        <p:cTn id="100" dur="1" fill="hold">
                                          <p:stCondLst>
                                            <p:cond delay="0"/>
                                          </p:stCondLst>
                                        </p:cTn>
                                        <p:tgtEl>
                                          <p:spTgt spid="53"/>
                                        </p:tgtEl>
                                        <p:attrNameLst>
                                          <p:attrName>style.visibility</p:attrName>
                                        </p:attrNameLst>
                                      </p:cBhvr>
                                      <p:to>
                                        <p:strVal val="visible"/>
                                      </p:to>
                                    </p:set>
                                    <p:animEffect transition="in" filter="fade">
                                      <p:cBhvr>
                                        <p:cTn id="101" dur="2000"/>
                                        <p:tgtEl>
                                          <p:spTgt spid="53"/>
                                        </p:tgtEl>
                                      </p:cBhvr>
                                    </p:animEffect>
                                  </p:childTnLst>
                                </p:cTn>
                              </p:par>
                            </p:childTnLst>
                          </p:cTn>
                        </p:par>
                      </p:childTnLst>
                    </p:cTn>
                  </p:par>
                  <p:par>
                    <p:cTn id="102" fill="hold">
                      <p:stCondLst>
                        <p:cond delay="indefinite"/>
                      </p:stCondLst>
                      <p:childTnLst>
                        <p:par>
                          <p:cTn id="103" fill="hold">
                            <p:stCondLst>
                              <p:cond delay="0"/>
                            </p:stCondLst>
                            <p:childTnLst>
                              <p:par>
                                <p:cTn id="104" presetID="10" presetClass="entr" presetSubtype="0" fill="hold" nodeType="clickEffect">
                                  <p:stCondLst>
                                    <p:cond delay="0"/>
                                  </p:stCondLst>
                                  <p:childTnLst>
                                    <p:set>
                                      <p:cBhvr>
                                        <p:cTn id="105" dur="1" fill="hold">
                                          <p:stCondLst>
                                            <p:cond delay="0"/>
                                          </p:stCondLst>
                                        </p:cTn>
                                        <p:tgtEl>
                                          <p:spTgt spid="47"/>
                                        </p:tgtEl>
                                        <p:attrNameLst>
                                          <p:attrName>style.visibility</p:attrName>
                                        </p:attrNameLst>
                                      </p:cBhvr>
                                      <p:to>
                                        <p:strVal val="visible"/>
                                      </p:to>
                                    </p:set>
                                    <p:animEffect transition="in" filter="fade">
                                      <p:cBhvr>
                                        <p:cTn id="106" dur="20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9" grpId="0" animBg="1"/>
      <p:bldP spid="11" grpId="0"/>
      <p:bldP spid="13" grpId="0"/>
      <p:bldP spid="33" grpId="0"/>
      <p:bldP spid="34" grpId="0"/>
      <p:bldP spid="35" grpId="0"/>
      <p:bldP spid="36" grpId="0"/>
      <p:bldP spid="37" grpId="0"/>
      <p:bldP spid="38" grpId="0"/>
      <p:bldP spid="39" grpId="0"/>
      <p:bldP spid="4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859809" y="5117910"/>
            <a:ext cx="10921818" cy="1473959"/>
          </a:xfrm>
          <a:prstGeom prst="rect">
            <a:avLst/>
          </a:prstGeom>
          <a:solidFill>
            <a:schemeClr val="tx2">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4400" b="1" dirty="0" smtClean="0">
                <a:solidFill>
                  <a:schemeClr val="tx1"/>
                </a:solidFill>
              </a:rPr>
              <a:t>كيف بناء الكعبة؟ لماذا سميت الكعبة كعبة؟ من رفع قواعدها ومن ساعده فيه؟</a:t>
            </a:r>
          </a:p>
        </p:txBody>
      </p:sp>
      <p:pic>
        <p:nvPicPr>
          <p:cNvPr id="6" name="Picture 5" descr="images (16).jpeg"/>
          <p:cNvPicPr>
            <a:picLocks noChangeAspect="1"/>
          </p:cNvPicPr>
          <p:nvPr/>
        </p:nvPicPr>
        <p:blipFill>
          <a:blip r:embed="rId2"/>
          <a:stretch>
            <a:fillRect/>
          </a:stretch>
        </p:blipFill>
        <p:spPr>
          <a:xfrm>
            <a:off x="1702676" y="1"/>
            <a:ext cx="8185815" cy="5171090"/>
          </a:xfrm>
          <a:prstGeom prst="rect">
            <a:avLst/>
          </a:prstGeom>
        </p:spPr>
      </p:pic>
      <p:sp>
        <p:nvSpPr>
          <p:cNvPr id="5" name="Horizontal Scroll 4"/>
          <p:cNvSpPr/>
          <p:nvPr/>
        </p:nvSpPr>
        <p:spPr>
          <a:xfrm>
            <a:off x="2763807" y="0"/>
            <a:ext cx="5590059" cy="1196202"/>
          </a:xfrm>
          <a:prstGeom prst="horizontalScroll">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5400" b="1" dirty="0" smtClean="0">
                <a:solidFill>
                  <a:srgbClr val="7030A0"/>
                </a:solidFill>
              </a:rPr>
              <a:t>الواجب المنزلي</a:t>
            </a:r>
            <a:endParaRPr lang="en-US" sz="5400" b="1" dirty="0">
              <a:solidFill>
                <a:srgbClr val="7030A0"/>
              </a:solidFill>
            </a:endParaRPr>
          </a:p>
        </p:txBody>
      </p:sp>
    </p:spTree>
    <p:extLst>
      <p:ext uri="{BB962C8B-B14F-4D97-AF65-F5344CB8AC3E}">
        <p14:creationId xmlns:p14="http://schemas.microsoft.com/office/powerpoint/2010/main" xmlns="" val="390495763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37"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900" decel="100000" fill="hold"/>
                                        <p:tgtEl>
                                          <p:spTgt spid="5"/>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53"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p:cTn id="22" dur="500" fill="hold"/>
                                        <p:tgtEl>
                                          <p:spTgt spid="8"/>
                                        </p:tgtEl>
                                        <p:attrNameLst>
                                          <p:attrName>ppt_w</p:attrName>
                                        </p:attrNameLst>
                                      </p:cBhvr>
                                      <p:tavLst>
                                        <p:tav tm="0">
                                          <p:val>
                                            <p:fltVal val="0"/>
                                          </p:val>
                                        </p:tav>
                                        <p:tav tm="100000">
                                          <p:val>
                                            <p:strVal val="#ppt_w"/>
                                          </p:val>
                                        </p:tav>
                                      </p:tavLst>
                                    </p:anim>
                                    <p:anim calcmode="lin" valueType="num">
                                      <p:cBhvr>
                                        <p:cTn id="23" dur="500" fill="hold"/>
                                        <p:tgtEl>
                                          <p:spTgt spid="8"/>
                                        </p:tgtEl>
                                        <p:attrNameLst>
                                          <p:attrName>ppt_h</p:attrName>
                                        </p:attrNameLst>
                                      </p:cBhvr>
                                      <p:tavLst>
                                        <p:tav tm="0">
                                          <p:val>
                                            <p:fltVal val="0"/>
                                          </p:val>
                                        </p:tav>
                                        <p:tav tm="100000">
                                          <p:val>
                                            <p:strVal val="#ppt_h"/>
                                          </p:val>
                                        </p:tav>
                                      </p:tavLst>
                                    </p:anim>
                                    <p:animEffect transition="in" filter="fade">
                                      <p:cBhvr>
                                        <p:cTn id="2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2746828" y="40936"/>
            <a:ext cx="7241059" cy="1396313"/>
          </a:xfrm>
          <a:prstGeom prst="horizontalScroll">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5400" b="1" dirty="0" smtClean="0">
                <a:solidFill>
                  <a:srgbClr val="FF0000"/>
                </a:solidFill>
              </a:rPr>
              <a:t>شكرا جزيلا ولكم العافية </a:t>
            </a:r>
            <a:endParaRPr lang="en-US" sz="5400" dirty="0">
              <a:solidFill>
                <a:srgbClr val="FF0000"/>
              </a:solidFill>
            </a:endParaRPr>
          </a:p>
        </p:txBody>
      </p:sp>
      <p:pic>
        <p:nvPicPr>
          <p:cNvPr id="8" name="Picture 7" descr="13-07-11-images.jpg"/>
          <p:cNvPicPr>
            <a:picLocks noChangeAspect="1"/>
          </p:cNvPicPr>
          <p:nvPr/>
        </p:nvPicPr>
        <p:blipFill>
          <a:blip r:embed="rId2"/>
          <a:srcRect b="6586"/>
          <a:stretch>
            <a:fillRect/>
          </a:stretch>
        </p:blipFill>
        <p:spPr>
          <a:xfrm>
            <a:off x="1637733" y="4736256"/>
            <a:ext cx="9648968" cy="2019870"/>
          </a:xfrm>
          <a:prstGeom prst="rect">
            <a:avLst/>
          </a:prstGeom>
        </p:spPr>
      </p:pic>
      <p:pic>
        <p:nvPicPr>
          <p:cNvPr id="6" name="Picture 5" descr="images (26).jpeg"/>
          <p:cNvPicPr>
            <a:picLocks noChangeAspect="1"/>
          </p:cNvPicPr>
          <p:nvPr/>
        </p:nvPicPr>
        <p:blipFill>
          <a:blip r:embed="rId3"/>
          <a:stretch>
            <a:fillRect/>
          </a:stretch>
        </p:blipFill>
        <p:spPr>
          <a:xfrm>
            <a:off x="2522488" y="1309446"/>
            <a:ext cx="7614744" cy="3405787"/>
          </a:xfrm>
          <a:prstGeom prst="rect">
            <a:avLst/>
          </a:prstGeom>
        </p:spPr>
      </p:pic>
    </p:spTree>
    <p:extLst>
      <p:ext uri="{BB962C8B-B14F-4D97-AF65-F5344CB8AC3E}">
        <p14:creationId xmlns:p14="http://schemas.microsoft.com/office/powerpoint/2010/main" xmlns="" val="385513725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20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anim calcmode="lin" valueType="num">
                                      <p:cBhvr>
                                        <p:cTn id="20" dur="1000" fill="hold"/>
                                        <p:tgtEl>
                                          <p:spTgt spid="8"/>
                                        </p:tgtEl>
                                        <p:attrNameLst>
                                          <p:attrName>ppt_x</p:attrName>
                                        </p:attrNameLst>
                                      </p:cBhvr>
                                      <p:tavLst>
                                        <p:tav tm="0">
                                          <p:val>
                                            <p:strVal val="#ppt_x"/>
                                          </p:val>
                                        </p:tav>
                                        <p:tav tm="100000">
                                          <p:val>
                                            <p:strVal val="#ppt_x"/>
                                          </p:val>
                                        </p:tav>
                                      </p:tavLst>
                                    </p:anim>
                                    <p:anim calcmode="lin" valueType="num">
                                      <p:cBhvr>
                                        <p:cTn id="2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3"/>
          <p:cNvSpPr txBox="1">
            <a:spLocks/>
          </p:cNvSpPr>
          <p:nvPr/>
        </p:nvSpPr>
        <p:spPr>
          <a:xfrm>
            <a:off x="1754441" y="1956467"/>
            <a:ext cx="7347857" cy="4095054"/>
          </a:xfrm>
          <a:prstGeom prst="rect">
            <a:avLst/>
          </a:prstGeom>
          <a:noFill/>
          <a:ln w="25400" cap="flat" cmpd="sng" algn="ctr">
            <a:solidFill>
              <a:schemeClr val="accent5">
                <a:lumMod val="75000"/>
              </a:schemeClr>
            </a:solidFill>
            <a:prstDash val="soli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6"/>
          </a:lnRef>
          <a:fillRef idx="1">
            <a:schemeClr val="lt1"/>
          </a:fillRef>
          <a:effectRef idx="0">
            <a:schemeClr val="accent6"/>
          </a:effectRef>
          <a:fontRef idx="minor">
            <a:schemeClr val="dk1"/>
          </a:fontRef>
        </p:style>
        <p:txBody>
          <a:bodyPr vert="horz" rtlCol="0" anchor="ctr">
            <a:normAutofit/>
          </a:bodyPr>
          <a:lstStyle/>
          <a:p>
            <a:pPr marL="274320" marR="0" lvl="0" indent="-274320" algn="ctr" defTabSz="914400" rtl="1"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ar-SA" sz="3600" b="1" i="0" u="none" strike="noStrike" kern="1200" cap="none" spc="0" normalizeH="0" baseline="0" noProof="0" dirty="0" smtClean="0">
                <a:ln>
                  <a:solidFill>
                    <a:schemeClr val="bg2">
                      <a:lumMod val="50000"/>
                    </a:schemeClr>
                  </a:solidFill>
                </a:ln>
                <a:solidFill>
                  <a:schemeClr val="tx1"/>
                </a:solidFill>
                <a:effectLst>
                  <a:outerShdw blurRad="38100" dist="38100" dir="2700000" algn="tl">
                    <a:srgbClr val="000000">
                      <a:alpha val="43137"/>
                    </a:srgbClr>
                  </a:outerShdw>
                </a:effectLst>
                <a:uLnTx/>
                <a:uFillTx/>
                <a:latin typeface="Simplified Arabic" pitchFamily="18" charset="-78"/>
                <a:ea typeface="+mn-ea"/>
                <a:cs typeface="Simplified Arabic" pitchFamily="18" charset="-78"/>
              </a:rPr>
              <a:t>محمد جعفر على</a:t>
            </a:r>
          </a:p>
          <a:p>
            <a:pPr marL="274320" marR="0" lvl="0" indent="-274320" algn="ctr" defTabSz="914400" rtl="1"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ar-SA" sz="3600" b="1" i="0" u="none" strike="noStrike" kern="1200" cap="none" spc="0" normalizeH="0" baseline="0" noProof="0" dirty="0" smtClean="0">
                <a:ln>
                  <a:solidFill>
                    <a:schemeClr val="bg2">
                      <a:lumMod val="50000"/>
                    </a:schemeClr>
                  </a:solidFill>
                </a:ln>
                <a:solidFill>
                  <a:schemeClr val="tx1"/>
                </a:solidFill>
                <a:effectLst>
                  <a:outerShdw blurRad="38100" dist="38100" dir="2700000" algn="tl">
                    <a:srgbClr val="000000">
                      <a:alpha val="43137"/>
                    </a:srgbClr>
                  </a:outerShdw>
                </a:effectLst>
                <a:uLnTx/>
                <a:uFillTx/>
                <a:latin typeface="Simplified Arabic" pitchFamily="18" charset="-78"/>
                <a:ea typeface="+mn-ea"/>
                <a:cs typeface="Simplified Arabic" pitchFamily="18" charset="-78"/>
              </a:rPr>
              <a:t>  محاضر اللغة العربية</a:t>
            </a:r>
          </a:p>
          <a:p>
            <a:pPr marL="274320" marR="0" lvl="0" indent="-274320" algn="ctr" defTabSz="914400" rtl="1"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ar-SA" sz="3600" b="1" i="0" u="none" strike="noStrike" kern="1200" cap="none" spc="0" normalizeH="0" baseline="0" noProof="0" dirty="0" smtClean="0">
                <a:ln>
                  <a:solidFill>
                    <a:schemeClr val="bg2">
                      <a:lumMod val="50000"/>
                    </a:schemeClr>
                  </a:solidFill>
                </a:ln>
                <a:solidFill>
                  <a:schemeClr val="tx1"/>
                </a:solidFill>
                <a:effectLst>
                  <a:outerShdw blurRad="38100" dist="38100" dir="2700000" algn="tl">
                    <a:srgbClr val="000000">
                      <a:alpha val="43137"/>
                    </a:srgbClr>
                  </a:outerShdw>
                </a:effectLst>
                <a:uLnTx/>
                <a:uFillTx/>
                <a:latin typeface="Simplified Arabic" pitchFamily="18" charset="-78"/>
                <a:ea typeface="+mn-ea"/>
                <a:cs typeface="Simplified Arabic" pitchFamily="18" charset="-78"/>
              </a:rPr>
              <a:t>المدرسة العالم الادرش برامبور</a:t>
            </a:r>
          </a:p>
          <a:p>
            <a:pPr marL="274320" marR="0" lvl="0" indent="-274320" algn="ctr" defTabSz="914400" rtl="1"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ar-SA" sz="3600" b="1" i="0" u="none" strike="noStrike" kern="1200" cap="none" spc="0" normalizeH="0" baseline="0" noProof="0" dirty="0" smtClean="0">
                <a:ln>
                  <a:solidFill>
                    <a:schemeClr val="bg2">
                      <a:lumMod val="50000"/>
                    </a:schemeClr>
                  </a:solidFill>
                </a:ln>
                <a:solidFill>
                  <a:schemeClr val="tx1"/>
                </a:solidFill>
                <a:effectLst>
                  <a:outerShdw blurRad="38100" dist="38100" dir="2700000" algn="tl">
                    <a:srgbClr val="000000">
                      <a:alpha val="43137"/>
                    </a:srgbClr>
                  </a:outerShdw>
                </a:effectLst>
                <a:uLnTx/>
                <a:uFillTx/>
                <a:latin typeface="Simplified Arabic" pitchFamily="18" charset="-78"/>
                <a:ea typeface="+mn-ea"/>
                <a:cs typeface="Simplified Arabic" pitchFamily="18" charset="-78"/>
              </a:rPr>
              <a:t>ساندبور سادار, ساندبورـ</a:t>
            </a:r>
          </a:p>
          <a:p>
            <a:pPr marL="274320" marR="0" lvl="0" indent="-274320" algn="ctr" defTabSz="914400" rtl="1"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ar-SA" sz="3600" b="1" i="0" u="none" strike="noStrike" kern="1200" cap="none" spc="0" normalizeH="0" baseline="0" noProof="0" dirty="0" smtClean="0">
                <a:ln>
                  <a:solidFill>
                    <a:schemeClr val="bg2">
                      <a:lumMod val="50000"/>
                    </a:schemeClr>
                  </a:solidFill>
                </a:ln>
                <a:solidFill>
                  <a:schemeClr val="tx1"/>
                </a:solidFill>
                <a:effectLst>
                  <a:outerShdw blurRad="38100" dist="38100" dir="2700000" algn="tl">
                    <a:srgbClr val="000000">
                      <a:alpha val="43137"/>
                    </a:srgbClr>
                  </a:outerShdw>
                </a:effectLst>
                <a:uLnTx/>
                <a:uFillTx/>
                <a:latin typeface="+mn-lt"/>
                <a:ea typeface="+mn-ea"/>
                <a:cs typeface="+mn-cs"/>
              </a:rPr>
              <a:t>  رقم الجوال: </a:t>
            </a:r>
            <a:r>
              <a:rPr kumimoji="0" lang="ar-SA" sz="3600" b="1" i="0" u="none" strike="noStrike" kern="1200" cap="none" spc="0" normalizeH="0" baseline="0" noProof="0" dirty="0" smtClean="0">
                <a:ln>
                  <a:solidFill>
                    <a:schemeClr val="bg2">
                      <a:lumMod val="50000"/>
                    </a:schemeClr>
                  </a:solidFill>
                </a:ln>
                <a:solidFill>
                  <a:schemeClr val="tx1"/>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01814241162</a:t>
            </a:r>
            <a:r>
              <a:rPr kumimoji="0" lang="ar-SA" sz="3600" b="1" i="0" u="none" strike="noStrike" kern="1200" cap="none" spc="0" normalizeH="0" baseline="0" noProof="0" dirty="0" smtClean="0">
                <a:ln>
                  <a:solidFill>
                    <a:schemeClr val="bg2">
                      <a:lumMod val="50000"/>
                    </a:schemeClr>
                  </a:solidFill>
                </a:ln>
                <a:solidFill>
                  <a:schemeClr val="tx1"/>
                </a:solidFill>
                <a:effectLst>
                  <a:outerShdw blurRad="38100" dist="38100" dir="2700000" algn="tl">
                    <a:srgbClr val="000000">
                      <a:alpha val="43137"/>
                    </a:srgbClr>
                  </a:outerShdw>
                </a:effectLst>
                <a:uLnTx/>
                <a:uFillTx/>
                <a:latin typeface="+mn-lt"/>
                <a:ea typeface="+mn-ea"/>
                <a:cs typeface="+mn-cs"/>
              </a:rPr>
              <a:t> </a:t>
            </a:r>
          </a:p>
          <a:p>
            <a:pPr marL="274320" marR="0" lvl="0" indent="-274320" algn="ctr" defTabSz="914400" rtl="1"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en-US" sz="3600" b="1" i="0" u="none" strike="noStrike" kern="1200" cap="none" spc="0" normalizeH="0" baseline="0" noProof="0" dirty="0" smtClean="0">
                <a:ln>
                  <a:solidFill>
                    <a:schemeClr val="bg2">
                      <a:lumMod val="50000"/>
                    </a:schemeClr>
                  </a:solidFill>
                </a:ln>
                <a:solidFill>
                  <a:schemeClr val="tx1"/>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Email:mmzafar62gmail.com</a:t>
            </a:r>
            <a:r>
              <a:rPr kumimoji="0" lang="ar-SA" sz="3600" b="1" i="0" u="none" strike="noStrike" kern="1200" cap="none" spc="0" normalizeH="0" baseline="0" noProof="0" dirty="0" smtClean="0">
                <a:ln>
                  <a:solidFill>
                    <a:schemeClr val="bg2">
                      <a:lumMod val="50000"/>
                    </a:schemeClr>
                  </a:solidFill>
                </a:ln>
                <a:solidFill>
                  <a:schemeClr val="tx1"/>
                </a:solidFill>
                <a:effectLst>
                  <a:outerShdw blurRad="38100" dist="38100" dir="2700000" algn="tl">
                    <a:srgbClr val="000000">
                      <a:alpha val="43137"/>
                    </a:srgbClr>
                  </a:outerShdw>
                </a:effectLst>
                <a:uLnTx/>
                <a:uFillTx/>
                <a:latin typeface="+mn-lt"/>
                <a:ea typeface="+mn-ea"/>
                <a:cs typeface="+mn-cs"/>
              </a:rPr>
              <a:t> </a:t>
            </a:r>
            <a:endParaRPr kumimoji="0" lang="bn-BD" sz="3600" b="1" i="0" u="none" strike="noStrike" kern="1200" cap="none" spc="0" normalizeH="0" baseline="0" noProof="0" dirty="0">
              <a:ln>
                <a:solidFill>
                  <a:schemeClr val="bg2">
                    <a:lumMod val="50000"/>
                  </a:schemeClr>
                </a:solidFill>
              </a:ln>
              <a:solidFill>
                <a:schemeClr val="tx1"/>
              </a:solidFill>
              <a:effectLst>
                <a:outerShdw blurRad="38100" dist="38100" dir="2700000" algn="tl">
                  <a:srgbClr val="000000">
                    <a:alpha val="43137"/>
                  </a:srgbClr>
                </a:outerShdw>
              </a:effectLst>
              <a:uLnTx/>
              <a:uFillTx/>
              <a:latin typeface="+mn-lt"/>
              <a:ea typeface="+mn-ea"/>
              <a:cs typeface="+mn-cs"/>
            </a:endParaRPr>
          </a:p>
        </p:txBody>
      </p:sp>
      <p:sp>
        <p:nvSpPr>
          <p:cNvPr id="8" name="Horizontal Scroll 7"/>
          <p:cNvSpPr/>
          <p:nvPr/>
        </p:nvSpPr>
        <p:spPr>
          <a:xfrm>
            <a:off x="2826861" y="86497"/>
            <a:ext cx="5497348" cy="1643449"/>
          </a:xfrm>
          <a:prstGeom prst="horizontalScroll">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8000" dirty="0" smtClean="0">
                <a:solidFill>
                  <a:srgbClr val="FF0000"/>
                </a:solidFill>
              </a:rPr>
              <a:t>تعريف المدرس</a:t>
            </a:r>
            <a:endParaRPr lang="en-US" sz="8000" dirty="0">
              <a:solidFill>
                <a:srgbClr val="FF0000"/>
              </a:solidFill>
            </a:endParaRPr>
          </a:p>
        </p:txBody>
      </p:sp>
      <p:pic>
        <p:nvPicPr>
          <p:cNvPr id="11" name="Picture 10" descr="IMG_20201006_122417.jpg"/>
          <p:cNvPicPr>
            <a:picLocks noChangeAspect="1"/>
          </p:cNvPicPr>
          <p:nvPr/>
        </p:nvPicPr>
        <p:blipFill>
          <a:blip r:embed="rId2" cstate="print"/>
          <a:srcRect t="3383" r="6389"/>
          <a:stretch>
            <a:fillRect/>
          </a:stretch>
        </p:blipFill>
        <p:spPr>
          <a:xfrm>
            <a:off x="9130353" y="1964163"/>
            <a:ext cx="2497540" cy="279890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xmlns="" val="80288102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anim calcmode="lin" valueType="num">
                                      <p:cBhvr>
                                        <p:cTn id="8" dur="500" fill="hold"/>
                                        <p:tgtEl>
                                          <p:spTgt spid="8"/>
                                        </p:tgtEl>
                                        <p:attrNameLst>
                                          <p:attrName>ppt_x</p:attrName>
                                        </p:attrNameLst>
                                      </p:cBhvr>
                                      <p:tavLst>
                                        <p:tav tm="0">
                                          <p:val>
                                            <p:strVal val="#ppt_x"/>
                                          </p:val>
                                        </p:tav>
                                        <p:tav tm="100000">
                                          <p:val>
                                            <p:strVal val="#ppt_x"/>
                                          </p:val>
                                        </p:tav>
                                      </p:tavLst>
                                    </p:anim>
                                    <p:anim calcmode="lin" valueType="num">
                                      <p:cBhvr>
                                        <p:cTn id="9" dur="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p:cTn id="14" dur="1000" fill="hold"/>
                                        <p:tgtEl>
                                          <p:spTgt spid="11"/>
                                        </p:tgtEl>
                                        <p:attrNameLst>
                                          <p:attrName>ppt_w</p:attrName>
                                        </p:attrNameLst>
                                      </p:cBhvr>
                                      <p:tavLst>
                                        <p:tav tm="0">
                                          <p:val>
                                            <p:strVal val="#ppt_w*0.70"/>
                                          </p:val>
                                        </p:tav>
                                        <p:tav tm="100000">
                                          <p:val>
                                            <p:strVal val="#ppt_w"/>
                                          </p:val>
                                        </p:tav>
                                      </p:tavLst>
                                    </p:anim>
                                    <p:anim calcmode="lin" valueType="num">
                                      <p:cBhvr>
                                        <p:cTn id="15" dur="1000" fill="hold"/>
                                        <p:tgtEl>
                                          <p:spTgt spid="11"/>
                                        </p:tgtEl>
                                        <p:attrNameLst>
                                          <p:attrName>ppt_h</p:attrName>
                                        </p:attrNameLst>
                                      </p:cBhvr>
                                      <p:tavLst>
                                        <p:tav tm="0">
                                          <p:val>
                                            <p:strVal val="#ppt_h"/>
                                          </p:val>
                                        </p:tav>
                                        <p:tav tm="100000">
                                          <p:val>
                                            <p:strVal val="#ppt_h"/>
                                          </p:val>
                                        </p:tav>
                                      </p:tavLst>
                                    </p:anim>
                                    <p:animEffect transition="in" filter="fade">
                                      <p:cBhvr>
                                        <p:cTn id="16" dur="1000"/>
                                        <p:tgtEl>
                                          <p:spTgt spid="11"/>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7">
                                            <p:bg/>
                                          </p:spTgt>
                                        </p:tgtEl>
                                        <p:attrNameLst>
                                          <p:attrName>style.visibility</p:attrName>
                                        </p:attrNameLst>
                                      </p:cBhvr>
                                      <p:to>
                                        <p:strVal val="visible"/>
                                      </p:to>
                                    </p:set>
                                    <p:anim calcmode="lin" valueType="num">
                                      <p:cBhvr>
                                        <p:cTn id="21" dur="500" fill="hold"/>
                                        <p:tgtEl>
                                          <p:spTgt spid="7">
                                            <p:bg/>
                                          </p:spTgt>
                                        </p:tgtEl>
                                        <p:attrNameLst>
                                          <p:attrName>ppt_x</p:attrName>
                                        </p:attrNameLst>
                                      </p:cBhvr>
                                      <p:tavLst>
                                        <p:tav tm="0">
                                          <p:val>
                                            <p:strVal val="#ppt_x-.2"/>
                                          </p:val>
                                        </p:tav>
                                        <p:tav tm="100000">
                                          <p:val>
                                            <p:strVal val="#ppt_x"/>
                                          </p:val>
                                        </p:tav>
                                      </p:tavLst>
                                    </p:anim>
                                    <p:anim calcmode="lin" valueType="num">
                                      <p:cBhvr>
                                        <p:cTn id="22" dur="500" fill="hold"/>
                                        <p:tgtEl>
                                          <p:spTgt spid="7">
                                            <p:bg/>
                                          </p:spTgt>
                                        </p:tgtEl>
                                        <p:attrNameLst>
                                          <p:attrName>ppt_y</p:attrName>
                                        </p:attrNameLst>
                                      </p:cBhvr>
                                      <p:tavLst>
                                        <p:tav tm="0">
                                          <p:val>
                                            <p:strVal val="#ppt_y"/>
                                          </p:val>
                                        </p:tav>
                                        <p:tav tm="100000">
                                          <p:val>
                                            <p:strVal val="#ppt_y"/>
                                          </p:val>
                                        </p:tav>
                                      </p:tavLst>
                                    </p:anim>
                                    <p:animEffect transition="in" filter="wipe(right)" prLst="gradientSize: 0.1">
                                      <p:cBhvr>
                                        <p:cTn id="23" dur="500"/>
                                        <p:tgtEl>
                                          <p:spTgt spid="7">
                                            <p:bg/>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7">
                                            <p:txEl>
                                              <p:pRg st="0" end="0"/>
                                            </p:txEl>
                                          </p:spTgt>
                                        </p:tgtEl>
                                        <p:attrNameLst>
                                          <p:attrName>style.visibility</p:attrName>
                                        </p:attrNameLst>
                                      </p:cBhvr>
                                      <p:to>
                                        <p:strVal val="visible"/>
                                      </p:to>
                                    </p:set>
                                    <p:anim calcmode="lin" valueType="num">
                                      <p:cBhvr>
                                        <p:cTn id="28" dur="500" fill="hold"/>
                                        <p:tgtEl>
                                          <p:spTgt spid="7">
                                            <p:txEl>
                                              <p:pRg st="0" end="0"/>
                                            </p:txEl>
                                          </p:spTgt>
                                        </p:tgtEl>
                                        <p:attrNameLst>
                                          <p:attrName>ppt_x</p:attrName>
                                        </p:attrNameLst>
                                      </p:cBhvr>
                                      <p:tavLst>
                                        <p:tav tm="0">
                                          <p:val>
                                            <p:strVal val="#ppt_x-.2"/>
                                          </p:val>
                                        </p:tav>
                                        <p:tav tm="100000">
                                          <p:val>
                                            <p:strVal val="#ppt_x"/>
                                          </p:val>
                                        </p:tav>
                                      </p:tavLst>
                                    </p:anim>
                                    <p:anim calcmode="lin" valueType="num">
                                      <p:cBhvr>
                                        <p:cTn id="29" dur="500" fill="hold"/>
                                        <p:tgtEl>
                                          <p:spTgt spid="7">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30" dur="500"/>
                                        <p:tgtEl>
                                          <p:spTgt spid="7">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grpId="0" nodeType="clickEffect">
                                  <p:stCondLst>
                                    <p:cond delay="0"/>
                                  </p:stCondLst>
                                  <p:childTnLst>
                                    <p:set>
                                      <p:cBhvr>
                                        <p:cTn id="34" dur="1" fill="hold">
                                          <p:stCondLst>
                                            <p:cond delay="0"/>
                                          </p:stCondLst>
                                        </p:cTn>
                                        <p:tgtEl>
                                          <p:spTgt spid="7">
                                            <p:txEl>
                                              <p:pRg st="1" end="1"/>
                                            </p:txEl>
                                          </p:spTgt>
                                        </p:tgtEl>
                                        <p:attrNameLst>
                                          <p:attrName>style.visibility</p:attrName>
                                        </p:attrNameLst>
                                      </p:cBhvr>
                                      <p:to>
                                        <p:strVal val="visible"/>
                                      </p:to>
                                    </p:set>
                                    <p:anim calcmode="lin" valueType="num">
                                      <p:cBhvr>
                                        <p:cTn id="35" dur="500" fill="hold"/>
                                        <p:tgtEl>
                                          <p:spTgt spid="7">
                                            <p:txEl>
                                              <p:pRg st="1" end="1"/>
                                            </p:txEl>
                                          </p:spTgt>
                                        </p:tgtEl>
                                        <p:attrNameLst>
                                          <p:attrName>ppt_x</p:attrName>
                                        </p:attrNameLst>
                                      </p:cBhvr>
                                      <p:tavLst>
                                        <p:tav tm="0">
                                          <p:val>
                                            <p:strVal val="#ppt_x-.2"/>
                                          </p:val>
                                        </p:tav>
                                        <p:tav tm="100000">
                                          <p:val>
                                            <p:strVal val="#ppt_x"/>
                                          </p:val>
                                        </p:tav>
                                      </p:tavLst>
                                    </p:anim>
                                    <p:anim calcmode="lin" valueType="num">
                                      <p:cBhvr>
                                        <p:cTn id="36" dur="500" fill="hold"/>
                                        <p:tgtEl>
                                          <p:spTgt spid="7">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37" dur="500"/>
                                        <p:tgtEl>
                                          <p:spTgt spid="7">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9" presetClass="entr" presetSubtype="0" fill="hold" grpId="0" nodeType="clickEffect">
                                  <p:stCondLst>
                                    <p:cond delay="0"/>
                                  </p:stCondLst>
                                  <p:childTnLst>
                                    <p:set>
                                      <p:cBhvr>
                                        <p:cTn id="41" dur="1" fill="hold">
                                          <p:stCondLst>
                                            <p:cond delay="0"/>
                                          </p:stCondLst>
                                        </p:cTn>
                                        <p:tgtEl>
                                          <p:spTgt spid="7">
                                            <p:txEl>
                                              <p:pRg st="2" end="2"/>
                                            </p:txEl>
                                          </p:spTgt>
                                        </p:tgtEl>
                                        <p:attrNameLst>
                                          <p:attrName>style.visibility</p:attrName>
                                        </p:attrNameLst>
                                      </p:cBhvr>
                                      <p:to>
                                        <p:strVal val="visible"/>
                                      </p:to>
                                    </p:set>
                                    <p:anim calcmode="lin" valueType="num">
                                      <p:cBhvr>
                                        <p:cTn id="42" dur="500" fill="hold"/>
                                        <p:tgtEl>
                                          <p:spTgt spid="7">
                                            <p:txEl>
                                              <p:pRg st="2" end="2"/>
                                            </p:txEl>
                                          </p:spTgt>
                                        </p:tgtEl>
                                        <p:attrNameLst>
                                          <p:attrName>ppt_x</p:attrName>
                                        </p:attrNameLst>
                                      </p:cBhvr>
                                      <p:tavLst>
                                        <p:tav tm="0">
                                          <p:val>
                                            <p:strVal val="#ppt_x-.2"/>
                                          </p:val>
                                        </p:tav>
                                        <p:tav tm="100000">
                                          <p:val>
                                            <p:strVal val="#ppt_x"/>
                                          </p:val>
                                        </p:tav>
                                      </p:tavLst>
                                    </p:anim>
                                    <p:anim calcmode="lin" valueType="num">
                                      <p:cBhvr>
                                        <p:cTn id="43" dur="500" fill="hold"/>
                                        <p:tgtEl>
                                          <p:spTgt spid="7">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44" dur="500"/>
                                        <p:tgtEl>
                                          <p:spTgt spid="7">
                                            <p:txEl>
                                              <p:pRg st="2" end="2"/>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9" presetClass="entr" presetSubtype="0" fill="hold" grpId="0" nodeType="clickEffect">
                                  <p:stCondLst>
                                    <p:cond delay="0"/>
                                  </p:stCondLst>
                                  <p:childTnLst>
                                    <p:set>
                                      <p:cBhvr>
                                        <p:cTn id="48" dur="1" fill="hold">
                                          <p:stCondLst>
                                            <p:cond delay="0"/>
                                          </p:stCondLst>
                                        </p:cTn>
                                        <p:tgtEl>
                                          <p:spTgt spid="7">
                                            <p:txEl>
                                              <p:pRg st="3" end="3"/>
                                            </p:txEl>
                                          </p:spTgt>
                                        </p:tgtEl>
                                        <p:attrNameLst>
                                          <p:attrName>style.visibility</p:attrName>
                                        </p:attrNameLst>
                                      </p:cBhvr>
                                      <p:to>
                                        <p:strVal val="visible"/>
                                      </p:to>
                                    </p:set>
                                    <p:anim calcmode="lin" valueType="num">
                                      <p:cBhvr>
                                        <p:cTn id="49" dur="500" fill="hold"/>
                                        <p:tgtEl>
                                          <p:spTgt spid="7">
                                            <p:txEl>
                                              <p:pRg st="3" end="3"/>
                                            </p:txEl>
                                          </p:spTgt>
                                        </p:tgtEl>
                                        <p:attrNameLst>
                                          <p:attrName>ppt_x</p:attrName>
                                        </p:attrNameLst>
                                      </p:cBhvr>
                                      <p:tavLst>
                                        <p:tav tm="0">
                                          <p:val>
                                            <p:strVal val="#ppt_x-.2"/>
                                          </p:val>
                                        </p:tav>
                                        <p:tav tm="100000">
                                          <p:val>
                                            <p:strVal val="#ppt_x"/>
                                          </p:val>
                                        </p:tav>
                                      </p:tavLst>
                                    </p:anim>
                                    <p:anim calcmode="lin" valueType="num">
                                      <p:cBhvr>
                                        <p:cTn id="50" dur="500" fill="hold"/>
                                        <p:tgtEl>
                                          <p:spTgt spid="7">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51" dur="500"/>
                                        <p:tgtEl>
                                          <p:spTgt spid="7">
                                            <p:txEl>
                                              <p:pRg st="3" end="3"/>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29" presetClass="entr" presetSubtype="0" fill="hold" grpId="0" nodeType="clickEffect">
                                  <p:stCondLst>
                                    <p:cond delay="0"/>
                                  </p:stCondLst>
                                  <p:childTnLst>
                                    <p:set>
                                      <p:cBhvr>
                                        <p:cTn id="55" dur="1" fill="hold">
                                          <p:stCondLst>
                                            <p:cond delay="0"/>
                                          </p:stCondLst>
                                        </p:cTn>
                                        <p:tgtEl>
                                          <p:spTgt spid="7">
                                            <p:txEl>
                                              <p:pRg st="4" end="4"/>
                                            </p:txEl>
                                          </p:spTgt>
                                        </p:tgtEl>
                                        <p:attrNameLst>
                                          <p:attrName>style.visibility</p:attrName>
                                        </p:attrNameLst>
                                      </p:cBhvr>
                                      <p:to>
                                        <p:strVal val="visible"/>
                                      </p:to>
                                    </p:set>
                                    <p:anim calcmode="lin" valueType="num">
                                      <p:cBhvr>
                                        <p:cTn id="56" dur="500" fill="hold"/>
                                        <p:tgtEl>
                                          <p:spTgt spid="7">
                                            <p:txEl>
                                              <p:pRg st="4" end="4"/>
                                            </p:txEl>
                                          </p:spTgt>
                                        </p:tgtEl>
                                        <p:attrNameLst>
                                          <p:attrName>ppt_x</p:attrName>
                                        </p:attrNameLst>
                                      </p:cBhvr>
                                      <p:tavLst>
                                        <p:tav tm="0">
                                          <p:val>
                                            <p:strVal val="#ppt_x-.2"/>
                                          </p:val>
                                        </p:tav>
                                        <p:tav tm="100000">
                                          <p:val>
                                            <p:strVal val="#ppt_x"/>
                                          </p:val>
                                        </p:tav>
                                      </p:tavLst>
                                    </p:anim>
                                    <p:anim calcmode="lin" valueType="num">
                                      <p:cBhvr>
                                        <p:cTn id="57" dur="500" fill="hold"/>
                                        <p:tgtEl>
                                          <p:spTgt spid="7">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58" dur="500"/>
                                        <p:tgtEl>
                                          <p:spTgt spid="7">
                                            <p:txEl>
                                              <p:pRg st="4" end="4"/>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29" presetClass="entr" presetSubtype="0" fill="hold" grpId="0" nodeType="clickEffect">
                                  <p:stCondLst>
                                    <p:cond delay="0"/>
                                  </p:stCondLst>
                                  <p:childTnLst>
                                    <p:set>
                                      <p:cBhvr>
                                        <p:cTn id="62" dur="1" fill="hold">
                                          <p:stCondLst>
                                            <p:cond delay="0"/>
                                          </p:stCondLst>
                                        </p:cTn>
                                        <p:tgtEl>
                                          <p:spTgt spid="7">
                                            <p:txEl>
                                              <p:pRg st="5" end="5"/>
                                            </p:txEl>
                                          </p:spTgt>
                                        </p:tgtEl>
                                        <p:attrNameLst>
                                          <p:attrName>style.visibility</p:attrName>
                                        </p:attrNameLst>
                                      </p:cBhvr>
                                      <p:to>
                                        <p:strVal val="visible"/>
                                      </p:to>
                                    </p:set>
                                    <p:anim calcmode="lin" valueType="num">
                                      <p:cBhvr>
                                        <p:cTn id="63" dur="500" fill="hold"/>
                                        <p:tgtEl>
                                          <p:spTgt spid="7">
                                            <p:txEl>
                                              <p:pRg st="5" end="5"/>
                                            </p:txEl>
                                          </p:spTgt>
                                        </p:tgtEl>
                                        <p:attrNameLst>
                                          <p:attrName>ppt_x</p:attrName>
                                        </p:attrNameLst>
                                      </p:cBhvr>
                                      <p:tavLst>
                                        <p:tav tm="0">
                                          <p:val>
                                            <p:strVal val="#ppt_x-.2"/>
                                          </p:val>
                                        </p:tav>
                                        <p:tav tm="100000">
                                          <p:val>
                                            <p:strVal val="#ppt_x"/>
                                          </p:val>
                                        </p:tav>
                                      </p:tavLst>
                                    </p:anim>
                                    <p:anim calcmode="lin" valueType="num">
                                      <p:cBhvr>
                                        <p:cTn id="64" dur="500" fill="hold"/>
                                        <p:tgtEl>
                                          <p:spTgt spid="7">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65"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nimBg="1"/>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546223" y="1664647"/>
            <a:ext cx="7277100" cy="4886278"/>
          </a:xfrm>
          <a:prstGeom prst="rect">
            <a:avLst/>
          </a:prstGeom>
          <a:noFill/>
          <a:ln>
            <a:solidFill>
              <a:schemeClr val="tx1">
                <a:lumMod val="95000"/>
                <a:lumOff val="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5"/>
          </a:lnRef>
          <a:fillRef idx="1">
            <a:schemeClr val="lt1"/>
          </a:fillRef>
          <a:effectRef idx="0">
            <a:schemeClr val="accent5"/>
          </a:effectRef>
          <a:fontRef idx="minor">
            <a:schemeClr val="dk1"/>
          </a:fontRef>
        </p:style>
        <p:txBody>
          <a:bodyPr rtlCol="0" anchor="ctr"/>
          <a:lstStyle/>
          <a:p>
            <a:pPr algn="r" rtl="1"/>
            <a:r>
              <a:rPr lang="en-US" sz="4800" b="1" dirty="0" smtClean="0">
                <a:solidFill>
                  <a:schemeClr val="accent5">
                    <a:lumMod val="50000"/>
                  </a:schemeClr>
                </a:solidFill>
                <a:latin typeface="Simplified Arabic" pitchFamily="18" charset="-78"/>
                <a:cs typeface="Simplified Arabic" pitchFamily="18" charset="-78"/>
              </a:rPr>
              <a:t>  </a:t>
            </a:r>
            <a:r>
              <a:rPr lang="ar-SA" sz="4800" b="1" dirty="0" smtClean="0">
                <a:solidFill>
                  <a:schemeClr val="accent5">
                    <a:lumMod val="50000"/>
                  </a:schemeClr>
                </a:solidFill>
                <a:latin typeface="Simplified Arabic" pitchFamily="18" charset="-78"/>
                <a:cs typeface="Simplified Arabic" pitchFamily="18" charset="-78"/>
              </a:rPr>
              <a:t>   الصف التاسع من الداخل</a:t>
            </a:r>
          </a:p>
          <a:p>
            <a:pPr algn="r" rtl="1"/>
            <a:r>
              <a:rPr lang="ar-SA" sz="4800" b="1" dirty="0" smtClean="0">
                <a:solidFill>
                  <a:schemeClr val="accent5">
                    <a:lumMod val="50000"/>
                  </a:schemeClr>
                </a:solidFill>
                <a:latin typeface="Simplified Arabic" pitchFamily="18" charset="-78"/>
                <a:cs typeface="Simplified Arabic" pitchFamily="18" charset="-78"/>
              </a:rPr>
              <a:t>     المادة: اللغة العربية 		  	الإتصالية</a:t>
            </a:r>
          </a:p>
          <a:p>
            <a:pPr algn="r" rtl="1"/>
            <a:r>
              <a:rPr lang="ar-SA" sz="4800" b="1" dirty="0" smtClean="0">
                <a:solidFill>
                  <a:schemeClr val="accent5">
                    <a:lumMod val="50000"/>
                  </a:schemeClr>
                </a:solidFill>
                <a:latin typeface="Simplified Arabic" pitchFamily="18" charset="-78"/>
                <a:cs typeface="Simplified Arabic" pitchFamily="18" charset="-78"/>
              </a:rPr>
              <a:t>     النص غير المدروس</a:t>
            </a:r>
          </a:p>
          <a:p>
            <a:pPr algn="r" rtl="1"/>
            <a:r>
              <a:rPr lang="ar-SA" sz="4800" b="1" dirty="0" smtClean="0">
                <a:solidFill>
                  <a:schemeClr val="accent5">
                    <a:lumMod val="50000"/>
                  </a:schemeClr>
                </a:solidFill>
              </a:rPr>
              <a:t>     </a:t>
            </a:r>
            <a:r>
              <a:rPr lang="ar-SA" sz="4800" b="1" dirty="0" smtClean="0">
                <a:solidFill>
                  <a:schemeClr val="accent5">
                    <a:lumMod val="50000"/>
                  </a:schemeClr>
                </a:solidFill>
              </a:rPr>
              <a:t>التاريخ: </a:t>
            </a:r>
            <a:r>
              <a:rPr lang="ar-SA" sz="4800" b="1" dirty="0" smtClean="0">
                <a:solidFill>
                  <a:schemeClr val="accent5">
                    <a:lumMod val="50000"/>
                  </a:schemeClr>
                </a:solidFill>
                <a:latin typeface="Simplified Arabic" pitchFamily="18" charset="-78"/>
                <a:cs typeface="Simplified Arabic" pitchFamily="18" charset="-78"/>
              </a:rPr>
              <a:t>06\10\2020م</a:t>
            </a:r>
            <a:r>
              <a:rPr lang="ar-SA" sz="4800" b="1" dirty="0" smtClean="0">
                <a:solidFill>
                  <a:schemeClr val="accent5">
                    <a:lumMod val="50000"/>
                  </a:schemeClr>
                </a:solidFill>
              </a:rPr>
              <a:t> </a:t>
            </a:r>
            <a:endParaRPr lang="en-US" sz="1400" b="1" dirty="0">
              <a:solidFill>
                <a:schemeClr val="accent5">
                  <a:lumMod val="50000"/>
                </a:schemeClr>
              </a:solidFill>
            </a:endParaRPr>
          </a:p>
        </p:txBody>
      </p:sp>
      <p:sp>
        <p:nvSpPr>
          <p:cNvPr id="2" name="Horizontal Scroll 1"/>
          <p:cNvSpPr/>
          <p:nvPr/>
        </p:nvSpPr>
        <p:spPr>
          <a:xfrm>
            <a:off x="3872332" y="0"/>
            <a:ext cx="4294205" cy="1690688"/>
          </a:xfrm>
          <a:prstGeom prst="horizontalScroll">
            <a:avLst/>
          </a:prstGeom>
          <a:solidFill>
            <a:schemeClr val="accent1">
              <a:lumMod val="20000"/>
              <a:lumOff val="80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ar-SA" sz="4800" b="1" dirty="0">
                <a:solidFill>
                  <a:srgbClr val="7030A0"/>
                </a:solidFill>
              </a:rPr>
              <a:t>تعريف الدرس</a:t>
            </a:r>
            <a:endParaRPr lang="en-US" sz="4800" dirty="0"/>
          </a:p>
        </p:txBody>
      </p:sp>
      <p:pic>
        <p:nvPicPr>
          <p:cNvPr id="6" name="Picture 5" descr="IMG_20200720_092253.jpg"/>
          <p:cNvPicPr>
            <a:picLocks noChangeAspect="1"/>
          </p:cNvPicPr>
          <p:nvPr/>
        </p:nvPicPr>
        <p:blipFill>
          <a:blip r:embed="rId2"/>
          <a:stretch>
            <a:fillRect/>
          </a:stretch>
        </p:blipFill>
        <p:spPr>
          <a:xfrm>
            <a:off x="827560" y="1713220"/>
            <a:ext cx="3584647" cy="4752976"/>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xmlns="" val="80288102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Effect transition="in" filter="fade">
                                      <p:cBhvr>
                                        <p:cTn id="16" dur="500"/>
                                        <p:tgtEl>
                                          <p:spTgt spid="6"/>
                                        </p:tgtEl>
                                      </p:cBhvr>
                                    </p:animEffect>
                                  </p:childTnLst>
                                </p:cTn>
                              </p:par>
                            </p:childTnLst>
                          </p:cTn>
                        </p:par>
                        <p:par>
                          <p:cTn id="17" fill="hold">
                            <p:stCondLst>
                              <p:cond delay="500"/>
                            </p:stCondLst>
                            <p:childTnLst>
                              <p:par>
                                <p:cTn id="18" presetID="29" presetClass="entr" presetSubtype="0" fill="hold" grpId="0" nodeType="afterEffect">
                                  <p:stCondLst>
                                    <p:cond delay="0"/>
                                  </p:stCondLst>
                                  <p:childTnLst>
                                    <p:set>
                                      <p:cBhvr>
                                        <p:cTn id="19" dur="1" fill="hold">
                                          <p:stCondLst>
                                            <p:cond delay="0"/>
                                          </p:stCondLst>
                                        </p:cTn>
                                        <p:tgtEl>
                                          <p:spTgt spid="5">
                                            <p:bg/>
                                          </p:spTgt>
                                        </p:tgtEl>
                                        <p:attrNameLst>
                                          <p:attrName>style.visibility</p:attrName>
                                        </p:attrNameLst>
                                      </p:cBhvr>
                                      <p:to>
                                        <p:strVal val="visible"/>
                                      </p:to>
                                    </p:set>
                                    <p:anim calcmode="lin" valueType="num">
                                      <p:cBhvr>
                                        <p:cTn id="20" dur="1000" fill="hold"/>
                                        <p:tgtEl>
                                          <p:spTgt spid="5">
                                            <p:bg/>
                                          </p:spTgt>
                                        </p:tgtEl>
                                        <p:attrNameLst>
                                          <p:attrName>ppt_x</p:attrName>
                                        </p:attrNameLst>
                                      </p:cBhvr>
                                      <p:tavLst>
                                        <p:tav tm="0">
                                          <p:val>
                                            <p:strVal val="#ppt_x-.2"/>
                                          </p:val>
                                        </p:tav>
                                        <p:tav tm="100000">
                                          <p:val>
                                            <p:strVal val="#ppt_x"/>
                                          </p:val>
                                        </p:tav>
                                      </p:tavLst>
                                    </p:anim>
                                    <p:anim calcmode="lin" valueType="num">
                                      <p:cBhvr>
                                        <p:cTn id="21" dur="1000" fill="hold"/>
                                        <p:tgtEl>
                                          <p:spTgt spid="5">
                                            <p:bg/>
                                          </p:spTgt>
                                        </p:tgtEl>
                                        <p:attrNameLst>
                                          <p:attrName>ppt_y</p:attrName>
                                        </p:attrNameLst>
                                      </p:cBhvr>
                                      <p:tavLst>
                                        <p:tav tm="0">
                                          <p:val>
                                            <p:strVal val="#ppt_y"/>
                                          </p:val>
                                        </p:tav>
                                        <p:tav tm="100000">
                                          <p:val>
                                            <p:strVal val="#ppt_y"/>
                                          </p:val>
                                        </p:tav>
                                      </p:tavLst>
                                    </p:anim>
                                    <p:animEffect transition="in" filter="wipe(right)" prLst="gradientSize: 0.1">
                                      <p:cBhvr>
                                        <p:cTn id="22" dur="1000"/>
                                        <p:tgtEl>
                                          <p:spTgt spid="5">
                                            <p:bg/>
                                          </p:spTgt>
                                        </p:tgtEl>
                                      </p:cBhvr>
                                    </p:animEffect>
                                  </p:childTnLst>
                                </p:cTn>
                              </p:par>
                            </p:childTnLst>
                          </p:cTn>
                        </p:par>
                        <p:par>
                          <p:cTn id="23" fill="hold">
                            <p:stCondLst>
                              <p:cond delay="1500"/>
                            </p:stCondLst>
                            <p:childTnLst>
                              <p:par>
                                <p:cTn id="24" presetID="29" presetClass="entr" presetSubtype="0" fill="hold" grpId="0" nodeType="afterEffect">
                                  <p:stCondLst>
                                    <p:cond delay="0"/>
                                  </p:stCondLst>
                                  <p:childTnLst>
                                    <p:set>
                                      <p:cBhvr>
                                        <p:cTn id="25" dur="1" fill="hold">
                                          <p:stCondLst>
                                            <p:cond delay="0"/>
                                          </p:stCondLst>
                                        </p:cTn>
                                        <p:tgtEl>
                                          <p:spTgt spid="5">
                                            <p:txEl>
                                              <p:pRg st="0" end="0"/>
                                            </p:txEl>
                                          </p:spTgt>
                                        </p:tgtEl>
                                        <p:attrNameLst>
                                          <p:attrName>style.visibility</p:attrName>
                                        </p:attrNameLst>
                                      </p:cBhvr>
                                      <p:to>
                                        <p:strVal val="visible"/>
                                      </p:to>
                                    </p:set>
                                    <p:anim calcmode="lin" valueType="num">
                                      <p:cBhvr>
                                        <p:cTn id="26" dur="1000" fill="hold"/>
                                        <p:tgtEl>
                                          <p:spTgt spid="5">
                                            <p:txEl>
                                              <p:pRg st="0" end="0"/>
                                            </p:txEl>
                                          </p:spTgt>
                                        </p:tgtEl>
                                        <p:attrNameLst>
                                          <p:attrName>ppt_x</p:attrName>
                                        </p:attrNameLst>
                                      </p:cBhvr>
                                      <p:tavLst>
                                        <p:tav tm="0">
                                          <p:val>
                                            <p:strVal val="#ppt_x-.2"/>
                                          </p:val>
                                        </p:tav>
                                        <p:tav tm="100000">
                                          <p:val>
                                            <p:strVal val="#ppt_x"/>
                                          </p:val>
                                        </p:tav>
                                      </p:tavLst>
                                    </p:anim>
                                    <p:anim calcmode="lin" valueType="num">
                                      <p:cBhvr>
                                        <p:cTn id="27" dur="1000" fill="hold"/>
                                        <p:tgtEl>
                                          <p:spTgt spid="5">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28" dur="1000"/>
                                        <p:tgtEl>
                                          <p:spTgt spid="5">
                                            <p:txEl>
                                              <p:pRg st="0" end="0"/>
                                            </p:txEl>
                                          </p:spTgt>
                                        </p:tgtEl>
                                      </p:cBhvr>
                                    </p:animEffect>
                                  </p:childTnLst>
                                </p:cTn>
                              </p:par>
                            </p:childTnLst>
                          </p:cTn>
                        </p:par>
                        <p:par>
                          <p:cTn id="29" fill="hold">
                            <p:stCondLst>
                              <p:cond delay="2500"/>
                            </p:stCondLst>
                            <p:childTnLst>
                              <p:par>
                                <p:cTn id="30" presetID="29" presetClass="entr" presetSubtype="0" fill="hold" grpId="0" nodeType="afterEffect">
                                  <p:stCondLst>
                                    <p:cond delay="0"/>
                                  </p:stCondLst>
                                  <p:childTnLst>
                                    <p:set>
                                      <p:cBhvr>
                                        <p:cTn id="31" dur="1" fill="hold">
                                          <p:stCondLst>
                                            <p:cond delay="0"/>
                                          </p:stCondLst>
                                        </p:cTn>
                                        <p:tgtEl>
                                          <p:spTgt spid="5">
                                            <p:txEl>
                                              <p:pRg st="1" end="1"/>
                                            </p:txEl>
                                          </p:spTgt>
                                        </p:tgtEl>
                                        <p:attrNameLst>
                                          <p:attrName>style.visibility</p:attrName>
                                        </p:attrNameLst>
                                      </p:cBhvr>
                                      <p:to>
                                        <p:strVal val="visible"/>
                                      </p:to>
                                    </p:set>
                                    <p:anim calcmode="lin" valueType="num">
                                      <p:cBhvr>
                                        <p:cTn id="32" dur="1000" fill="hold"/>
                                        <p:tgtEl>
                                          <p:spTgt spid="5">
                                            <p:txEl>
                                              <p:pRg st="1" end="1"/>
                                            </p:txEl>
                                          </p:spTgt>
                                        </p:tgtEl>
                                        <p:attrNameLst>
                                          <p:attrName>ppt_x</p:attrName>
                                        </p:attrNameLst>
                                      </p:cBhvr>
                                      <p:tavLst>
                                        <p:tav tm="0">
                                          <p:val>
                                            <p:strVal val="#ppt_x-.2"/>
                                          </p:val>
                                        </p:tav>
                                        <p:tav tm="100000">
                                          <p:val>
                                            <p:strVal val="#ppt_x"/>
                                          </p:val>
                                        </p:tav>
                                      </p:tavLst>
                                    </p:anim>
                                    <p:anim calcmode="lin" valueType="num">
                                      <p:cBhvr>
                                        <p:cTn id="33" dur="1000" fill="hold"/>
                                        <p:tgtEl>
                                          <p:spTgt spid="5">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34" dur="1000"/>
                                        <p:tgtEl>
                                          <p:spTgt spid="5">
                                            <p:txEl>
                                              <p:pRg st="1" end="1"/>
                                            </p:txEl>
                                          </p:spTgt>
                                        </p:tgtEl>
                                      </p:cBhvr>
                                    </p:animEffect>
                                  </p:childTnLst>
                                </p:cTn>
                              </p:par>
                            </p:childTnLst>
                          </p:cTn>
                        </p:par>
                        <p:par>
                          <p:cTn id="35" fill="hold">
                            <p:stCondLst>
                              <p:cond delay="3500"/>
                            </p:stCondLst>
                            <p:childTnLst>
                              <p:par>
                                <p:cTn id="36" presetID="29" presetClass="entr" presetSubtype="0" fill="hold" grpId="0" nodeType="afterEffect">
                                  <p:stCondLst>
                                    <p:cond delay="0"/>
                                  </p:stCondLst>
                                  <p:childTnLst>
                                    <p:set>
                                      <p:cBhvr>
                                        <p:cTn id="37" dur="1" fill="hold">
                                          <p:stCondLst>
                                            <p:cond delay="0"/>
                                          </p:stCondLst>
                                        </p:cTn>
                                        <p:tgtEl>
                                          <p:spTgt spid="5">
                                            <p:txEl>
                                              <p:pRg st="2" end="2"/>
                                            </p:txEl>
                                          </p:spTgt>
                                        </p:tgtEl>
                                        <p:attrNameLst>
                                          <p:attrName>style.visibility</p:attrName>
                                        </p:attrNameLst>
                                      </p:cBhvr>
                                      <p:to>
                                        <p:strVal val="visible"/>
                                      </p:to>
                                    </p:set>
                                    <p:anim calcmode="lin" valueType="num">
                                      <p:cBhvr>
                                        <p:cTn id="38" dur="1000" fill="hold"/>
                                        <p:tgtEl>
                                          <p:spTgt spid="5">
                                            <p:txEl>
                                              <p:pRg st="2" end="2"/>
                                            </p:txEl>
                                          </p:spTgt>
                                        </p:tgtEl>
                                        <p:attrNameLst>
                                          <p:attrName>ppt_x</p:attrName>
                                        </p:attrNameLst>
                                      </p:cBhvr>
                                      <p:tavLst>
                                        <p:tav tm="0">
                                          <p:val>
                                            <p:strVal val="#ppt_x-.2"/>
                                          </p:val>
                                        </p:tav>
                                        <p:tav tm="100000">
                                          <p:val>
                                            <p:strVal val="#ppt_x"/>
                                          </p:val>
                                        </p:tav>
                                      </p:tavLst>
                                    </p:anim>
                                    <p:anim calcmode="lin" valueType="num">
                                      <p:cBhvr>
                                        <p:cTn id="39" dur="1000" fill="hold"/>
                                        <p:tgtEl>
                                          <p:spTgt spid="5">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40" dur="1000"/>
                                        <p:tgtEl>
                                          <p:spTgt spid="5">
                                            <p:txEl>
                                              <p:pRg st="2" end="2"/>
                                            </p:txEl>
                                          </p:spTgt>
                                        </p:tgtEl>
                                      </p:cBhvr>
                                    </p:animEffect>
                                  </p:childTnLst>
                                </p:cTn>
                              </p:par>
                            </p:childTnLst>
                          </p:cTn>
                        </p:par>
                        <p:par>
                          <p:cTn id="41" fill="hold">
                            <p:stCondLst>
                              <p:cond delay="4500"/>
                            </p:stCondLst>
                            <p:childTnLst>
                              <p:par>
                                <p:cTn id="42" presetID="29" presetClass="entr" presetSubtype="0" fill="hold" grpId="0" nodeType="afterEffect">
                                  <p:stCondLst>
                                    <p:cond delay="0"/>
                                  </p:stCondLst>
                                  <p:childTnLst>
                                    <p:set>
                                      <p:cBhvr>
                                        <p:cTn id="43" dur="1" fill="hold">
                                          <p:stCondLst>
                                            <p:cond delay="0"/>
                                          </p:stCondLst>
                                        </p:cTn>
                                        <p:tgtEl>
                                          <p:spTgt spid="5">
                                            <p:txEl>
                                              <p:pRg st="3" end="3"/>
                                            </p:txEl>
                                          </p:spTgt>
                                        </p:tgtEl>
                                        <p:attrNameLst>
                                          <p:attrName>style.visibility</p:attrName>
                                        </p:attrNameLst>
                                      </p:cBhvr>
                                      <p:to>
                                        <p:strVal val="visible"/>
                                      </p:to>
                                    </p:set>
                                    <p:anim calcmode="lin" valueType="num">
                                      <p:cBhvr>
                                        <p:cTn id="44" dur="1000" fill="hold"/>
                                        <p:tgtEl>
                                          <p:spTgt spid="5">
                                            <p:txEl>
                                              <p:pRg st="3" end="3"/>
                                            </p:txEl>
                                          </p:spTgt>
                                        </p:tgtEl>
                                        <p:attrNameLst>
                                          <p:attrName>ppt_x</p:attrName>
                                        </p:attrNameLst>
                                      </p:cBhvr>
                                      <p:tavLst>
                                        <p:tav tm="0">
                                          <p:val>
                                            <p:strVal val="#ppt_x-.2"/>
                                          </p:val>
                                        </p:tav>
                                        <p:tav tm="100000">
                                          <p:val>
                                            <p:strVal val="#ppt_x"/>
                                          </p:val>
                                        </p:tav>
                                      </p:tavLst>
                                    </p:anim>
                                    <p:anim calcmode="lin" valueType="num">
                                      <p:cBhvr>
                                        <p:cTn id="45" dur="1000" fill="hold"/>
                                        <p:tgtEl>
                                          <p:spTgt spid="5">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46" dur="1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advAuto="0"/>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7480" y="1618882"/>
            <a:ext cx="10603995" cy="4932041"/>
          </a:xfrm>
          <a:ln>
            <a:solidFill>
              <a:schemeClr val="accent3">
                <a:lumMod val="75000"/>
              </a:schemeClr>
            </a:solidFill>
          </a:ln>
        </p:spPr>
        <p:txBody>
          <a:bodyPr>
            <a:normAutofit fontScale="92500" lnSpcReduction="10000"/>
          </a:bodyPr>
          <a:lstStyle/>
          <a:p>
            <a:pPr marL="0" indent="0" algn="r">
              <a:buNone/>
            </a:pPr>
            <a:r>
              <a:rPr lang="ar-SA" sz="5400" b="1" dirty="0" smtClean="0">
                <a:latin typeface="Simplified Arabic" pitchFamily="18" charset="-78"/>
                <a:cs typeface="Simplified Arabic" pitchFamily="18" charset="-78"/>
              </a:rPr>
              <a:t>   يستطيع الطلاب بعد فراغة هذا الدرس.........  </a:t>
            </a:r>
            <a:endParaRPr lang="en-US" sz="5400" b="1" dirty="0" smtClean="0">
              <a:latin typeface="Simplified Arabic" pitchFamily="18" charset="-78"/>
              <a:cs typeface="Simplified Arabic" pitchFamily="18" charset="-78"/>
            </a:endParaRPr>
          </a:p>
          <a:p>
            <a:pPr marL="0" indent="0" algn="r">
              <a:buNone/>
            </a:pPr>
            <a:endParaRPr lang="ar-SA" sz="2400" b="1" dirty="0">
              <a:latin typeface="Simplified Arabic" pitchFamily="18" charset="-78"/>
              <a:cs typeface="Simplified Arabic" pitchFamily="18" charset="-78"/>
            </a:endParaRPr>
          </a:p>
          <a:p>
            <a:pPr marL="857250" indent="-857250" algn="r" rtl="1">
              <a:buFont typeface="Wingdings" pitchFamily="2" charset="2"/>
              <a:buChar char="q"/>
            </a:pPr>
            <a:r>
              <a:rPr lang="ar-SA" sz="4400" b="1" dirty="0" smtClean="0">
                <a:latin typeface="Simplified Arabic" pitchFamily="18" charset="-78"/>
                <a:cs typeface="Simplified Arabic" pitchFamily="18" charset="-78"/>
              </a:rPr>
              <a:t>أن يبين</a:t>
            </a:r>
            <a:r>
              <a:rPr lang="en-US" sz="4400" b="1" dirty="0" smtClean="0">
                <a:latin typeface="Simplified Arabic" pitchFamily="18" charset="-78"/>
                <a:cs typeface="Simplified Arabic" pitchFamily="18" charset="-78"/>
              </a:rPr>
              <a:t> </a:t>
            </a:r>
            <a:r>
              <a:rPr lang="ar-SA" sz="4400" b="1" dirty="0" smtClean="0">
                <a:latin typeface="Simplified Arabic" pitchFamily="18" charset="-78"/>
                <a:cs typeface="Simplified Arabic" pitchFamily="18" charset="-78"/>
              </a:rPr>
              <a:t> تعريف الكعبة الشريفة.</a:t>
            </a:r>
          </a:p>
          <a:p>
            <a:pPr marL="857250" indent="-857250" algn="r" rtl="1">
              <a:buFont typeface="Wingdings" pitchFamily="2" charset="2"/>
              <a:buChar char="q"/>
            </a:pPr>
            <a:r>
              <a:rPr lang="ar-SA" sz="4400" b="1" dirty="0" smtClean="0">
                <a:latin typeface="Simplified Arabic" pitchFamily="18" charset="-78"/>
                <a:cs typeface="Simplified Arabic" pitchFamily="18" charset="-78"/>
              </a:rPr>
              <a:t>أن يقول مفردات الهامة مع الجمع وأن يستخدمه في الجمل.</a:t>
            </a:r>
          </a:p>
          <a:p>
            <a:pPr marL="857250" indent="-857250" algn="r" rtl="1">
              <a:buFont typeface="Wingdings" pitchFamily="2" charset="2"/>
              <a:buChar char="q"/>
            </a:pPr>
            <a:r>
              <a:rPr lang="ar-SA" sz="4400" b="1" dirty="0" smtClean="0">
                <a:latin typeface="Simplified Arabic" pitchFamily="18" charset="-78"/>
                <a:cs typeface="Simplified Arabic" pitchFamily="18" charset="-78"/>
              </a:rPr>
              <a:t>أن يقول الكلمة المتضادة من النص.</a:t>
            </a:r>
          </a:p>
          <a:p>
            <a:pPr marL="857250" indent="-857250" algn="r" rtl="1">
              <a:buFont typeface="Wingdings" pitchFamily="2" charset="2"/>
              <a:buChar char="q"/>
            </a:pPr>
            <a:r>
              <a:rPr lang="ar-SA" sz="4300" b="1" dirty="0" smtClean="0">
                <a:latin typeface="Simplified Arabic" pitchFamily="18" charset="-78"/>
                <a:cs typeface="Simplified Arabic" pitchFamily="18" charset="-78"/>
              </a:rPr>
              <a:t>أن يعين صياغ الماضي و المضارع</a:t>
            </a:r>
            <a:r>
              <a:rPr lang="en-US" sz="4300" b="1" dirty="0" smtClean="0">
                <a:latin typeface="Simplified Arabic" pitchFamily="18" charset="-78"/>
                <a:cs typeface="Simplified Arabic" pitchFamily="18" charset="-78"/>
              </a:rPr>
              <a:t> </a:t>
            </a:r>
            <a:r>
              <a:rPr lang="ar-SA" sz="4300" b="1" dirty="0" smtClean="0">
                <a:latin typeface="Simplified Arabic" pitchFamily="18" charset="-78"/>
                <a:cs typeface="Simplified Arabic" pitchFamily="18" charset="-78"/>
              </a:rPr>
              <a:t>من النص.</a:t>
            </a:r>
            <a:r>
              <a:rPr lang="ar-SA" sz="5200" b="1" dirty="0" smtClean="0">
                <a:latin typeface="Simplified Arabic" pitchFamily="18" charset="-78"/>
                <a:cs typeface="Simplified Arabic" pitchFamily="18" charset="-78"/>
              </a:rPr>
              <a:t> </a:t>
            </a:r>
            <a:endParaRPr lang="ar-SA" sz="4300" b="1" dirty="0" smtClean="0">
              <a:latin typeface="Simplified Arabic" pitchFamily="18" charset="-78"/>
              <a:cs typeface="Simplified Arabic" pitchFamily="18" charset="-78"/>
            </a:endParaRPr>
          </a:p>
        </p:txBody>
      </p:sp>
      <p:sp>
        <p:nvSpPr>
          <p:cNvPr id="4" name="Horizontal Scroll 3"/>
          <p:cNvSpPr/>
          <p:nvPr/>
        </p:nvSpPr>
        <p:spPr>
          <a:xfrm>
            <a:off x="4107976" y="0"/>
            <a:ext cx="5969050" cy="1621971"/>
          </a:xfrm>
          <a:prstGeom prst="horizontalScroll">
            <a:avLst/>
          </a:prstGeom>
          <a:solidFill>
            <a:schemeClr val="accent1">
              <a:lumMod val="20000"/>
              <a:lumOff val="80000"/>
            </a:schemeClr>
          </a:solidFill>
        </p:spPr>
        <p:style>
          <a:lnRef idx="2">
            <a:schemeClr val="accent2"/>
          </a:lnRef>
          <a:fillRef idx="1">
            <a:schemeClr val="lt1"/>
          </a:fillRef>
          <a:effectRef idx="0">
            <a:schemeClr val="accent2"/>
          </a:effectRef>
          <a:fontRef idx="minor">
            <a:schemeClr val="dk1"/>
          </a:fontRef>
        </p:style>
        <p:txBody>
          <a:bodyPr rtlCol="0" anchor="ctr"/>
          <a:lstStyle/>
          <a:p>
            <a:pPr algn="ctr"/>
            <a:r>
              <a:rPr lang="ar-SA" sz="4800" b="1" dirty="0">
                <a:solidFill>
                  <a:srgbClr val="7030A0"/>
                </a:solidFill>
              </a:rPr>
              <a:t>استفادة </a:t>
            </a:r>
            <a:r>
              <a:rPr lang="ar-SA" sz="4800" b="1" dirty="0" smtClean="0">
                <a:solidFill>
                  <a:srgbClr val="7030A0"/>
                </a:solidFill>
              </a:rPr>
              <a:t>الدرس</a:t>
            </a:r>
            <a:r>
              <a:rPr lang="en-US" sz="4800" b="1" dirty="0" smtClean="0">
                <a:solidFill>
                  <a:srgbClr val="7030A0"/>
                </a:solidFill>
              </a:rPr>
              <a:t> </a:t>
            </a:r>
            <a:endParaRPr lang="en-US" sz="4800" dirty="0"/>
          </a:p>
        </p:txBody>
      </p:sp>
    </p:spTree>
    <p:extLst>
      <p:ext uri="{BB962C8B-B14F-4D97-AF65-F5344CB8AC3E}">
        <p14:creationId xmlns:p14="http://schemas.microsoft.com/office/powerpoint/2010/main" xmlns="" val="303971683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1"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1000"/>
                                        <p:tgtEl>
                                          <p:spTgt spid="3">
                                            <p:bg/>
                                          </p:spTgt>
                                        </p:tgtEl>
                                      </p:cBhvr>
                                    </p:animEffect>
                                    <p:anim calcmode="lin" valueType="num">
                                      <p:cBhvr>
                                        <p:cTn id="13" dur="1000" fill="hold"/>
                                        <p:tgtEl>
                                          <p:spTgt spid="3">
                                            <p:bg/>
                                          </p:spTgt>
                                        </p:tgtEl>
                                        <p:attrNameLst>
                                          <p:attrName>ppt_x</p:attrName>
                                        </p:attrNameLst>
                                      </p:cBhvr>
                                      <p:tavLst>
                                        <p:tav tm="0">
                                          <p:val>
                                            <p:strVal val="#ppt_x"/>
                                          </p:val>
                                        </p:tav>
                                        <p:tav tm="100000">
                                          <p:val>
                                            <p:strVal val="#ppt_x"/>
                                          </p:val>
                                        </p:tav>
                                      </p:tavLst>
                                    </p:anim>
                                    <p:anim calcmode="lin" valueType="num">
                                      <p:cBhvr>
                                        <p:cTn id="14"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1"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000"/>
                                        <p:tgtEl>
                                          <p:spTgt spid="3">
                                            <p:txEl>
                                              <p:pRg st="0" end="0"/>
                                            </p:txEl>
                                          </p:spTgt>
                                        </p:tgtEl>
                                      </p:cBhvr>
                                    </p:animEffect>
                                    <p:anim calcmode="lin" valueType="num">
                                      <p:cBhvr>
                                        <p:cTn id="2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grpId="1"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7" presetClass="entr" presetSubtype="0" fill="hold" grpId="1"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7" presetClass="entr" presetSubtype="0" fill="hold" grpId="1"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7" presetClass="entr" presetSubtype="0" fill="hold" grpId="1"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build="p" animBg="1"/>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a:xfrm>
            <a:off x="3467454" y="54592"/>
            <a:ext cx="5048750" cy="791569"/>
          </a:xfrm>
          <a:prstGeom prst="wedgeRectCallout">
            <a:avLst/>
          </a:prstGeom>
          <a:solidFill>
            <a:schemeClr val="accent1">
              <a:lumMod val="20000"/>
              <a:lumOff val="80000"/>
            </a:schemeClr>
          </a:solidFill>
        </p:spPr>
        <p:txBody>
          <a:bodyPr>
            <a:normAutofit/>
          </a:bodyPr>
          <a:lstStyle/>
          <a:p>
            <a:pPr algn="ctr"/>
            <a:r>
              <a:rPr lang="ar-EG" sz="4800" b="1" dirty="0" smtClean="0">
                <a:ln>
                  <a:solidFill>
                    <a:srgbClr val="FF0000"/>
                  </a:solidFill>
                </a:ln>
                <a:solidFill>
                  <a:srgbClr val="FF0000"/>
                </a:solidFill>
              </a:rPr>
              <a:t>أنظر</a:t>
            </a:r>
            <a:r>
              <a:rPr lang="ar-SA" sz="4800" b="1" dirty="0" smtClean="0">
                <a:ln>
                  <a:solidFill>
                    <a:srgbClr val="FF0000"/>
                  </a:solidFill>
                </a:ln>
                <a:solidFill>
                  <a:srgbClr val="FF0000"/>
                </a:solidFill>
              </a:rPr>
              <a:t>وا</a:t>
            </a:r>
            <a:r>
              <a:rPr lang="ar-EG" sz="4800" b="1" dirty="0" smtClean="0">
                <a:ln>
                  <a:solidFill>
                    <a:srgbClr val="FF0000"/>
                  </a:solidFill>
                </a:ln>
                <a:solidFill>
                  <a:srgbClr val="FF0000"/>
                </a:solidFill>
              </a:rPr>
              <a:t> </a:t>
            </a:r>
            <a:r>
              <a:rPr lang="ar-EG" sz="4800" b="1" dirty="0">
                <a:ln>
                  <a:solidFill>
                    <a:srgbClr val="FF0000"/>
                  </a:solidFill>
                </a:ln>
                <a:solidFill>
                  <a:srgbClr val="FF0000"/>
                </a:solidFill>
              </a:rPr>
              <a:t>الى </a:t>
            </a:r>
            <a:r>
              <a:rPr lang="ar-EG" sz="4800" b="1" dirty="0" smtClean="0">
                <a:ln>
                  <a:solidFill>
                    <a:srgbClr val="FF0000"/>
                  </a:solidFill>
                </a:ln>
                <a:solidFill>
                  <a:srgbClr val="FF0000"/>
                </a:solidFill>
              </a:rPr>
              <a:t>الصور</a:t>
            </a:r>
            <a:r>
              <a:rPr lang="en-US" sz="4800" b="1" dirty="0" smtClean="0">
                <a:ln>
                  <a:solidFill>
                    <a:srgbClr val="FF0000"/>
                  </a:solidFill>
                </a:ln>
                <a:solidFill>
                  <a:srgbClr val="FF0000"/>
                </a:solidFill>
              </a:rPr>
              <a:t> </a:t>
            </a:r>
            <a:endParaRPr lang="en-US" sz="4800" b="1" dirty="0">
              <a:ln>
                <a:solidFill>
                  <a:srgbClr val="FF0000"/>
                </a:solidFill>
              </a:ln>
              <a:solidFill>
                <a:srgbClr val="FF0000"/>
              </a:solidFill>
            </a:endParaRPr>
          </a:p>
        </p:txBody>
      </p:sp>
      <p:pic>
        <p:nvPicPr>
          <p:cNvPr id="12" name="Picture 11" descr="images (34).jpeg"/>
          <p:cNvPicPr>
            <a:picLocks noChangeAspect="1"/>
          </p:cNvPicPr>
          <p:nvPr/>
        </p:nvPicPr>
        <p:blipFill>
          <a:blip r:embed="rId2"/>
          <a:stretch>
            <a:fillRect/>
          </a:stretch>
        </p:blipFill>
        <p:spPr>
          <a:xfrm>
            <a:off x="6293560" y="940677"/>
            <a:ext cx="5667376" cy="3126828"/>
          </a:xfrm>
          <a:prstGeom prst="rect">
            <a:avLst/>
          </a:prstGeom>
        </p:spPr>
      </p:pic>
      <p:pic>
        <p:nvPicPr>
          <p:cNvPr id="15" name="Picture 14" descr="download (1).jpeg"/>
          <p:cNvPicPr>
            <a:picLocks noChangeAspect="1"/>
          </p:cNvPicPr>
          <p:nvPr/>
        </p:nvPicPr>
        <p:blipFill>
          <a:blip r:embed="rId3"/>
          <a:stretch>
            <a:fillRect/>
          </a:stretch>
        </p:blipFill>
        <p:spPr>
          <a:xfrm>
            <a:off x="1177650" y="907010"/>
            <a:ext cx="3646598" cy="364659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7" name="Rounded Rectangle 16"/>
          <p:cNvSpPr/>
          <p:nvPr/>
        </p:nvSpPr>
        <p:spPr>
          <a:xfrm>
            <a:off x="2081073" y="5044970"/>
            <a:ext cx="8875987" cy="105629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7200" dirty="0" smtClean="0">
                <a:solidFill>
                  <a:srgbClr val="FF0000"/>
                </a:solidFill>
              </a:rPr>
              <a:t>ما هى اول بيت فى الأرض؟</a:t>
            </a:r>
            <a:endParaRPr lang="en-US" sz="7200" dirty="0">
              <a:solidFill>
                <a:srgbClr val="FF0000"/>
              </a:solidFill>
            </a:endParaRPr>
          </a:p>
        </p:txBody>
      </p:sp>
      <p:pic>
        <p:nvPicPr>
          <p:cNvPr id="18" name="Picture 17" descr="images (23).jpeg"/>
          <p:cNvPicPr>
            <a:picLocks noChangeAspect="1"/>
          </p:cNvPicPr>
          <p:nvPr/>
        </p:nvPicPr>
        <p:blipFill>
          <a:blip r:embed="rId4"/>
          <a:stretch>
            <a:fillRect/>
          </a:stretch>
        </p:blipFill>
        <p:spPr>
          <a:xfrm>
            <a:off x="1715007" y="993228"/>
            <a:ext cx="9229901" cy="4799548"/>
          </a:xfrm>
          <a:prstGeom prst="rect">
            <a:avLst/>
          </a:prstGeom>
        </p:spPr>
      </p:pic>
    </p:spTree>
    <p:extLst>
      <p:ext uri="{BB962C8B-B14F-4D97-AF65-F5344CB8AC3E}">
        <p14:creationId xmlns:p14="http://schemas.microsoft.com/office/powerpoint/2010/main" xmlns="" val="271458527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strVal val="#ppt_w*0.70"/>
                                          </p:val>
                                        </p:tav>
                                        <p:tav tm="100000">
                                          <p:val>
                                            <p:strVal val="#ppt_w"/>
                                          </p:val>
                                        </p:tav>
                                      </p:tavLst>
                                    </p:anim>
                                    <p:anim calcmode="lin" valueType="num">
                                      <p:cBhvr>
                                        <p:cTn id="8" dur="1000" fill="hold"/>
                                        <p:tgtEl>
                                          <p:spTgt spid="10"/>
                                        </p:tgtEl>
                                        <p:attrNameLst>
                                          <p:attrName>ppt_h</p:attrName>
                                        </p:attrNameLst>
                                      </p:cBhvr>
                                      <p:tavLst>
                                        <p:tav tm="0">
                                          <p:val>
                                            <p:strVal val="#ppt_h"/>
                                          </p:val>
                                        </p:tav>
                                        <p:tav tm="100000">
                                          <p:val>
                                            <p:strVal val="#ppt_h"/>
                                          </p:val>
                                        </p:tav>
                                      </p:tavLst>
                                    </p:anim>
                                    <p:animEffect transition="in" filter="fade">
                                      <p:cBhvr>
                                        <p:cTn id="9" dur="10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cBhvr>
                                        <p:cTn id="14" dur="500" fill="hold"/>
                                        <p:tgtEl>
                                          <p:spTgt spid="15"/>
                                        </p:tgtEl>
                                        <p:attrNameLst>
                                          <p:attrName>ppt_w</p:attrName>
                                        </p:attrNameLst>
                                      </p:cBhvr>
                                      <p:tavLst>
                                        <p:tav tm="0">
                                          <p:val>
                                            <p:fltVal val="0"/>
                                          </p:val>
                                        </p:tav>
                                        <p:tav tm="100000">
                                          <p:val>
                                            <p:strVal val="#ppt_w"/>
                                          </p:val>
                                        </p:tav>
                                      </p:tavLst>
                                    </p:anim>
                                    <p:anim calcmode="lin" valueType="num">
                                      <p:cBhvr>
                                        <p:cTn id="15" dur="500" fill="hold"/>
                                        <p:tgtEl>
                                          <p:spTgt spid="15"/>
                                        </p:tgtEl>
                                        <p:attrNameLst>
                                          <p:attrName>ppt_h</p:attrName>
                                        </p:attrNameLst>
                                      </p:cBhvr>
                                      <p:tavLst>
                                        <p:tav tm="0">
                                          <p:val>
                                            <p:fltVal val="0"/>
                                          </p:val>
                                        </p:tav>
                                        <p:tav tm="100000">
                                          <p:val>
                                            <p:strVal val="#ppt_h"/>
                                          </p:val>
                                        </p:tav>
                                      </p:tavLst>
                                    </p:anim>
                                    <p:animEffect transition="in" filter="fade">
                                      <p:cBhvr>
                                        <p:cTn id="16" dur="500"/>
                                        <p:tgtEl>
                                          <p:spTgt spid="15"/>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p:cTn id="21" dur="1000" fill="hold"/>
                                        <p:tgtEl>
                                          <p:spTgt spid="12"/>
                                        </p:tgtEl>
                                        <p:attrNameLst>
                                          <p:attrName>ppt_x</p:attrName>
                                        </p:attrNameLst>
                                      </p:cBhvr>
                                      <p:tavLst>
                                        <p:tav tm="0">
                                          <p:val>
                                            <p:strVal val="#ppt_x-.2"/>
                                          </p:val>
                                        </p:tav>
                                        <p:tav tm="100000">
                                          <p:val>
                                            <p:strVal val="#ppt_x"/>
                                          </p:val>
                                        </p:tav>
                                      </p:tavLst>
                                    </p:anim>
                                    <p:anim calcmode="lin" valueType="num">
                                      <p:cBhvr>
                                        <p:cTn id="22" dur="1000" fill="hold"/>
                                        <p:tgtEl>
                                          <p:spTgt spid="12"/>
                                        </p:tgtEl>
                                        <p:attrNameLst>
                                          <p:attrName>ppt_y</p:attrName>
                                        </p:attrNameLst>
                                      </p:cBhvr>
                                      <p:tavLst>
                                        <p:tav tm="0">
                                          <p:val>
                                            <p:strVal val="#ppt_y"/>
                                          </p:val>
                                        </p:tav>
                                        <p:tav tm="100000">
                                          <p:val>
                                            <p:strVal val="#ppt_y"/>
                                          </p:val>
                                        </p:tav>
                                      </p:tavLst>
                                    </p:anim>
                                    <p:animEffect transition="in" filter="wipe(right)" prLst="gradientSize: 0.1">
                                      <p:cBhvr>
                                        <p:cTn id="23" dur="1000"/>
                                        <p:tgtEl>
                                          <p:spTgt spid="12"/>
                                        </p:tgtEl>
                                      </p:cBhvr>
                                    </p:animEffect>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fade">
                                      <p:cBhvr>
                                        <p:cTn id="28" dur="1000"/>
                                        <p:tgtEl>
                                          <p:spTgt spid="17"/>
                                        </p:tgtEl>
                                      </p:cBhvr>
                                    </p:animEffect>
                                    <p:anim calcmode="lin" valueType="num">
                                      <p:cBhvr>
                                        <p:cTn id="29" dur="1000" fill="hold"/>
                                        <p:tgtEl>
                                          <p:spTgt spid="17"/>
                                        </p:tgtEl>
                                        <p:attrNameLst>
                                          <p:attrName>ppt_x</p:attrName>
                                        </p:attrNameLst>
                                      </p:cBhvr>
                                      <p:tavLst>
                                        <p:tav tm="0">
                                          <p:val>
                                            <p:strVal val="#ppt_x"/>
                                          </p:val>
                                        </p:tav>
                                        <p:tav tm="100000">
                                          <p:val>
                                            <p:strVal val="#ppt_x"/>
                                          </p:val>
                                        </p:tav>
                                      </p:tavLst>
                                    </p:anim>
                                    <p:anim calcmode="lin" valueType="num">
                                      <p:cBhvr>
                                        <p:cTn id="30"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xit" presetSubtype="4" fill="hold" nodeType="clickEffect">
                                  <p:stCondLst>
                                    <p:cond delay="0"/>
                                  </p:stCondLst>
                                  <p:childTnLst>
                                    <p:anim calcmode="lin" valueType="num">
                                      <p:cBhvr additive="base">
                                        <p:cTn id="34" dur="500"/>
                                        <p:tgtEl>
                                          <p:spTgt spid="15"/>
                                        </p:tgtEl>
                                        <p:attrNameLst>
                                          <p:attrName>ppt_x</p:attrName>
                                        </p:attrNameLst>
                                      </p:cBhvr>
                                      <p:tavLst>
                                        <p:tav tm="0">
                                          <p:val>
                                            <p:strVal val="ppt_x"/>
                                          </p:val>
                                        </p:tav>
                                        <p:tav tm="100000">
                                          <p:val>
                                            <p:strVal val="ppt_x"/>
                                          </p:val>
                                        </p:tav>
                                      </p:tavLst>
                                    </p:anim>
                                    <p:anim calcmode="lin" valueType="num">
                                      <p:cBhvr additive="base">
                                        <p:cTn id="35" dur="500"/>
                                        <p:tgtEl>
                                          <p:spTgt spid="15"/>
                                        </p:tgtEl>
                                        <p:attrNameLst>
                                          <p:attrName>ppt_y</p:attrName>
                                        </p:attrNameLst>
                                      </p:cBhvr>
                                      <p:tavLst>
                                        <p:tav tm="0">
                                          <p:val>
                                            <p:strVal val="ppt_y"/>
                                          </p:val>
                                        </p:tav>
                                        <p:tav tm="100000">
                                          <p:val>
                                            <p:strVal val="1+ppt_h/2"/>
                                          </p:val>
                                        </p:tav>
                                      </p:tavLst>
                                    </p:anim>
                                    <p:set>
                                      <p:cBhvr>
                                        <p:cTn id="36" dur="1" fill="hold">
                                          <p:stCondLst>
                                            <p:cond delay="499"/>
                                          </p:stCondLst>
                                        </p:cTn>
                                        <p:tgtEl>
                                          <p:spTgt spid="15"/>
                                        </p:tgtEl>
                                        <p:attrNameLst>
                                          <p:attrName>style.visibility</p:attrName>
                                        </p:attrNameLst>
                                      </p:cBhvr>
                                      <p:to>
                                        <p:strVal val="hidden"/>
                                      </p:to>
                                    </p:set>
                                  </p:childTnLst>
                                </p:cTn>
                              </p:par>
                              <p:par>
                                <p:cTn id="37" presetID="2" presetClass="exit" presetSubtype="4" fill="hold" nodeType="withEffect">
                                  <p:stCondLst>
                                    <p:cond delay="0"/>
                                  </p:stCondLst>
                                  <p:childTnLst>
                                    <p:anim calcmode="lin" valueType="num">
                                      <p:cBhvr additive="base">
                                        <p:cTn id="38" dur="500"/>
                                        <p:tgtEl>
                                          <p:spTgt spid="12"/>
                                        </p:tgtEl>
                                        <p:attrNameLst>
                                          <p:attrName>ppt_x</p:attrName>
                                        </p:attrNameLst>
                                      </p:cBhvr>
                                      <p:tavLst>
                                        <p:tav tm="0">
                                          <p:val>
                                            <p:strVal val="ppt_x"/>
                                          </p:val>
                                        </p:tav>
                                        <p:tav tm="100000">
                                          <p:val>
                                            <p:strVal val="ppt_x"/>
                                          </p:val>
                                        </p:tav>
                                      </p:tavLst>
                                    </p:anim>
                                    <p:anim calcmode="lin" valueType="num">
                                      <p:cBhvr additive="base">
                                        <p:cTn id="39" dur="500"/>
                                        <p:tgtEl>
                                          <p:spTgt spid="12"/>
                                        </p:tgtEl>
                                        <p:attrNameLst>
                                          <p:attrName>ppt_y</p:attrName>
                                        </p:attrNameLst>
                                      </p:cBhvr>
                                      <p:tavLst>
                                        <p:tav tm="0">
                                          <p:val>
                                            <p:strVal val="ppt_y"/>
                                          </p:val>
                                        </p:tav>
                                        <p:tav tm="100000">
                                          <p:val>
                                            <p:strVal val="1+ppt_h/2"/>
                                          </p:val>
                                        </p:tav>
                                      </p:tavLst>
                                    </p:anim>
                                    <p:set>
                                      <p:cBhvr>
                                        <p:cTn id="40" dur="1" fill="hold">
                                          <p:stCondLst>
                                            <p:cond delay="499"/>
                                          </p:stCondLst>
                                        </p:cTn>
                                        <p:tgtEl>
                                          <p:spTgt spid="12"/>
                                        </p:tgtEl>
                                        <p:attrNameLst>
                                          <p:attrName>style.visibility</p:attrName>
                                        </p:attrNameLst>
                                      </p:cBhvr>
                                      <p:to>
                                        <p:strVal val="hidden"/>
                                      </p:to>
                                    </p:set>
                                  </p:childTnLst>
                                </p:cTn>
                              </p:par>
                              <p:par>
                                <p:cTn id="41" presetID="2" presetClass="exit" presetSubtype="4" fill="hold" grpId="1" nodeType="withEffect">
                                  <p:stCondLst>
                                    <p:cond delay="0"/>
                                  </p:stCondLst>
                                  <p:childTnLst>
                                    <p:anim calcmode="lin" valueType="num">
                                      <p:cBhvr additive="base">
                                        <p:cTn id="42" dur="500"/>
                                        <p:tgtEl>
                                          <p:spTgt spid="17"/>
                                        </p:tgtEl>
                                        <p:attrNameLst>
                                          <p:attrName>ppt_x</p:attrName>
                                        </p:attrNameLst>
                                      </p:cBhvr>
                                      <p:tavLst>
                                        <p:tav tm="0">
                                          <p:val>
                                            <p:strVal val="ppt_x"/>
                                          </p:val>
                                        </p:tav>
                                        <p:tav tm="100000">
                                          <p:val>
                                            <p:strVal val="ppt_x"/>
                                          </p:val>
                                        </p:tav>
                                      </p:tavLst>
                                    </p:anim>
                                    <p:anim calcmode="lin" valueType="num">
                                      <p:cBhvr additive="base">
                                        <p:cTn id="43" dur="500"/>
                                        <p:tgtEl>
                                          <p:spTgt spid="17"/>
                                        </p:tgtEl>
                                        <p:attrNameLst>
                                          <p:attrName>ppt_y</p:attrName>
                                        </p:attrNameLst>
                                      </p:cBhvr>
                                      <p:tavLst>
                                        <p:tav tm="0">
                                          <p:val>
                                            <p:strVal val="ppt_y"/>
                                          </p:val>
                                        </p:tav>
                                        <p:tav tm="100000">
                                          <p:val>
                                            <p:strVal val="1+ppt_h/2"/>
                                          </p:val>
                                        </p:tav>
                                      </p:tavLst>
                                    </p:anim>
                                    <p:set>
                                      <p:cBhvr>
                                        <p:cTn id="44" dur="1" fill="hold">
                                          <p:stCondLst>
                                            <p:cond delay="499"/>
                                          </p:stCondLst>
                                        </p:cTn>
                                        <p:tgtEl>
                                          <p:spTgt spid="17"/>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nodeType="clickEffect">
                                  <p:stCondLst>
                                    <p:cond delay="0"/>
                                  </p:stCondLst>
                                  <p:childTnLst>
                                    <p:set>
                                      <p:cBhvr>
                                        <p:cTn id="48" dur="1" fill="hold">
                                          <p:stCondLst>
                                            <p:cond delay="0"/>
                                          </p:stCondLst>
                                        </p:cTn>
                                        <p:tgtEl>
                                          <p:spTgt spid="18"/>
                                        </p:tgtEl>
                                        <p:attrNameLst>
                                          <p:attrName>style.visibility</p:attrName>
                                        </p:attrNameLst>
                                      </p:cBhvr>
                                      <p:to>
                                        <p:strVal val="visible"/>
                                      </p:to>
                                    </p:set>
                                    <p:anim calcmode="lin" valueType="num">
                                      <p:cBhvr>
                                        <p:cTn id="49" dur="500" fill="hold"/>
                                        <p:tgtEl>
                                          <p:spTgt spid="18"/>
                                        </p:tgtEl>
                                        <p:attrNameLst>
                                          <p:attrName>ppt_w</p:attrName>
                                        </p:attrNameLst>
                                      </p:cBhvr>
                                      <p:tavLst>
                                        <p:tav tm="0">
                                          <p:val>
                                            <p:fltVal val="0"/>
                                          </p:val>
                                        </p:tav>
                                        <p:tav tm="100000">
                                          <p:val>
                                            <p:strVal val="#ppt_w"/>
                                          </p:val>
                                        </p:tav>
                                      </p:tavLst>
                                    </p:anim>
                                    <p:anim calcmode="lin" valueType="num">
                                      <p:cBhvr>
                                        <p:cTn id="50" dur="500" fill="hold"/>
                                        <p:tgtEl>
                                          <p:spTgt spid="18"/>
                                        </p:tgtEl>
                                        <p:attrNameLst>
                                          <p:attrName>ppt_h</p:attrName>
                                        </p:attrNameLst>
                                      </p:cBhvr>
                                      <p:tavLst>
                                        <p:tav tm="0">
                                          <p:val>
                                            <p:fltVal val="0"/>
                                          </p:val>
                                        </p:tav>
                                        <p:tav tm="100000">
                                          <p:val>
                                            <p:strVal val="#ppt_h"/>
                                          </p:val>
                                        </p:tav>
                                      </p:tavLst>
                                    </p:anim>
                                    <p:animEffect transition="in" filter="fade">
                                      <p:cBhvr>
                                        <p:cTn id="51"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7" grpId="0" animBg="1"/>
      <p:bldP spid="17"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3393968" y="5214804"/>
            <a:ext cx="5340130" cy="1323439"/>
          </a:xfrm>
          <a:prstGeom prst="rect">
            <a:avLst/>
          </a:prstGeom>
        </p:spPr>
        <p:txBody>
          <a:bodyPr wrap="square">
            <a:spAutoFit/>
          </a:bodyPr>
          <a:lstStyle/>
          <a:p>
            <a:pPr algn="ctr" rtl="1"/>
            <a:r>
              <a:rPr lang="ar-SA" sz="8000" b="1" dirty="0" smtClean="0">
                <a:effectLst>
                  <a:outerShdw blurRad="38100" dist="38100" dir="2700000" algn="tl">
                    <a:srgbClr val="000000">
                      <a:alpha val="43137"/>
                    </a:srgbClr>
                  </a:outerShdw>
                </a:effectLst>
                <a:latin typeface="Simplified Arabic" pitchFamily="18" charset="-78"/>
                <a:cs typeface="Simplified Arabic" pitchFamily="18" charset="-78"/>
              </a:rPr>
              <a:t>الكعبة الشريفة</a:t>
            </a:r>
            <a:endParaRPr lang="en-US" sz="8000" b="1" dirty="0">
              <a:effectLst>
                <a:outerShdw blurRad="38100" dist="38100" dir="2700000" algn="tl">
                  <a:srgbClr val="000000">
                    <a:alpha val="43137"/>
                  </a:srgbClr>
                </a:outerShdw>
              </a:effectLst>
              <a:latin typeface="Simplified Arabic" pitchFamily="18" charset="-78"/>
              <a:cs typeface="Simplified Arabic" pitchFamily="18" charset="-78"/>
            </a:endParaRPr>
          </a:p>
        </p:txBody>
      </p:sp>
      <p:pic>
        <p:nvPicPr>
          <p:cNvPr id="7" name="Picture 6" descr="images (29).jpeg"/>
          <p:cNvPicPr>
            <a:picLocks noChangeAspect="1"/>
          </p:cNvPicPr>
          <p:nvPr/>
        </p:nvPicPr>
        <p:blipFill>
          <a:blip r:embed="rId2"/>
          <a:stretch>
            <a:fillRect/>
          </a:stretch>
        </p:blipFill>
        <p:spPr>
          <a:xfrm>
            <a:off x="1162181" y="106890"/>
            <a:ext cx="9652981" cy="5074710"/>
          </a:xfrm>
          <a:prstGeom prst="rect">
            <a:avLst/>
          </a:prstGeom>
        </p:spPr>
      </p:pic>
    </p:spTree>
    <p:extLst>
      <p:ext uri="{BB962C8B-B14F-4D97-AF65-F5344CB8AC3E}">
        <p14:creationId xmlns:p14="http://schemas.microsoft.com/office/powerpoint/2010/main" xmlns="" val="120160895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47"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1000"/>
                                        <p:tgtEl>
                                          <p:spTgt spid="10"/>
                                        </p:tgtEl>
                                      </p:cBhvr>
                                    </p:animEffect>
                                    <p:anim calcmode="lin" valueType="num">
                                      <p:cBhvr>
                                        <p:cTn id="16" dur="1000" fill="hold"/>
                                        <p:tgtEl>
                                          <p:spTgt spid="10"/>
                                        </p:tgtEl>
                                        <p:attrNameLst>
                                          <p:attrName>ppt_x</p:attrName>
                                        </p:attrNameLst>
                                      </p:cBhvr>
                                      <p:tavLst>
                                        <p:tav tm="0">
                                          <p:val>
                                            <p:strVal val="#ppt_x"/>
                                          </p:val>
                                        </p:tav>
                                        <p:tav tm="100000">
                                          <p:val>
                                            <p:strVal val="#ppt_x"/>
                                          </p:val>
                                        </p:tav>
                                      </p:tavLst>
                                    </p:anim>
                                    <p:anim calcmode="lin" valueType="num">
                                      <p:cBhvr>
                                        <p:cTn id="1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893325" y="210593"/>
            <a:ext cx="6612909" cy="914400"/>
          </a:xfrm>
          <a:prstGeom prst="round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7200" dirty="0" smtClean="0">
                <a:solidFill>
                  <a:srgbClr val="FF0000"/>
                </a:solidFill>
              </a:rPr>
              <a:t>النص غير المدروس</a:t>
            </a:r>
            <a:endParaRPr lang="en-US" sz="7200" dirty="0">
              <a:solidFill>
                <a:srgbClr val="FF0000"/>
              </a:solidFill>
            </a:endParaRPr>
          </a:p>
        </p:txBody>
      </p:sp>
      <p:sp>
        <p:nvSpPr>
          <p:cNvPr id="6" name="Rounded Rectangle 5"/>
          <p:cNvSpPr/>
          <p:nvPr/>
        </p:nvSpPr>
        <p:spPr>
          <a:xfrm>
            <a:off x="846163" y="1576552"/>
            <a:ext cx="11163868" cy="504261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SA" sz="4000" b="1" dirty="0" smtClean="0">
                <a:solidFill>
                  <a:schemeClr val="tx1"/>
                </a:solidFill>
                <a:latin typeface="Simplified Arabic" pitchFamily="18" charset="-78"/>
                <a:cs typeface="Simplified Arabic" pitchFamily="18" charset="-78"/>
              </a:rPr>
              <a:t>الكعبة هى مبنى ذو شكل جميل مكعب تقريبا بارتفاع </a:t>
            </a:r>
            <a:r>
              <a:rPr lang="ar-SA" sz="4000" b="1" dirty="0" smtClean="0">
                <a:solidFill>
                  <a:schemeClr val="tx1"/>
                </a:solidFill>
                <a:latin typeface="Simplified Arabic" pitchFamily="18" charset="-78"/>
                <a:cs typeface="Simplified Arabic" pitchFamily="18" charset="-78"/>
              </a:rPr>
              <a:t>١٥ مترا</a:t>
            </a:r>
            <a:r>
              <a:rPr lang="ar-SA" sz="4000" b="1" dirty="0" smtClean="0">
                <a:solidFill>
                  <a:schemeClr val="tx1"/>
                </a:solidFill>
                <a:latin typeface="Simplified Arabic" pitchFamily="18" charset="-78"/>
                <a:cs typeface="Simplified Arabic" pitchFamily="18" charset="-78"/>
              </a:rPr>
              <a:t>. </a:t>
            </a:r>
            <a:r>
              <a:rPr lang="ar-SA" sz="4000" b="1" dirty="0" smtClean="0">
                <a:solidFill>
                  <a:schemeClr val="tx1"/>
                </a:solidFill>
                <a:latin typeface="Simplified Arabic" pitchFamily="18" charset="-78"/>
                <a:cs typeface="Simplified Arabic" pitchFamily="18" charset="-78"/>
              </a:rPr>
              <a:t>واضلاعها ١٢ </a:t>
            </a:r>
            <a:r>
              <a:rPr lang="ar-SA" sz="4000" b="1" dirty="0" smtClean="0">
                <a:solidFill>
                  <a:schemeClr val="tx1"/>
                </a:solidFill>
                <a:latin typeface="Simplified Arabic" pitchFamily="18" charset="-78"/>
                <a:cs typeface="Simplified Arabic" pitchFamily="18" charset="-78"/>
              </a:rPr>
              <a:t>مترا </a:t>
            </a:r>
            <a:r>
              <a:rPr lang="ar-SA" sz="4000" b="1" dirty="0" smtClean="0">
                <a:solidFill>
                  <a:schemeClr val="tx1"/>
                </a:solidFill>
                <a:latin typeface="Simplified Arabic" pitchFamily="18" charset="-78"/>
                <a:cs typeface="Simplified Arabic" pitchFamily="18" charset="-78"/>
              </a:rPr>
              <a:t>و </a:t>
            </a:r>
            <a:r>
              <a:rPr lang="ar-SA" sz="4000" b="1" dirty="0" smtClean="0">
                <a:solidFill>
                  <a:schemeClr val="tx1"/>
                </a:solidFill>
                <a:latin typeface="Simplified Arabic" pitchFamily="18" charset="-78"/>
                <a:cs typeface="Simplified Arabic" pitchFamily="18" charset="-78"/>
              </a:rPr>
              <a:t>١٠ </a:t>
            </a:r>
            <a:r>
              <a:rPr lang="ar-SA" sz="4000" b="1" dirty="0" smtClean="0">
                <a:solidFill>
                  <a:schemeClr val="tx1"/>
                </a:solidFill>
                <a:latin typeface="Simplified Arabic" pitchFamily="18" charset="-78"/>
                <a:cs typeface="Simplified Arabic" pitchFamily="18" charset="-78"/>
              </a:rPr>
              <a:t>امتار. للكعبة باب واحد، ويفتح هذا الباب ثلاث مرات سنويا لغسل داخلها بماء زمزم. سميت الكعتة كعبة لكونها بناء مربعا ومكعبا تقريبا، وقد روى انه انما سميت كعبة لانها مربعة، وصارت مربعة لانها بحذاء البيت المعمور وهو مربع، وصار البيت المعمور مربعا لانه بحذاء العرش وهو مربع، وصار العرش مربعا لان الكلمات التى بنى عليها الإسلام اربع، هى “سبحان الله والحمد لله ولا إله إلا الله والله اكبر.” </a:t>
            </a:r>
            <a:endParaRPr lang="en-US" sz="4000" b="1" dirty="0">
              <a:solidFill>
                <a:schemeClr val="tx1"/>
              </a:solidFill>
              <a:latin typeface="Simplified Arabic" pitchFamily="18" charset="-78"/>
              <a:cs typeface="Simplified Arabic" pitchFamily="18" charset="-78"/>
            </a:endParaRPr>
          </a:p>
        </p:txBody>
      </p:sp>
      <p:pic>
        <p:nvPicPr>
          <p:cNvPr id="5" name="Picture 4" descr="images (30).jpeg"/>
          <p:cNvPicPr>
            <a:picLocks noChangeAspect="1"/>
          </p:cNvPicPr>
          <p:nvPr/>
        </p:nvPicPr>
        <p:blipFill>
          <a:blip r:embed="rId3"/>
          <a:stretch>
            <a:fillRect/>
          </a:stretch>
        </p:blipFill>
        <p:spPr>
          <a:xfrm>
            <a:off x="255862" y="15766"/>
            <a:ext cx="2914650" cy="1571625"/>
          </a:xfrm>
          <a:prstGeom prst="rect">
            <a:avLst/>
          </a:prstGeom>
        </p:spPr>
      </p:pic>
    </p:spTree>
    <p:extLst>
      <p:ext uri="{BB962C8B-B14F-4D97-AF65-F5344CB8AC3E}">
        <p14:creationId xmlns:p14="http://schemas.microsoft.com/office/powerpoint/2010/main" xmlns="" val="120160895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8"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diamond(in)">
                                      <p:cBhvr>
                                        <p:cTn id="14" dur="20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1323832" y="2217079"/>
            <a:ext cx="10645255" cy="434139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SA" sz="4000" b="1" dirty="0" smtClean="0">
                <a:solidFill>
                  <a:schemeClr val="tx1"/>
                </a:solidFill>
                <a:latin typeface="Simplified Arabic" pitchFamily="18" charset="-78"/>
                <a:cs typeface="Simplified Arabic" pitchFamily="18" charset="-78"/>
              </a:rPr>
              <a:t>امر الله ابراهيم عليه السلام برفع قواعد الكعبة، وساعده ابنه اسماعيل فى بنائها، ولما اكتمل بنائهما امر الله ابراهيم ان يؤذن فى الناس بأن يزورها ويحجوا إليها وفقا للإيمان الإسلامى. وكان ارتفاعها فى عهد اسماعيل عليه السلام تسعة اذرع، وكانت دون سقف، حتى جاء تبع فصنع لها سقفا. ثم جاء من بعده </a:t>
            </a:r>
            <a:r>
              <a:rPr lang="ar-SA" sz="4000" b="1" dirty="0" smtClean="0">
                <a:solidFill>
                  <a:schemeClr val="tx1"/>
                </a:solidFill>
                <a:latin typeface="Simplified Arabic" pitchFamily="18" charset="-78"/>
                <a:cs typeface="Simplified Arabic" pitchFamily="18" charset="-78"/>
              </a:rPr>
              <a:t>عبد </a:t>
            </a:r>
            <a:r>
              <a:rPr lang="ar-SA" sz="4000" b="1" dirty="0" smtClean="0">
                <a:solidFill>
                  <a:schemeClr val="tx1"/>
                </a:solidFill>
                <a:latin typeface="Simplified Arabic" pitchFamily="18" charset="-78"/>
                <a:cs typeface="Simplified Arabic" pitchFamily="18" charset="-78"/>
              </a:rPr>
              <a:t>المطلب وصنع لها بابا من حديد وحلاه بالذهب، وقد كان بذلك اول من حلى الكعبة بالذهب.</a:t>
            </a:r>
            <a:endParaRPr lang="en-US" sz="4000" b="1" dirty="0">
              <a:solidFill>
                <a:schemeClr val="tx1"/>
              </a:solidFill>
              <a:latin typeface="Simplified Arabic" pitchFamily="18" charset="-78"/>
              <a:cs typeface="Simplified Arabic" pitchFamily="18" charset="-78"/>
            </a:endParaRPr>
          </a:p>
        </p:txBody>
      </p:sp>
      <p:sp>
        <p:nvSpPr>
          <p:cNvPr id="8" name="Rounded Rectangle 7"/>
          <p:cNvSpPr/>
          <p:nvPr/>
        </p:nvSpPr>
        <p:spPr>
          <a:xfrm>
            <a:off x="2972155" y="210593"/>
            <a:ext cx="5604289" cy="914400"/>
          </a:xfrm>
          <a:prstGeom prst="round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6000" dirty="0" smtClean="0">
                <a:solidFill>
                  <a:srgbClr val="FF0000"/>
                </a:solidFill>
              </a:rPr>
              <a:t>النص غير المدروس</a:t>
            </a:r>
            <a:endParaRPr lang="en-US" sz="6000" dirty="0">
              <a:solidFill>
                <a:srgbClr val="FF0000"/>
              </a:solidFill>
            </a:endParaRPr>
          </a:p>
        </p:txBody>
      </p:sp>
      <p:pic>
        <p:nvPicPr>
          <p:cNvPr id="4" name="Picture 3" descr="1b944_1c42cdc64f_long (1).jpg"/>
          <p:cNvPicPr>
            <a:picLocks noChangeAspect="1"/>
          </p:cNvPicPr>
          <p:nvPr/>
        </p:nvPicPr>
        <p:blipFill>
          <a:blip r:embed="rId3"/>
          <a:srcRect l="39762"/>
          <a:stretch>
            <a:fillRect/>
          </a:stretch>
        </p:blipFill>
        <p:spPr>
          <a:xfrm>
            <a:off x="394139" y="1"/>
            <a:ext cx="2412123" cy="2255784"/>
          </a:xfrm>
          <a:prstGeom prst="rect">
            <a:avLst/>
          </a:prstGeom>
        </p:spPr>
      </p:pic>
      <p:pic>
        <p:nvPicPr>
          <p:cNvPr id="5" name="Picture 4" descr="images (23).jpeg"/>
          <p:cNvPicPr>
            <a:picLocks noChangeAspect="1"/>
          </p:cNvPicPr>
          <p:nvPr/>
        </p:nvPicPr>
        <p:blipFill>
          <a:blip r:embed="rId4"/>
          <a:stretch>
            <a:fillRect/>
          </a:stretch>
        </p:blipFill>
        <p:spPr>
          <a:xfrm>
            <a:off x="8828690" y="0"/>
            <a:ext cx="3363310" cy="2159876"/>
          </a:xfrm>
          <a:prstGeom prst="rect">
            <a:avLst/>
          </a:prstGeom>
        </p:spPr>
      </p:pic>
    </p:spTree>
    <p:extLst>
      <p:ext uri="{BB962C8B-B14F-4D97-AF65-F5344CB8AC3E}">
        <p14:creationId xmlns:p14="http://schemas.microsoft.com/office/powerpoint/2010/main" xmlns="" val="120160895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amond(in)">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1000" fill="hold"/>
                                        <p:tgtEl>
                                          <p:spTgt spid="4"/>
                                        </p:tgtEl>
                                        <p:attrNameLst>
                                          <p:attrName>ppt_w</p:attrName>
                                        </p:attrNameLst>
                                      </p:cBhvr>
                                      <p:tavLst>
                                        <p:tav tm="0">
                                          <p:val>
                                            <p:strVal val="#ppt_w*0.70"/>
                                          </p:val>
                                        </p:tav>
                                        <p:tav tm="100000">
                                          <p:val>
                                            <p:strVal val="#ppt_w"/>
                                          </p:val>
                                        </p:tav>
                                      </p:tavLst>
                                    </p:anim>
                                    <p:anim calcmode="lin" valueType="num">
                                      <p:cBhvr>
                                        <p:cTn id="20" dur="1000" fill="hold"/>
                                        <p:tgtEl>
                                          <p:spTgt spid="4"/>
                                        </p:tgtEl>
                                        <p:attrNameLst>
                                          <p:attrName>ppt_h</p:attrName>
                                        </p:attrNameLst>
                                      </p:cBhvr>
                                      <p:tavLst>
                                        <p:tav tm="0">
                                          <p:val>
                                            <p:strVal val="#ppt_h"/>
                                          </p:val>
                                        </p:tav>
                                        <p:tav tm="100000">
                                          <p:val>
                                            <p:strVal val="#ppt_h"/>
                                          </p:val>
                                        </p:tav>
                                      </p:tavLst>
                                    </p:anim>
                                    <p:animEffect transition="in" filter="fade">
                                      <p:cBhvr>
                                        <p:cTn id="21" dur="1000"/>
                                        <p:tgtEl>
                                          <p:spTgt spid="4"/>
                                        </p:tgtEl>
                                      </p:cBhvr>
                                    </p:animEffect>
                                  </p:childTnLst>
                                </p:cTn>
                              </p:par>
                              <p:par>
                                <p:cTn id="22" presetID="55" presetClass="entr" presetSubtype="0" fill="hold" nodeType="with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p:cTn id="24" dur="1000" fill="hold"/>
                                        <p:tgtEl>
                                          <p:spTgt spid="5"/>
                                        </p:tgtEl>
                                        <p:attrNameLst>
                                          <p:attrName>ppt_w</p:attrName>
                                        </p:attrNameLst>
                                      </p:cBhvr>
                                      <p:tavLst>
                                        <p:tav tm="0">
                                          <p:val>
                                            <p:strVal val="#ppt_w*0.70"/>
                                          </p:val>
                                        </p:tav>
                                        <p:tav tm="100000">
                                          <p:val>
                                            <p:strVal val="#ppt_w"/>
                                          </p:val>
                                        </p:tav>
                                      </p:tavLst>
                                    </p:anim>
                                    <p:anim calcmode="lin" valueType="num">
                                      <p:cBhvr>
                                        <p:cTn id="25" dur="1000" fill="hold"/>
                                        <p:tgtEl>
                                          <p:spTgt spid="5"/>
                                        </p:tgtEl>
                                        <p:attrNameLst>
                                          <p:attrName>ppt_h</p:attrName>
                                        </p:attrNameLst>
                                      </p:cBhvr>
                                      <p:tavLst>
                                        <p:tav tm="0">
                                          <p:val>
                                            <p:strVal val="#ppt_h"/>
                                          </p:val>
                                        </p:tav>
                                        <p:tav tm="100000">
                                          <p:val>
                                            <p:strVal val="#ppt_h"/>
                                          </p:val>
                                        </p:tav>
                                      </p:tavLst>
                                    </p:anim>
                                    <p:animEffect transition="in" filter="fade">
                                      <p:cBhvr>
                                        <p:cTn id="26"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5719" y="527854"/>
            <a:ext cx="10002510" cy="758825"/>
          </a:xfrm>
          <a:noFill/>
          <a:ln>
            <a:solidFill>
              <a:srgbClr val="00B050"/>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90000"/>
          </a:bodyPr>
          <a:lstStyle/>
          <a:p>
            <a:pPr algn="ctr" rtl="1"/>
            <a:r>
              <a:rPr lang="ar-SA" sz="4800" b="1" dirty="0" smtClean="0">
                <a:solidFill>
                  <a:srgbClr val="002060"/>
                </a:solidFill>
                <a:latin typeface="Simplified Arabic" pitchFamily="18" charset="-78"/>
                <a:cs typeface="Simplified Arabic" pitchFamily="18" charset="-78"/>
              </a:rPr>
              <a:t>المفردات الهامة مع الجمع و استخدامه في الجمل</a:t>
            </a:r>
            <a:endParaRPr lang="en-US" sz="4800" b="1" dirty="0">
              <a:solidFill>
                <a:srgbClr val="002060"/>
              </a:solidFill>
              <a:latin typeface="Simplified Arabic" pitchFamily="18" charset="-78"/>
              <a:cs typeface="Simplified Arabic" pitchFamily="18" charset="-78"/>
            </a:endParaRPr>
          </a:p>
        </p:txBody>
      </p:sp>
      <p:graphicFrame>
        <p:nvGraphicFramePr>
          <p:cNvPr id="25" name="Table 24"/>
          <p:cNvGraphicFramePr>
            <a:graphicFrameLocks noGrp="1"/>
          </p:cNvGraphicFramePr>
          <p:nvPr/>
        </p:nvGraphicFramePr>
        <p:xfrm>
          <a:off x="1540681" y="1565827"/>
          <a:ext cx="9814257" cy="518160"/>
        </p:xfrm>
        <a:graphic>
          <a:graphicData uri="http://schemas.openxmlformats.org/drawingml/2006/table">
            <a:tbl>
              <a:tblPr firstRow="1" bandRow="1">
                <a:tableStyleId>{5C22544A-7EE6-4342-B048-85BDC9FD1C3A}</a:tableStyleId>
              </a:tblPr>
              <a:tblGrid>
                <a:gridCol w="5678985"/>
                <a:gridCol w="2088107"/>
                <a:gridCol w="2047165"/>
              </a:tblGrid>
              <a:tr h="370840">
                <a:tc>
                  <a:txBody>
                    <a:bodyPr/>
                    <a:lstStyle/>
                    <a:p>
                      <a:pPr algn="ctr" rtl="1"/>
                      <a:r>
                        <a:rPr lang="ar-SA" sz="2800" dirty="0" smtClean="0">
                          <a:solidFill>
                            <a:srgbClr val="FF0000"/>
                          </a:solidFill>
                          <a:latin typeface="Simplified Arabic" pitchFamily="18" charset="-78"/>
                          <a:cs typeface="Simplified Arabic" pitchFamily="18" charset="-78"/>
                        </a:rPr>
                        <a:t>الجملة</a:t>
                      </a:r>
                      <a:endParaRPr lang="en-US" sz="2800" dirty="0">
                        <a:solidFill>
                          <a:srgbClr val="FF0000"/>
                        </a:solidFill>
                        <a:latin typeface="Simplified Arabic" pitchFamily="18" charset="-78"/>
                        <a:cs typeface="Simplified Arabic" pitchFamily="18" charset="-78"/>
                      </a:endParaRPr>
                    </a:p>
                  </a:txBody>
                  <a:tcPr>
                    <a:solidFill>
                      <a:schemeClr val="accent5">
                        <a:lumMod val="20000"/>
                        <a:lumOff val="80000"/>
                      </a:schemeClr>
                    </a:solidFill>
                  </a:tcPr>
                </a:tc>
                <a:tc>
                  <a:txBody>
                    <a:bodyPr/>
                    <a:lstStyle/>
                    <a:p>
                      <a:pPr algn="ctr" rtl="1"/>
                      <a:r>
                        <a:rPr lang="ar-SA" sz="2800" dirty="0" smtClean="0">
                          <a:solidFill>
                            <a:srgbClr val="FF0000"/>
                          </a:solidFill>
                          <a:latin typeface="Simplified Arabic" pitchFamily="18" charset="-78"/>
                          <a:cs typeface="Simplified Arabic" pitchFamily="18" charset="-78"/>
                        </a:rPr>
                        <a:t>الجمع</a:t>
                      </a:r>
                      <a:endParaRPr lang="en-US" sz="2800" dirty="0">
                        <a:solidFill>
                          <a:srgbClr val="FF0000"/>
                        </a:solidFill>
                        <a:latin typeface="Simplified Arabic" pitchFamily="18" charset="-78"/>
                        <a:cs typeface="Simplified Arabic" pitchFamily="18" charset="-78"/>
                      </a:endParaRPr>
                    </a:p>
                  </a:txBody>
                  <a:tcPr>
                    <a:solidFill>
                      <a:schemeClr val="accent5">
                        <a:lumMod val="20000"/>
                        <a:lumOff val="80000"/>
                      </a:schemeClr>
                    </a:solidFill>
                  </a:tcPr>
                </a:tc>
                <a:tc>
                  <a:txBody>
                    <a:bodyPr/>
                    <a:lstStyle/>
                    <a:p>
                      <a:pPr algn="ctr" rtl="1"/>
                      <a:r>
                        <a:rPr lang="ar-SA" sz="2800" dirty="0" smtClean="0">
                          <a:solidFill>
                            <a:srgbClr val="FF0000"/>
                          </a:solidFill>
                          <a:latin typeface="Simplified Arabic" pitchFamily="18" charset="-78"/>
                          <a:cs typeface="Simplified Arabic" pitchFamily="18" charset="-78"/>
                        </a:rPr>
                        <a:t>المفرد</a:t>
                      </a:r>
                      <a:endParaRPr lang="en-US" sz="2800" dirty="0">
                        <a:solidFill>
                          <a:srgbClr val="FF0000"/>
                        </a:solidFill>
                        <a:latin typeface="Simplified Arabic" pitchFamily="18" charset="-78"/>
                        <a:cs typeface="Simplified Arabic" pitchFamily="18" charset="-78"/>
                      </a:endParaRPr>
                    </a:p>
                  </a:txBody>
                  <a:tcPr>
                    <a:solidFill>
                      <a:schemeClr val="accent5">
                        <a:lumMod val="20000"/>
                        <a:lumOff val="80000"/>
                      </a:schemeClr>
                    </a:solidFill>
                  </a:tcPr>
                </a:tc>
              </a:tr>
            </a:tbl>
          </a:graphicData>
        </a:graphic>
      </p:graphicFrame>
      <p:sp>
        <p:nvSpPr>
          <p:cNvPr id="26" name="Rounded Rectangle 25"/>
          <p:cNvSpPr/>
          <p:nvPr/>
        </p:nvSpPr>
        <p:spPr>
          <a:xfrm>
            <a:off x="9335068" y="2074460"/>
            <a:ext cx="2033517" cy="518615"/>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dirty="0" smtClean="0">
                <a:solidFill>
                  <a:srgbClr val="002060"/>
                </a:solidFill>
                <a:latin typeface="Simplified Arabic" pitchFamily="18" charset="-78"/>
                <a:cs typeface="Simplified Arabic" pitchFamily="18" charset="-78"/>
              </a:rPr>
              <a:t>مبنى</a:t>
            </a:r>
            <a:endParaRPr lang="en-US" sz="2800" b="1" dirty="0">
              <a:solidFill>
                <a:srgbClr val="002060"/>
              </a:solidFill>
              <a:latin typeface="Simplified Arabic" pitchFamily="18" charset="-78"/>
              <a:cs typeface="Simplified Arabic" pitchFamily="18" charset="-78"/>
            </a:endParaRPr>
          </a:p>
        </p:txBody>
      </p:sp>
      <p:sp>
        <p:nvSpPr>
          <p:cNvPr id="27" name="Rounded Rectangle 26"/>
          <p:cNvSpPr/>
          <p:nvPr/>
        </p:nvSpPr>
        <p:spPr>
          <a:xfrm>
            <a:off x="9337342" y="2608998"/>
            <a:ext cx="2033517" cy="51861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dirty="0" smtClean="0">
                <a:solidFill>
                  <a:srgbClr val="002060"/>
                </a:solidFill>
                <a:latin typeface="Simplified Arabic" pitchFamily="18" charset="-78"/>
                <a:cs typeface="Simplified Arabic" pitchFamily="18" charset="-78"/>
              </a:rPr>
              <a:t>متر</a:t>
            </a:r>
            <a:endParaRPr lang="en-US" sz="2800" b="1" dirty="0">
              <a:solidFill>
                <a:srgbClr val="002060"/>
              </a:solidFill>
              <a:latin typeface="Simplified Arabic" pitchFamily="18" charset="-78"/>
              <a:cs typeface="Simplified Arabic" pitchFamily="18" charset="-78"/>
            </a:endParaRPr>
          </a:p>
        </p:txBody>
      </p:sp>
      <p:sp>
        <p:nvSpPr>
          <p:cNvPr id="28" name="Rounded Rectangle 27"/>
          <p:cNvSpPr/>
          <p:nvPr/>
        </p:nvSpPr>
        <p:spPr>
          <a:xfrm>
            <a:off x="1555845" y="2079010"/>
            <a:ext cx="5695665" cy="518615"/>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SA" sz="2800" b="1" dirty="0" smtClean="0">
                <a:solidFill>
                  <a:srgbClr val="002060"/>
                </a:solidFill>
                <a:latin typeface="Simplified Arabic" pitchFamily="18" charset="-78"/>
                <a:cs typeface="Simplified Arabic" pitchFamily="18" charset="-78"/>
              </a:rPr>
              <a:t>مبانى المدينة قوية جدا.</a:t>
            </a:r>
            <a:endParaRPr lang="en-US" sz="2800" b="1" dirty="0">
              <a:solidFill>
                <a:srgbClr val="002060"/>
              </a:solidFill>
              <a:latin typeface="Simplified Arabic" pitchFamily="18" charset="-78"/>
              <a:cs typeface="Simplified Arabic" pitchFamily="18" charset="-78"/>
            </a:endParaRPr>
          </a:p>
        </p:txBody>
      </p:sp>
      <p:sp>
        <p:nvSpPr>
          <p:cNvPr id="29" name="Rounded Rectangle 28"/>
          <p:cNvSpPr/>
          <p:nvPr/>
        </p:nvSpPr>
        <p:spPr>
          <a:xfrm>
            <a:off x="7281080" y="2081284"/>
            <a:ext cx="2033517" cy="518615"/>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dirty="0" smtClean="0">
                <a:solidFill>
                  <a:srgbClr val="002060"/>
                </a:solidFill>
                <a:latin typeface="Simplified Arabic" pitchFamily="18" charset="-78"/>
                <a:cs typeface="Simplified Arabic" pitchFamily="18" charset="-78"/>
              </a:rPr>
              <a:t>مبانى</a:t>
            </a:r>
            <a:endParaRPr lang="en-US" sz="2800" b="1" dirty="0">
              <a:solidFill>
                <a:srgbClr val="002060"/>
              </a:solidFill>
              <a:latin typeface="Simplified Arabic" pitchFamily="18" charset="-78"/>
              <a:cs typeface="Simplified Arabic" pitchFamily="18" charset="-78"/>
            </a:endParaRPr>
          </a:p>
        </p:txBody>
      </p:sp>
      <p:sp>
        <p:nvSpPr>
          <p:cNvPr id="30" name="Rounded Rectangle 29"/>
          <p:cNvSpPr/>
          <p:nvPr/>
        </p:nvSpPr>
        <p:spPr>
          <a:xfrm>
            <a:off x="9353265" y="3143536"/>
            <a:ext cx="2033517" cy="518615"/>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dirty="0" smtClean="0">
                <a:solidFill>
                  <a:srgbClr val="002060"/>
                </a:solidFill>
                <a:latin typeface="Simplified Arabic" pitchFamily="18" charset="-78"/>
                <a:cs typeface="Simplified Arabic" pitchFamily="18" charset="-78"/>
              </a:rPr>
              <a:t>باب</a:t>
            </a:r>
            <a:endParaRPr lang="en-US" sz="2800" b="1" dirty="0">
              <a:solidFill>
                <a:srgbClr val="002060"/>
              </a:solidFill>
              <a:latin typeface="Simplified Arabic" pitchFamily="18" charset="-78"/>
              <a:cs typeface="Simplified Arabic" pitchFamily="18" charset="-78"/>
            </a:endParaRPr>
          </a:p>
        </p:txBody>
      </p:sp>
      <p:sp>
        <p:nvSpPr>
          <p:cNvPr id="31" name="Rounded Rectangle 30"/>
          <p:cNvSpPr/>
          <p:nvPr/>
        </p:nvSpPr>
        <p:spPr>
          <a:xfrm>
            <a:off x="1569493" y="2599899"/>
            <a:ext cx="5684292" cy="51861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SA" sz="2800" b="1" dirty="0" smtClean="0">
                <a:solidFill>
                  <a:srgbClr val="002060"/>
                </a:solidFill>
                <a:latin typeface="Simplified Arabic" pitchFamily="18" charset="-78"/>
                <a:cs typeface="Simplified Arabic" pitchFamily="18" charset="-78"/>
              </a:rPr>
              <a:t>ارتفاع باب البيت ثلاثة امتار.</a:t>
            </a:r>
            <a:endParaRPr lang="en-US" sz="2800" b="1" dirty="0">
              <a:solidFill>
                <a:srgbClr val="002060"/>
              </a:solidFill>
              <a:latin typeface="Simplified Arabic" pitchFamily="18" charset="-78"/>
              <a:cs typeface="Simplified Arabic" pitchFamily="18" charset="-78"/>
            </a:endParaRPr>
          </a:p>
        </p:txBody>
      </p:sp>
      <p:sp>
        <p:nvSpPr>
          <p:cNvPr id="32" name="Rounded Rectangle 31"/>
          <p:cNvSpPr/>
          <p:nvPr/>
        </p:nvSpPr>
        <p:spPr>
          <a:xfrm>
            <a:off x="7269706" y="2602174"/>
            <a:ext cx="2033517" cy="51861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dirty="0" smtClean="0">
                <a:solidFill>
                  <a:srgbClr val="002060"/>
                </a:solidFill>
                <a:latin typeface="Simplified Arabic" pitchFamily="18" charset="-78"/>
                <a:cs typeface="Simplified Arabic" pitchFamily="18" charset="-78"/>
              </a:rPr>
              <a:t>امتار</a:t>
            </a:r>
            <a:endParaRPr lang="en-US" sz="2800" b="1" dirty="0">
              <a:solidFill>
                <a:srgbClr val="002060"/>
              </a:solidFill>
              <a:latin typeface="Simplified Arabic" pitchFamily="18" charset="-78"/>
              <a:cs typeface="Simplified Arabic" pitchFamily="18" charset="-78"/>
            </a:endParaRPr>
          </a:p>
        </p:txBody>
      </p:sp>
      <p:sp>
        <p:nvSpPr>
          <p:cNvPr id="33" name="Rounded Rectangle 32"/>
          <p:cNvSpPr/>
          <p:nvPr/>
        </p:nvSpPr>
        <p:spPr>
          <a:xfrm>
            <a:off x="9355539" y="3678074"/>
            <a:ext cx="2033517" cy="518615"/>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dirty="0" smtClean="0">
                <a:solidFill>
                  <a:srgbClr val="002060"/>
                </a:solidFill>
                <a:latin typeface="Simplified Arabic" pitchFamily="18" charset="-78"/>
                <a:cs typeface="Simplified Arabic" pitchFamily="18" charset="-78"/>
              </a:rPr>
              <a:t>عهد</a:t>
            </a:r>
            <a:endParaRPr lang="en-US" sz="2800" b="1" dirty="0">
              <a:solidFill>
                <a:srgbClr val="002060"/>
              </a:solidFill>
              <a:latin typeface="Simplified Arabic" pitchFamily="18" charset="-78"/>
              <a:cs typeface="Simplified Arabic" pitchFamily="18" charset="-78"/>
            </a:endParaRPr>
          </a:p>
        </p:txBody>
      </p:sp>
      <p:sp>
        <p:nvSpPr>
          <p:cNvPr id="34" name="Rounded Rectangle 33"/>
          <p:cNvSpPr/>
          <p:nvPr/>
        </p:nvSpPr>
        <p:spPr>
          <a:xfrm>
            <a:off x="1555845" y="3120790"/>
            <a:ext cx="5700215" cy="518615"/>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SA" sz="2800" b="1" dirty="0" smtClean="0">
                <a:solidFill>
                  <a:srgbClr val="002060"/>
                </a:solidFill>
                <a:latin typeface="Simplified Arabic" pitchFamily="18" charset="-78"/>
                <a:cs typeface="Simplified Arabic" pitchFamily="18" charset="-78"/>
              </a:rPr>
              <a:t>ابواب البيت وسيعة.</a:t>
            </a:r>
            <a:endParaRPr lang="en-US" sz="2800" b="1" dirty="0">
              <a:solidFill>
                <a:srgbClr val="002060"/>
              </a:solidFill>
              <a:latin typeface="Simplified Arabic" pitchFamily="18" charset="-78"/>
              <a:cs typeface="Simplified Arabic" pitchFamily="18" charset="-78"/>
            </a:endParaRPr>
          </a:p>
        </p:txBody>
      </p:sp>
      <p:sp>
        <p:nvSpPr>
          <p:cNvPr id="35" name="Rounded Rectangle 34"/>
          <p:cNvSpPr/>
          <p:nvPr/>
        </p:nvSpPr>
        <p:spPr>
          <a:xfrm>
            <a:off x="7285630" y="3136712"/>
            <a:ext cx="2033517" cy="518615"/>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dirty="0" smtClean="0">
                <a:solidFill>
                  <a:srgbClr val="002060"/>
                </a:solidFill>
                <a:latin typeface="Simplified Arabic" pitchFamily="18" charset="-78"/>
                <a:cs typeface="Simplified Arabic" pitchFamily="18" charset="-78"/>
              </a:rPr>
              <a:t>ابواب</a:t>
            </a:r>
            <a:endParaRPr lang="en-US" sz="2800" b="1" dirty="0">
              <a:solidFill>
                <a:srgbClr val="002060"/>
              </a:solidFill>
              <a:latin typeface="Simplified Arabic" pitchFamily="18" charset="-78"/>
              <a:cs typeface="Simplified Arabic" pitchFamily="18" charset="-78"/>
            </a:endParaRPr>
          </a:p>
        </p:txBody>
      </p:sp>
      <p:sp>
        <p:nvSpPr>
          <p:cNvPr id="36" name="Rounded Rectangle 35"/>
          <p:cNvSpPr/>
          <p:nvPr/>
        </p:nvSpPr>
        <p:spPr>
          <a:xfrm>
            <a:off x="9330517" y="4198963"/>
            <a:ext cx="2033517" cy="518615"/>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dirty="0" smtClean="0">
                <a:solidFill>
                  <a:srgbClr val="002060"/>
                </a:solidFill>
                <a:latin typeface="Simplified Arabic" pitchFamily="18" charset="-78"/>
                <a:cs typeface="Simplified Arabic" pitchFamily="18" charset="-78"/>
              </a:rPr>
              <a:t>سقف</a:t>
            </a:r>
            <a:endParaRPr lang="en-US" sz="2800" b="1" dirty="0">
              <a:solidFill>
                <a:srgbClr val="002060"/>
              </a:solidFill>
              <a:latin typeface="Simplified Arabic" pitchFamily="18" charset="-78"/>
              <a:cs typeface="Simplified Arabic" pitchFamily="18" charset="-78"/>
            </a:endParaRPr>
          </a:p>
        </p:txBody>
      </p:sp>
      <p:sp>
        <p:nvSpPr>
          <p:cNvPr id="37" name="Rounded Rectangle 36"/>
          <p:cNvSpPr/>
          <p:nvPr/>
        </p:nvSpPr>
        <p:spPr>
          <a:xfrm>
            <a:off x="1569493" y="3655328"/>
            <a:ext cx="5688841" cy="518615"/>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SA" sz="2800" b="1" dirty="0" smtClean="0">
                <a:solidFill>
                  <a:srgbClr val="002060"/>
                </a:solidFill>
                <a:latin typeface="Simplified Arabic" pitchFamily="18" charset="-78"/>
                <a:cs typeface="Simplified Arabic" pitchFamily="18" charset="-78"/>
              </a:rPr>
              <a:t>اضطهد الناس فى العهود الوسطى.</a:t>
            </a:r>
            <a:endParaRPr lang="en-US" sz="2800" b="1" dirty="0">
              <a:solidFill>
                <a:srgbClr val="002060"/>
              </a:solidFill>
              <a:latin typeface="Simplified Arabic" pitchFamily="18" charset="-78"/>
              <a:cs typeface="Simplified Arabic" pitchFamily="18" charset="-78"/>
            </a:endParaRPr>
          </a:p>
        </p:txBody>
      </p:sp>
      <p:sp>
        <p:nvSpPr>
          <p:cNvPr id="38" name="Rounded Rectangle 37"/>
          <p:cNvSpPr/>
          <p:nvPr/>
        </p:nvSpPr>
        <p:spPr>
          <a:xfrm>
            <a:off x="7287903" y="3657603"/>
            <a:ext cx="2033517" cy="518615"/>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dirty="0" smtClean="0">
                <a:solidFill>
                  <a:srgbClr val="002060"/>
                </a:solidFill>
                <a:latin typeface="Simplified Arabic" pitchFamily="18" charset="-78"/>
                <a:cs typeface="Simplified Arabic" pitchFamily="18" charset="-78"/>
              </a:rPr>
              <a:t>عهود</a:t>
            </a:r>
            <a:endParaRPr lang="en-US" sz="2800" b="1" dirty="0">
              <a:solidFill>
                <a:srgbClr val="002060"/>
              </a:solidFill>
              <a:latin typeface="Simplified Arabic" pitchFamily="18" charset="-78"/>
              <a:cs typeface="Simplified Arabic" pitchFamily="18" charset="-78"/>
            </a:endParaRPr>
          </a:p>
        </p:txBody>
      </p:sp>
      <p:sp>
        <p:nvSpPr>
          <p:cNvPr id="39" name="Rounded Rectangle 38"/>
          <p:cNvSpPr/>
          <p:nvPr/>
        </p:nvSpPr>
        <p:spPr>
          <a:xfrm>
            <a:off x="1583141" y="4173942"/>
            <a:ext cx="5661544" cy="518615"/>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SA" sz="2800" b="1" dirty="0" smtClean="0">
                <a:solidFill>
                  <a:srgbClr val="002060"/>
                </a:solidFill>
                <a:latin typeface="Simplified Arabic" pitchFamily="18" charset="-78"/>
                <a:cs typeface="Simplified Arabic" pitchFamily="18" charset="-78"/>
              </a:rPr>
              <a:t>لا يسكن الناس فى بيوت لا سقوف لها.</a:t>
            </a:r>
            <a:endParaRPr lang="en-US" sz="2800" b="1" dirty="0">
              <a:solidFill>
                <a:srgbClr val="002060"/>
              </a:solidFill>
              <a:latin typeface="Simplified Arabic" pitchFamily="18" charset="-78"/>
              <a:cs typeface="Simplified Arabic" pitchFamily="18" charset="-78"/>
            </a:endParaRPr>
          </a:p>
        </p:txBody>
      </p:sp>
      <p:sp>
        <p:nvSpPr>
          <p:cNvPr id="40" name="Rounded Rectangle 39"/>
          <p:cNvSpPr/>
          <p:nvPr/>
        </p:nvSpPr>
        <p:spPr>
          <a:xfrm>
            <a:off x="7274254" y="4189864"/>
            <a:ext cx="2033517" cy="518615"/>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dirty="0" smtClean="0">
                <a:solidFill>
                  <a:srgbClr val="002060"/>
                </a:solidFill>
                <a:latin typeface="Simplified Arabic" pitchFamily="18" charset="-78"/>
                <a:cs typeface="Simplified Arabic" pitchFamily="18" charset="-78"/>
              </a:rPr>
              <a:t>سقوف</a:t>
            </a:r>
            <a:endParaRPr lang="en-US" sz="2800" b="1" dirty="0">
              <a:solidFill>
                <a:srgbClr val="002060"/>
              </a:solidFill>
              <a:latin typeface="Simplified Arabic" pitchFamily="18" charset="-78"/>
              <a:cs typeface="Simplified Arabic" pitchFamily="18" charset="-78"/>
            </a:endParaRPr>
          </a:p>
        </p:txBody>
      </p:sp>
    </p:spTree>
    <p:extLst>
      <p:ext uri="{BB962C8B-B14F-4D97-AF65-F5344CB8AC3E}">
        <p14:creationId xmlns:p14="http://schemas.microsoft.com/office/powerpoint/2010/main" xmlns="" val="204716905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fade">
                                      <p:cBhvr>
                                        <p:cTn id="12" dur="1000"/>
                                        <p:tgtEl>
                                          <p:spTgt spid="25"/>
                                        </p:tgtEl>
                                      </p:cBhvr>
                                    </p:animEffect>
                                    <p:anim calcmode="lin" valueType="num">
                                      <p:cBhvr>
                                        <p:cTn id="13" dur="1000" fill="hold"/>
                                        <p:tgtEl>
                                          <p:spTgt spid="25"/>
                                        </p:tgtEl>
                                        <p:attrNameLst>
                                          <p:attrName>ppt_x</p:attrName>
                                        </p:attrNameLst>
                                      </p:cBhvr>
                                      <p:tavLst>
                                        <p:tav tm="0">
                                          <p:val>
                                            <p:strVal val="#ppt_x"/>
                                          </p:val>
                                        </p:tav>
                                        <p:tav tm="100000">
                                          <p:val>
                                            <p:strVal val="#ppt_x"/>
                                          </p:val>
                                        </p:tav>
                                      </p:tavLst>
                                    </p:anim>
                                    <p:anim calcmode="lin" valueType="num">
                                      <p:cBhvr>
                                        <p:cTn id="14"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anim calcmode="lin" valueType="num">
                                      <p:cBhvr>
                                        <p:cTn id="19" dur="1000" fill="hold"/>
                                        <p:tgtEl>
                                          <p:spTgt spid="26"/>
                                        </p:tgtEl>
                                        <p:attrNameLst>
                                          <p:attrName>ppt_w</p:attrName>
                                        </p:attrNameLst>
                                      </p:cBhvr>
                                      <p:tavLst>
                                        <p:tav tm="0">
                                          <p:val>
                                            <p:strVal val="#ppt_w*0.70"/>
                                          </p:val>
                                        </p:tav>
                                        <p:tav tm="100000">
                                          <p:val>
                                            <p:strVal val="#ppt_w"/>
                                          </p:val>
                                        </p:tav>
                                      </p:tavLst>
                                    </p:anim>
                                    <p:anim calcmode="lin" valueType="num">
                                      <p:cBhvr>
                                        <p:cTn id="20" dur="1000" fill="hold"/>
                                        <p:tgtEl>
                                          <p:spTgt spid="26"/>
                                        </p:tgtEl>
                                        <p:attrNameLst>
                                          <p:attrName>ppt_h</p:attrName>
                                        </p:attrNameLst>
                                      </p:cBhvr>
                                      <p:tavLst>
                                        <p:tav tm="0">
                                          <p:val>
                                            <p:strVal val="#ppt_h"/>
                                          </p:val>
                                        </p:tav>
                                        <p:tav tm="100000">
                                          <p:val>
                                            <p:strVal val="#ppt_h"/>
                                          </p:val>
                                        </p:tav>
                                      </p:tavLst>
                                    </p:anim>
                                    <p:animEffect transition="in" filter="fade">
                                      <p:cBhvr>
                                        <p:cTn id="21" dur="1000"/>
                                        <p:tgtEl>
                                          <p:spTgt spid="26"/>
                                        </p:tgtEl>
                                      </p:cBhvr>
                                    </p:animEffect>
                                  </p:childTnLst>
                                </p:cTn>
                              </p:par>
                            </p:childTnLst>
                          </p:cTn>
                        </p:par>
                      </p:childTnLst>
                    </p:cTn>
                  </p:par>
                  <p:par>
                    <p:cTn id="22" fill="hold">
                      <p:stCondLst>
                        <p:cond delay="indefinite"/>
                      </p:stCondLst>
                      <p:childTnLst>
                        <p:par>
                          <p:cTn id="23" fill="hold">
                            <p:stCondLst>
                              <p:cond delay="0"/>
                            </p:stCondLst>
                            <p:childTnLst>
                              <p:par>
                                <p:cTn id="24" presetID="24" presetClass="entr" presetSubtype="0" fill="hold" grpId="0" nodeType="clickEffect">
                                  <p:stCondLst>
                                    <p:cond delay="0"/>
                                  </p:stCondLst>
                                  <p:childTnLst>
                                    <p:set>
                                      <p:cBhvr>
                                        <p:cTn id="25" dur="1" fill="hold">
                                          <p:stCondLst>
                                            <p:cond delay="0"/>
                                          </p:stCondLst>
                                        </p:cTn>
                                        <p:tgtEl>
                                          <p:spTgt spid="29"/>
                                        </p:tgtEl>
                                        <p:attrNameLst>
                                          <p:attrName>style.visibility</p:attrName>
                                        </p:attrNameLst>
                                      </p:cBhvr>
                                      <p:to>
                                        <p:strVal val="visible"/>
                                      </p:to>
                                    </p:set>
                                    <p:anim to="" calcmode="lin" valueType="num">
                                      <p:cBhvr>
                                        <p:cTn id="26" dur="1" fill="hold"/>
                                        <p:tgtEl>
                                          <p:spTgt spid="29"/>
                                        </p:tgtEl>
                                        <p:attrNameLst>
                                          <p:attrName/>
                                        </p:attrNameLst>
                                      </p:cBhvr>
                                    </p:anim>
                                  </p:childTnLst>
                                </p:cTn>
                              </p:par>
                            </p:childTnLst>
                          </p:cTn>
                        </p:par>
                      </p:childTnLst>
                    </p:cTn>
                  </p:par>
                  <p:par>
                    <p:cTn id="27" fill="hold">
                      <p:stCondLst>
                        <p:cond delay="indefinite"/>
                      </p:stCondLst>
                      <p:childTnLst>
                        <p:par>
                          <p:cTn id="28" fill="hold">
                            <p:stCondLst>
                              <p:cond delay="0"/>
                            </p:stCondLst>
                            <p:childTnLst>
                              <p:par>
                                <p:cTn id="29" presetID="29" presetClass="entr" presetSubtype="0" fill="hold" grpId="0" nodeType="clickEffect">
                                  <p:stCondLst>
                                    <p:cond delay="0"/>
                                  </p:stCondLst>
                                  <p:childTnLst>
                                    <p:set>
                                      <p:cBhvr>
                                        <p:cTn id="30" dur="1" fill="hold">
                                          <p:stCondLst>
                                            <p:cond delay="0"/>
                                          </p:stCondLst>
                                        </p:cTn>
                                        <p:tgtEl>
                                          <p:spTgt spid="28"/>
                                        </p:tgtEl>
                                        <p:attrNameLst>
                                          <p:attrName>style.visibility</p:attrName>
                                        </p:attrNameLst>
                                      </p:cBhvr>
                                      <p:to>
                                        <p:strVal val="visible"/>
                                      </p:to>
                                    </p:set>
                                    <p:anim calcmode="lin" valueType="num">
                                      <p:cBhvr>
                                        <p:cTn id="31" dur="1000" fill="hold"/>
                                        <p:tgtEl>
                                          <p:spTgt spid="28"/>
                                        </p:tgtEl>
                                        <p:attrNameLst>
                                          <p:attrName>ppt_x</p:attrName>
                                        </p:attrNameLst>
                                      </p:cBhvr>
                                      <p:tavLst>
                                        <p:tav tm="0">
                                          <p:val>
                                            <p:strVal val="#ppt_x-.2"/>
                                          </p:val>
                                        </p:tav>
                                        <p:tav tm="100000">
                                          <p:val>
                                            <p:strVal val="#ppt_x"/>
                                          </p:val>
                                        </p:tav>
                                      </p:tavLst>
                                    </p:anim>
                                    <p:anim calcmode="lin" valueType="num">
                                      <p:cBhvr>
                                        <p:cTn id="32" dur="1000" fill="hold"/>
                                        <p:tgtEl>
                                          <p:spTgt spid="28"/>
                                        </p:tgtEl>
                                        <p:attrNameLst>
                                          <p:attrName>ppt_y</p:attrName>
                                        </p:attrNameLst>
                                      </p:cBhvr>
                                      <p:tavLst>
                                        <p:tav tm="0">
                                          <p:val>
                                            <p:strVal val="#ppt_y"/>
                                          </p:val>
                                        </p:tav>
                                        <p:tav tm="100000">
                                          <p:val>
                                            <p:strVal val="#ppt_y"/>
                                          </p:val>
                                        </p:tav>
                                      </p:tavLst>
                                    </p:anim>
                                    <p:animEffect transition="in" filter="wipe(right)" prLst="gradientSize: 0.1">
                                      <p:cBhvr>
                                        <p:cTn id="33" dur="1000"/>
                                        <p:tgtEl>
                                          <p:spTgt spid="28"/>
                                        </p:tgtEl>
                                      </p:cBhvr>
                                    </p:animEffect>
                                  </p:childTnLst>
                                </p:cTn>
                              </p:par>
                            </p:childTnLst>
                          </p:cTn>
                        </p:par>
                      </p:childTnLst>
                    </p:cTn>
                  </p:par>
                  <p:par>
                    <p:cTn id="34" fill="hold">
                      <p:stCondLst>
                        <p:cond delay="indefinite"/>
                      </p:stCondLst>
                      <p:childTnLst>
                        <p:par>
                          <p:cTn id="35" fill="hold">
                            <p:stCondLst>
                              <p:cond delay="0"/>
                            </p:stCondLst>
                            <p:childTnLst>
                              <p:par>
                                <p:cTn id="36" presetID="24" presetClass="entr" presetSubtype="0" fill="hold" grpId="0" nodeType="clickEffect">
                                  <p:stCondLst>
                                    <p:cond delay="0"/>
                                  </p:stCondLst>
                                  <p:childTnLst>
                                    <p:set>
                                      <p:cBhvr>
                                        <p:cTn id="37" dur="1" fill="hold">
                                          <p:stCondLst>
                                            <p:cond delay="0"/>
                                          </p:stCondLst>
                                        </p:cTn>
                                        <p:tgtEl>
                                          <p:spTgt spid="27"/>
                                        </p:tgtEl>
                                        <p:attrNameLst>
                                          <p:attrName>style.visibility</p:attrName>
                                        </p:attrNameLst>
                                      </p:cBhvr>
                                      <p:to>
                                        <p:strVal val="visible"/>
                                      </p:to>
                                    </p:set>
                                    <p:anim to="" calcmode="lin" valueType="num">
                                      <p:cBhvr>
                                        <p:cTn id="38" dur="1" fill="hold"/>
                                        <p:tgtEl>
                                          <p:spTgt spid="27"/>
                                        </p:tgtEl>
                                        <p:attrNameLst>
                                          <p:attrName/>
                                        </p:attrNameLst>
                                      </p:cBhvr>
                                    </p:anim>
                                  </p:childTnLst>
                                </p:cTn>
                              </p:par>
                            </p:childTnLst>
                          </p:cTn>
                        </p:par>
                      </p:childTnLst>
                    </p:cTn>
                  </p:par>
                  <p:par>
                    <p:cTn id="39" fill="hold">
                      <p:stCondLst>
                        <p:cond delay="indefinite"/>
                      </p:stCondLst>
                      <p:childTnLst>
                        <p:par>
                          <p:cTn id="40" fill="hold">
                            <p:stCondLst>
                              <p:cond delay="0"/>
                            </p:stCondLst>
                            <p:childTnLst>
                              <p:par>
                                <p:cTn id="41" presetID="24" presetClass="entr" presetSubtype="0" fill="hold" grpId="0" nodeType="clickEffect">
                                  <p:stCondLst>
                                    <p:cond delay="0"/>
                                  </p:stCondLst>
                                  <p:childTnLst>
                                    <p:set>
                                      <p:cBhvr>
                                        <p:cTn id="42" dur="1" fill="hold">
                                          <p:stCondLst>
                                            <p:cond delay="0"/>
                                          </p:stCondLst>
                                        </p:cTn>
                                        <p:tgtEl>
                                          <p:spTgt spid="32"/>
                                        </p:tgtEl>
                                        <p:attrNameLst>
                                          <p:attrName>style.visibility</p:attrName>
                                        </p:attrNameLst>
                                      </p:cBhvr>
                                      <p:to>
                                        <p:strVal val="visible"/>
                                      </p:to>
                                    </p:set>
                                    <p:anim to="" calcmode="lin" valueType="num">
                                      <p:cBhvr>
                                        <p:cTn id="43" dur="1" fill="hold"/>
                                        <p:tgtEl>
                                          <p:spTgt spid="32"/>
                                        </p:tgtEl>
                                        <p:attrNameLst>
                                          <p:attrName/>
                                        </p:attrNameLst>
                                      </p:cBhvr>
                                    </p:anim>
                                  </p:childTnLst>
                                </p:cTn>
                              </p:par>
                            </p:childTnLst>
                          </p:cTn>
                        </p:par>
                      </p:childTnLst>
                    </p:cTn>
                  </p:par>
                  <p:par>
                    <p:cTn id="44" fill="hold">
                      <p:stCondLst>
                        <p:cond delay="indefinite"/>
                      </p:stCondLst>
                      <p:childTnLst>
                        <p:par>
                          <p:cTn id="45" fill="hold">
                            <p:stCondLst>
                              <p:cond delay="0"/>
                            </p:stCondLst>
                            <p:childTnLst>
                              <p:par>
                                <p:cTn id="46" presetID="29" presetClass="entr" presetSubtype="0" fill="hold" grpId="0" nodeType="clickEffect">
                                  <p:stCondLst>
                                    <p:cond delay="0"/>
                                  </p:stCondLst>
                                  <p:childTnLst>
                                    <p:set>
                                      <p:cBhvr>
                                        <p:cTn id="47" dur="1" fill="hold">
                                          <p:stCondLst>
                                            <p:cond delay="0"/>
                                          </p:stCondLst>
                                        </p:cTn>
                                        <p:tgtEl>
                                          <p:spTgt spid="31"/>
                                        </p:tgtEl>
                                        <p:attrNameLst>
                                          <p:attrName>style.visibility</p:attrName>
                                        </p:attrNameLst>
                                      </p:cBhvr>
                                      <p:to>
                                        <p:strVal val="visible"/>
                                      </p:to>
                                    </p:set>
                                    <p:anim calcmode="lin" valueType="num">
                                      <p:cBhvr>
                                        <p:cTn id="48" dur="1000" fill="hold"/>
                                        <p:tgtEl>
                                          <p:spTgt spid="31"/>
                                        </p:tgtEl>
                                        <p:attrNameLst>
                                          <p:attrName>ppt_x</p:attrName>
                                        </p:attrNameLst>
                                      </p:cBhvr>
                                      <p:tavLst>
                                        <p:tav tm="0">
                                          <p:val>
                                            <p:strVal val="#ppt_x-.2"/>
                                          </p:val>
                                        </p:tav>
                                        <p:tav tm="100000">
                                          <p:val>
                                            <p:strVal val="#ppt_x"/>
                                          </p:val>
                                        </p:tav>
                                      </p:tavLst>
                                    </p:anim>
                                    <p:anim calcmode="lin" valueType="num">
                                      <p:cBhvr>
                                        <p:cTn id="49" dur="1000" fill="hold"/>
                                        <p:tgtEl>
                                          <p:spTgt spid="31"/>
                                        </p:tgtEl>
                                        <p:attrNameLst>
                                          <p:attrName>ppt_y</p:attrName>
                                        </p:attrNameLst>
                                      </p:cBhvr>
                                      <p:tavLst>
                                        <p:tav tm="0">
                                          <p:val>
                                            <p:strVal val="#ppt_y"/>
                                          </p:val>
                                        </p:tav>
                                        <p:tav tm="100000">
                                          <p:val>
                                            <p:strVal val="#ppt_y"/>
                                          </p:val>
                                        </p:tav>
                                      </p:tavLst>
                                    </p:anim>
                                    <p:animEffect transition="in" filter="wipe(right)" prLst="gradientSize: 0.1">
                                      <p:cBhvr>
                                        <p:cTn id="50" dur="1000"/>
                                        <p:tgtEl>
                                          <p:spTgt spid="31"/>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30"/>
                                        </p:tgtEl>
                                        <p:attrNameLst>
                                          <p:attrName>style.visibility</p:attrName>
                                        </p:attrNameLst>
                                      </p:cBhvr>
                                      <p:to>
                                        <p:strVal val="visible"/>
                                      </p:to>
                                    </p:set>
                                    <p:animEffect transition="in" filter="fade">
                                      <p:cBhvr>
                                        <p:cTn id="55" dur="2000"/>
                                        <p:tgtEl>
                                          <p:spTgt spid="30"/>
                                        </p:tgtEl>
                                      </p:cBhvr>
                                    </p:animEffect>
                                  </p:childTnLst>
                                </p:cTn>
                              </p:par>
                            </p:childTnLst>
                          </p:cTn>
                        </p:par>
                      </p:childTnLst>
                    </p:cTn>
                  </p:par>
                  <p:par>
                    <p:cTn id="56" fill="hold">
                      <p:stCondLst>
                        <p:cond delay="indefinite"/>
                      </p:stCondLst>
                      <p:childTnLst>
                        <p:par>
                          <p:cTn id="57" fill="hold">
                            <p:stCondLst>
                              <p:cond delay="0"/>
                            </p:stCondLst>
                            <p:childTnLst>
                              <p:par>
                                <p:cTn id="58" presetID="55" presetClass="entr" presetSubtype="0" fill="hold" grpId="0" nodeType="clickEffect">
                                  <p:stCondLst>
                                    <p:cond delay="0"/>
                                  </p:stCondLst>
                                  <p:childTnLst>
                                    <p:set>
                                      <p:cBhvr>
                                        <p:cTn id="59" dur="1" fill="hold">
                                          <p:stCondLst>
                                            <p:cond delay="0"/>
                                          </p:stCondLst>
                                        </p:cTn>
                                        <p:tgtEl>
                                          <p:spTgt spid="35"/>
                                        </p:tgtEl>
                                        <p:attrNameLst>
                                          <p:attrName>style.visibility</p:attrName>
                                        </p:attrNameLst>
                                      </p:cBhvr>
                                      <p:to>
                                        <p:strVal val="visible"/>
                                      </p:to>
                                    </p:set>
                                    <p:anim calcmode="lin" valueType="num">
                                      <p:cBhvr>
                                        <p:cTn id="60" dur="1000" fill="hold"/>
                                        <p:tgtEl>
                                          <p:spTgt spid="35"/>
                                        </p:tgtEl>
                                        <p:attrNameLst>
                                          <p:attrName>ppt_w</p:attrName>
                                        </p:attrNameLst>
                                      </p:cBhvr>
                                      <p:tavLst>
                                        <p:tav tm="0">
                                          <p:val>
                                            <p:strVal val="#ppt_w*0.70"/>
                                          </p:val>
                                        </p:tav>
                                        <p:tav tm="100000">
                                          <p:val>
                                            <p:strVal val="#ppt_w"/>
                                          </p:val>
                                        </p:tav>
                                      </p:tavLst>
                                    </p:anim>
                                    <p:anim calcmode="lin" valueType="num">
                                      <p:cBhvr>
                                        <p:cTn id="61" dur="1000" fill="hold"/>
                                        <p:tgtEl>
                                          <p:spTgt spid="35"/>
                                        </p:tgtEl>
                                        <p:attrNameLst>
                                          <p:attrName>ppt_h</p:attrName>
                                        </p:attrNameLst>
                                      </p:cBhvr>
                                      <p:tavLst>
                                        <p:tav tm="0">
                                          <p:val>
                                            <p:strVal val="#ppt_h"/>
                                          </p:val>
                                        </p:tav>
                                        <p:tav tm="100000">
                                          <p:val>
                                            <p:strVal val="#ppt_h"/>
                                          </p:val>
                                        </p:tav>
                                      </p:tavLst>
                                    </p:anim>
                                    <p:animEffect transition="in" filter="fade">
                                      <p:cBhvr>
                                        <p:cTn id="62" dur="1000"/>
                                        <p:tgtEl>
                                          <p:spTgt spid="35"/>
                                        </p:tgtEl>
                                      </p:cBhvr>
                                    </p:animEffect>
                                  </p:childTnLst>
                                </p:cTn>
                              </p:par>
                            </p:childTnLst>
                          </p:cTn>
                        </p:par>
                      </p:childTnLst>
                    </p:cTn>
                  </p:par>
                  <p:par>
                    <p:cTn id="63" fill="hold">
                      <p:stCondLst>
                        <p:cond delay="indefinite"/>
                      </p:stCondLst>
                      <p:childTnLst>
                        <p:par>
                          <p:cTn id="64" fill="hold">
                            <p:stCondLst>
                              <p:cond delay="0"/>
                            </p:stCondLst>
                            <p:childTnLst>
                              <p:par>
                                <p:cTn id="65" presetID="55" presetClass="entr" presetSubtype="0" fill="hold" grpId="0" nodeType="clickEffect">
                                  <p:stCondLst>
                                    <p:cond delay="0"/>
                                  </p:stCondLst>
                                  <p:childTnLst>
                                    <p:set>
                                      <p:cBhvr>
                                        <p:cTn id="66" dur="1" fill="hold">
                                          <p:stCondLst>
                                            <p:cond delay="0"/>
                                          </p:stCondLst>
                                        </p:cTn>
                                        <p:tgtEl>
                                          <p:spTgt spid="34"/>
                                        </p:tgtEl>
                                        <p:attrNameLst>
                                          <p:attrName>style.visibility</p:attrName>
                                        </p:attrNameLst>
                                      </p:cBhvr>
                                      <p:to>
                                        <p:strVal val="visible"/>
                                      </p:to>
                                    </p:set>
                                    <p:anim calcmode="lin" valueType="num">
                                      <p:cBhvr>
                                        <p:cTn id="67" dur="1000" fill="hold"/>
                                        <p:tgtEl>
                                          <p:spTgt spid="34"/>
                                        </p:tgtEl>
                                        <p:attrNameLst>
                                          <p:attrName>ppt_w</p:attrName>
                                        </p:attrNameLst>
                                      </p:cBhvr>
                                      <p:tavLst>
                                        <p:tav tm="0">
                                          <p:val>
                                            <p:strVal val="#ppt_w*0.70"/>
                                          </p:val>
                                        </p:tav>
                                        <p:tav tm="100000">
                                          <p:val>
                                            <p:strVal val="#ppt_w"/>
                                          </p:val>
                                        </p:tav>
                                      </p:tavLst>
                                    </p:anim>
                                    <p:anim calcmode="lin" valueType="num">
                                      <p:cBhvr>
                                        <p:cTn id="68" dur="1000" fill="hold"/>
                                        <p:tgtEl>
                                          <p:spTgt spid="34"/>
                                        </p:tgtEl>
                                        <p:attrNameLst>
                                          <p:attrName>ppt_h</p:attrName>
                                        </p:attrNameLst>
                                      </p:cBhvr>
                                      <p:tavLst>
                                        <p:tav tm="0">
                                          <p:val>
                                            <p:strVal val="#ppt_h"/>
                                          </p:val>
                                        </p:tav>
                                        <p:tav tm="100000">
                                          <p:val>
                                            <p:strVal val="#ppt_h"/>
                                          </p:val>
                                        </p:tav>
                                      </p:tavLst>
                                    </p:anim>
                                    <p:animEffect transition="in" filter="fade">
                                      <p:cBhvr>
                                        <p:cTn id="69" dur="1000"/>
                                        <p:tgtEl>
                                          <p:spTgt spid="34"/>
                                        </p:tgtEl>
                                      </p:cBhvr>
                                    </p:animEffect>
                                  </p:childTnLst>
                                </p:cTn>
                              </p:par>
                            </p:childTnLst>
                          </p:cTn>
                        </p:par>
                      </p:childTnLst>
                    </p:cTn>
                  </p:par>
                  <p:par>
                    <p:cTn id="70" fill="hold">
                      <p:stCondLst>
                        <p:cond delay="indefinite"/>
                      </p:stCondLst>
                      <p:childTnLst>
                        <p:par>
                          <p:cTn id="71" fill="hold">
                            <p:stCondLst>
                              <p:cond delay="0"/>
                            </p:stCondLst>
                            <p:childTnLst>
                              <p:par>
                                <p:cTn id="72" presetID="37" presetClass="entr" presetSubtype="0" fill="hold" grpId="0" nodeType="clickEffect">
                                  <p:stCondLst>
                                    <p:cond delay="0"/>
                                  </p:stCondLst>
                                  <p:childTnLst>
                                    <p:set>
                                      <p:cBhvr>
                                        <p:cTn id="73" dur="1" fill="hold">
                                          <p:stCondLst>
                                            <p:cond delay="0"/>
                                          </p:stCondLst>
                                        </p:cTn>
                                        <p:tgtEl>
                                          <p:spTgt spid="33"/>
                                        </p:tgtEl>
                                        <p:attrNameLst>
                                          <p:attrName>style.visibility</p:attrName>
                                        </p:attrNameLst>
                                      </p:cBhvr>
                                      <p:to>
                                        <p:strVal val="visible"/>
                                      </p:to>
                                    </p:set>
                                    <p:animEffect transition="in" filter="fade">
                                      <p:cBhvr>
                                        <p:cTn id="74" dur="1000"/>
                                        <p:tgtEl>
                                          <p:spTgt spid="33"/>
                                        </p:tgtEl>
                                      </p:cBhvr>
                                    </p:animEffect>
                                    <p:anim calcmode="lin" valueType="num">
                                      <p:cBhvr>
                                        <p:cTn id="75" dur="1000" fill="hold"/>
                                        <p:tgtEl>
                                          <p:spTgt spid="33"/>
                                        </p:tgtEl>
                                        <p:attrNameLst>
                                          <p:attrName>ppt_x</p:attrName>
                                        </p:attrNameLst>
                                      </p:cBhvr>
                                      <p:tavLst>
                                        <p:tav tm="0">
                                          <p:val>
                                            <p:strVal val="#ppt_x"/>
                                          </p:val>
                                        </p:tav>
                                        <p:tav tm="100000">
                                          <p:val>
                                            <p:strVal val="#ppt_x"/>
                                          </p:val>
                                        </p:tav>
                                      </p:tavLst>
                                    </p:anim>
                                    <p:anim calcmode="lin" valueType="num">
                                      <p:cBhvr>
                                        <p:cTn id="76" dur="900" decel="100000" fill="hold"/>
                                        <p:tgtEl>
                                          <p:spTgt spid="33"/>
                                        </p:tgtEl>
                                        <p:attrNameLst>
                                          <p:attrName>ppt_y</p:attrName>
                                        </p:attrNameLst>
                                      </p:cBhvr>
                                      <p:tavLst>
                                        <p:tav tm="0">
                                          <p:val>
                                            <p:strVal val="#ppt_y+1"/>
                                          </p:val>
                                        </p:tav>
                                        <p:tav tm="100000">
                                          <p:val>
                                            <p:strVal val="#ppt_y-.03"/>
                                          </p:val>
                                        </p:tav>
                                      </p:tavLst>
                                    </p:anim>
                                    <p:anim calcmode="lin" valueType="num">
                                      <p:cBhvr>
                                        <p:cTn id="77" dur="100" accel="100000" fill="hold">
                                          <p:stCondLst>
                                            <p:cond delay="900"/>
                                          </p:stCondLst>
                                        </p:cTn>
                                        <p:tgtEl>
                                          <p:spTgt spid="33"/>
                                        </p:tgtEl>
                                        <p:attrNameLst>
                                          <p:attrName>ppt_y</p:attrName>
                                        </p:attrNameLst>
                                      </p:cBhvr>
                                      <p:tavLst>
                                        <p:tav tm="0">
                                          <p:val>
                                            <p:strVal val="#ppt_y-.03"/>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55" presetClass="entr" presetSubtype="0" fill="hold" grpId="0" nodeType="clickEffect">
                                  <p:stCondLst>
                                    <p:cond delay="0"/>
                                  </p:stCondLst>
                                  <p:childTnLst>
                                    <p:set>
                                      <p:cBhvr>
                                        <p:cTn id="81" dur="1" fill="hold">
                                          <p:stCondLst>
                                            <p:cond delay="0"/>
                                          </p:stCondLst>
                                        </p:cTn>
                                        <p:tgtEl>
                                          <p:spTgt spid="38"/>
                                        </p:tgtEl>
                                        <p:attrNameLst>
                                          <p:attrName>style.visibility</p:attrName>
                                        </p:attrNameLst>
                                      </p:cBhvr>
                                      <p:to>
                                        <p:strVal val="visible"/>
                                      </p:to>
                                    </p:set>
                                    <p:anim calcmode="lin" valueType="num">
                                      <p:cBhvr>
                                        <p:cTn id="82" dur="1000" fill="hold"/>
                                        <p:tgtEl>
                                          <p:spTgt spid="38"/>
                                        </p:tgtEl>
                                        <p:attrNameLst>
                                          <p:attrName>ppt_w</p:attrName>
                                        </p:attrNameLst>
                                      </p:cBhvr>
                                      <p:tavLst>
                                        <p:tav tm="0">
                                          <p:val>
                                            <p:strVal val="#ppt_w*0.70"/>
                                          </p:val>
                                        </p:tav>
                                        <p:tav tm="100000">
                                          <p:val>
                                            <p:strVal val="#ppt_w"/>
                                          </p:val>
                                        </p:tav>
                                      </p:tavLst>
                                    </p:anim>
                                    <p:anim calcmode="lin" valueType="num">
                                      <p:cBhvr>
                                        <p:cTn id="83" dur="1000" fill="hold"/>
                                        <p:tgtEl>
                                          <p:spTgt spid="38"/>
                                        </p:tgtEl>
                                        <p:attrNameLst>
                                          <p:attrName>ppt_h</p:attrName>
                                        </p:attrNameLst>
                                      </p:cBhvr>
                                      <p:tavLst>
                                        <p:tav tm="0">
                                          <p:val>
                                            <p:strVal val="#ppt_h"/>
                                          </p:val>
                                        </p:tav>
                                        <p:tav tm="100000">
                                          <p:val>
                                            <p:strVal val="#ppt_h"/>
                                          </p:val>
                                        </p:tav>
                                      </p:tavLst>
                                    </p:anim>
                                    <p:animEffect transition="in" filter="fade">
                                      <p:cBhvr>
                                        <p:cTn id="84" dur="1000"/>
                                        <p:tgtEl>
                                          <p:spTgt spid="38"/>
                                        </p:tgtEl>
                                      </p:cBhvr>
                                    </p:animEffect>
                                  </p:childTnLst>
                                </p:cTn>
                              </p:par>
                            </p:childTnLst>
                          </p:cTn>
                        </p:par>
                      </p:childTnLst>
                    </p:cTn>
                  </p:par>
                  <p:par>
                    <p:cTn id="85" fill="hold">
                      <p:stCondLst>
                        <p:cond delay="indefinite"/>
                      </p:stCondLst>
                      <p:childTnLst>
                        <p:par>
                          <p:cTn id="86" fill="hold">
                            <p:stCondLst>
                              <p:cond delay="0"/>
                            </p:stCondLst>
                            <p:childTnLst>
                              <p:par>
                                <p:cTn id="87" presetID="29" presetClass="entr" presetSubtype="0" fill="hold" grpId="0" nodeType="clickEffect">
                                  <p:stCondLst>
                                    <p:cond delay="0"/>
                                  </p:stCondLst>
                                  <p:childTnLst>
                                    <p:set>
                                      <p:cBhvr>
                                        <p:cTn id="88" dur="1" fill="hold">
                                          <p:stCondLst>
                                            <p:cond delay="0"/>
                                          </p:stCondLst>
                                        </p:cTn>
                                        <p:tgtEl>
                                          <p:spTgt spid="37"/>
                                        </p:tgtEl>
                                        <p:attrNameLst>
                                          <p:attrName>style.visibility</p:attrName>
                                        </p:attrNameLst>
                                      </p:cBhvr>
                                      <p:to>
                                        <p:strVal val="visible"/>
                                      </p:to>
                                    </p:set>
                                    <p:anim calcmode="lin" valueType="num">
                                      <p:cBhvr>
                                        <p:cTn id="89" dur="1000" fill="hold"/>
                                        <p:tgtEl>
                                          <p:spTgt spid="37"/>
                                        </p:tgtEl>
                                        <p:attrNameLst>
                                          <p:attrName>ppt_x</p:attrName>
                                        </p:attrNameLst>
                                      </p:cBhvr>
                                      <p:tavLst>
                                        <p:tav tm="0">
                                          <p:val>
                                            <p:strVal val="#ppt_x-.2"/>
                                          </p:val>
                                        </p:tav>
                                        <p:tav tm="100000">
                                          <p:val>
                                            <p:strVal val="#ppt_x"/>
                                          </p:val>
                                        </p:tav>
                                      </p:tavLst>
                                    </p:anim>
                                    <p:anim calcmode="lin" valueType="num">
                                      <p:cBhvr>
                                        <p:cTn id="90" dur="1000" fill="hold"/>
                                        <p:tgtEl>
                                          <p:spTgt spid="37"/>
                                        </p:tgtEl>
                                        <p:attrNameLst>
                                          <p:attrName>ppt_y</p:attrName>
                                        </p:attrNameLst>
                                      </p:cBhvr>
                                      <p:tavLst>
                                        <p:tav tm="0">
                                          <p:val>
                                            <p:strVal val="#ppt_y"/>
                                          </p:val>
                                        </p:tav>
                                        <p:tav tm="100000">
                                          <p:val>
                                            <p:strVal val="#ppt_y"/>
                                          </p:val>
                                        </p:tav>
                                      </p:tavLst>
                                    </p:anim>
                                    <p:animEffect transition="in" filter="wipe(right)" prLst="gradientSize: 0.1">
                                      <p:cBhvr>
                                        <p:cTn id="91" dur="1000"/>
                                        <p:tgtEl>
                                          <p:spTgt spid="37"/>
                                        </p:tgtEl>
                                      </p:cBhvr>
                                    </p:animEffect>
                                  </p:childTnLst>
                                </p:cTn>
                              </p:par>
                            </p:childTnLst>
                          </p:cTn>
                        </p:par>
                      </p:childTnLst>
                    </p:cTn>
                  </p:par>
                  <p:par>
                    <p:cTn id="92" fill="hold">
                      <p:stCondLst>
                        <p:cond delay="indefinite"/>
                      </p:stCondLst>
                      <p:childTnLst>
                        <p:par>
                          <p:cTn id="93" fill="hold">
                            <p:stCondLst>
                              <p:cond delay="0"/>
                            </p:stCondLst>
                            <p:childTnLst>
                              <p:par>
                                <p:cTn id="94" presetID="10" presetClass="entr" presetSubtype="0" fill="hold" grpId="0" nodeType="clickEffect">
                                  <p:stCondLst>
                                    <p:cond delay="0"/>
                                  </p:stCondLst>
                                  <p:childTnLst>
                                    <p:set>
                                      <p:cBhvr>
                                        <p:cTn id="95" dur="1" fill="hold">
                                          <p:stCondLst>
                                            <p:cond delay="0"/>
                                          </p:stCondLst>
                                        </p:cTn>
                                        <p:tgtEl>
                                          <p:spTgt spid="36"/>
                                        </p:tgtEl>
                                        <p:attrNameLst>
                                          <p:attrName>style.visibility</p:attrName>
                                        </p:attrNameLst>
                                      </p:cBhvr>
                                      <p:to>
                                        <p:strVal val="visible"/>
                                      </p:to>
                                    </p:set>
                                    <p:animEffect transition="in" filter="fade">
                                      <p:cBhvr>
                                        <p:cTn id="96" dur="2000"/>
                                        <p:tgtEl>
                                          <p:spTgt spid="36"/>
                                        </p:tgtEl>
                                      </p:cBhvr>
                                    </p:animEffect>
                                  </p:childTnLst>
                                </p:cTn>
                              </p:par>
                            </p:childTnLst>
                          </p:cTn>
                        </p:par>
                      </p:childTnLst>
                    </p:cTn>
                  </p:par>
                  <p:par>
                    <p:cTn id="97" fill="hold">
                      <p:stCondLst>
                        <p:cond delay="indefinite"/>
                      </p:stCondLst>
                      <p:childTnLst>
                        <p:par>
                          <p:cTn id="98" fill="hold">
                            <p:stCondLst>
                              <p:cond delay="0"/>
                            </p:stCondLst>
                            <p:childTnLst>
                              <p:par>
                                <p:cTn id="99" presetID="10" presetClass="entr" presetSubtype="0" fill="hold" grpId="0" nodeType="clickEffect">
                                  <p:stCondLst>
                                    <p:cond delay="0"/>
                                  </p:stCondLst>
                                  <p:childTnLst>
                                    <p:set>
                                      <p:cBhvr>
                                        <p:cTn id="100" dur="1" fill="hold">
                                          <p:stCondLst>
                                            <p:cond delay="0"/>
                                          </p:stCondLst>
                                        </p:cTn>
                                        <p:tgtEl>
                                          <p:spTgt spid="40"/>
                                        </p:tgtEl>
                                        <p:attrNameLst>
                                          <p:attrName>style.visibility</p:attrName>
                                        </p:attrNameLst>
                                      </p:cBhvr>
                                      <p:to>
                                        <p:strVal val="visible"/>
                                      </p:to>
                                    </p:set>
                                    <p:animEffect transition="in" filter="fade">
                                      <p:cBhvr>
                                        <p:cTn id="101" dur="2000"/>
                                        <p:tgtEl>
                                          <p:spTgt spid="40"/>
                                        </p:tgtEl>
                                      </p:cBhvr>
                                    </p:animEffect>
                                  </p:childTnLst>
                                </p:cTn>
                              </p:par>
                            </p:childTnLst>
                          </p:cTn>
                        </p:par>
                      </p:childTnLst>
                    </p:cTn>
                  </p:par>
                  <p:par>
                    <p:cTn id="102" fill="hold">
                      <p:stCondLst>
                        <p:cond delay="indefinite"/>
                      </p:stCondLst>
                      <p:childTnLst>
                        <p:par>
                          <p:cTn id="103" fill="hold">
                            <p:stCondLst>
                              <p:cond delay="0"/>
                            </p:stCondLst>
                            <p:childTnLst>
                              <p:par>
                                <p:cTn id="104" presetID="55" presetClass="entr" presetSubtype="0" fill="hold" grpId="0" nodeType="clickEffect">
                                  <p:stCondLst>
                                    <p:cond delay="0"/>
                                  </p:stCondLst>
                                  <p:childTnLst>
                                    <p:set>
                                      <p:cBhvr>
                                        <p:cTn id="105" dur="1" fill="hold">
                                          <p:stCondLst>
                                            <p:cond delay="0"/>
                                          </p:stCondLst>
                                        </p:cTn>
                                        <p:tgtEl>
                                          <p:spTgt spid="39"/>
                                        </p:tgtEl>
                                        <p:attrNameLst>
                                          <p:attrName>style.visibility</p:attrName>
                                        </p:attrNameLst>
                                      </p:cBhvr>
                                      <p:to>
                                        <p:strVal val="visible"/>
                                      </p:to>
                                    </p:set>
                                    <p:anim calcmode="lin" valueType="num">
                                      <p:cBhvr>
                                        <p:cTn id="106" dur="1000" fill="hold"/>
                                        <p:tgtEl>
                                          <p:spTgt spid="39"/>
                                        </p:tgtEl>
                                        <p:attrNameLst>
                                          <p:attrName>ppt_w</p:attrName>
                                        </p:attrNameLst>
                                      </p:cBhvr>
                                      <p:tavLst>
                                        <p:tav tm="0">
                                          <p:val>
                                            <p:strVal val="#ppt_w*0.70"/>
                                          </p:val>
                                        </p:tav>
                                        <p:tav tm="100000">
                                          <p:val>
                                            <p:strVal val="#ppt_w"/>
                                          </p:val>
                                        </p:tav>
                                      </p:tavLst>
                                    </p:anim>
                                    <p:anim calcmode="lin" valueType="num">
                                      <p:cBhvr>
                                        <p:cTn id="107" dur="1000" fill="hold"/>
                                        <p:tgtEl>
                                          <p:spTgt spid="39"/>
                                        </p:tgtEl>
                                        <p:attrNameLst>
                                          <p:attrName>ppt_h</p:attrName>
                                        </p:attrNameLst>
                                      </p:cBhvr>
                                      <p:tavLst>
                                        <p:tav tm="0">
                                          <p:val>
                                            <p:strVal val="#ppt_h"/>
                                          </p:val>
                                        </p:tav>
                                        <p:tav tm="100000">
                                          <p:val>
                                            <p:strVal val="#ppt_h"/>
                                          </p:val>
                                        </p:tav>
                                      </p:tavLst>
                                    </p:anim>
                                    <p:animEffect transition="in" filter="fade">
                                      <p:cBhvr>
                                        <p:cTn id="108" dur="10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1771</TotalTime>
  <Words>407</Words>
  <Application>Microsoft Office PowerPoint</Application>
  <PresentationFormat>Custom</PresentationFormat>
  <Paragraphs>87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Flow</vt:lpstr>
      <vt:lpstr>Slide 1</vt:lpstr>
      <vt:lpstr>Slide 2</vt:lpstr>
      <vt:lpstr>Slide 3</vt:lpstr>
      <vt:lpstr>Slide 4</vt:lpstr>
      <vt:lpstr>أنظروا الى الصور </vt:lpstr>
      <vt:lpstr>Slide 6</vt:lpstr>
      <vt:lpstr>Slide 7</vt:lpstr>
      <vt:lpstr>Slide 8</vt:lpstr>
      <vt:lpstr>المفردات الهامة مع الجمع و استخدامه في الجمل</vt:lpstr>
      <vt:lpstr>الكلمات المتضادة</vt:lpstr>
      <vt:lpstr>Slide 11</vt:lpstr>
      <vt:lpstr>Slide 12</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اهلا و سهلا ومرحبا بكم</dc:title>
  <dc:creator>Nurul haque</dc:creator>
  <cp:lastModifiedBy>wdrruyeu43ip</cp:lastModifiedBy>
  <cp:revision>290</cp:revision>
  <dcterms:created xsi:type="dcterms:W3CDTF">2017-11-02T18:36:48Z</dcterms:created>
  <dcterms:modified xsi:type="dcterms:W3CDTF">2020-10-06T10:00:46Z</dcterms:modified>
</cp:coreProperties>
</file>