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8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6" r:id="rId20"/>
    <p:sldId id="265" r:id="rId21"/>
    <p:sldId id="267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87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54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156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11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0120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97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109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65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48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2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868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51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30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27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86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BB9-0460-44B5-B7BF-8D362824A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16399E-2976-496F-9479-901CA6C11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95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415" y="1913697"/>
            <a:ext cx="1042147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6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19" y="309282"/>
            <a:ext cx="1190064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 - ১ পরিফেরা(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Porifera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সরলতম বহুকোষী প্রাণি।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দেহপ্রাচীর অসংখ্য ছিদ্রযুক্ত। এই ছিদ্রপথে পানির সাথে অক্সিজেন ও খাদ্যবস্তু প্রবেশ করে।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পৃথক সুগঠিত কলা, অঙ্গ ও তন্ত্র থাকে না।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উদাহরণ-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Spongilla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Scypha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063" y="4396628"/>
            <a:ext cx="5051708" cy="23806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4477" y="3173506"/>
            <a:ext cx="5575487" cy="349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95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2639" y="532263"/>
            <a:ext cx="10167581" cy="550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14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071" y="497541"/>
            <a:ext cx="1137621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 - ২  নিডারিয়া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Cnidaria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 দুটি ভ্রুণীয় কোষস্তর দ্বারা গঠিত। দেহের বাইরের দিকের স্তরতি এক্টোডার্ম এবং   </a:t>
            </a:r>
          </a:p>
          <a:p>
            <a:pPr lvl="1"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ভিতরের স্তরটি এন্ডোডার্ম।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দেহ গহব্বরকে সিলেন্টেরন বলে। এটা একাধারে পরিপাক ও রক্ত সংবহনে অংশ    </a:t>
            </a:r>
          </a:p>
          <a:p>
            <a:pPr lvl="1"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নেয়।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এক্টোডার্মে নিডোব্লাস্ট নামে এক বৈশিষ্ট্যপূর্ণ কোষ থাকে। এই কোষগুলো শিকার ধরা,  </a:t>
            </a:r>
          </a:p>
          <a:p>
            <a:pPr lvl="1" algn="just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আত্মরক্ষা, চলন ইত্যাদি কাজে অংশ নেয়। </a:t>
            </a:r>
          </a:p>
          <a:p>
            <a:pPr lvl="1"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উদাহরণ-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Hydra,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Obella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76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430305"/>
            <a:ext cx="1031681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 -৩ প্লাটিহেলমিনথিস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Platyhelminthes)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চেপ্টা, উভলিঙ্গ।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বহিঃপরজীবী বা অন্তঃপরপজীবী।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পুরু কিউটিকেল দ্বারা আবৃত।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 চোষক ও আংটা আছে।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 শিখা অঙ্গ নামে বিশেষ অঙ্গ আছে। এগুলো রেচন অঙ্গ হিসেবে কাজ করে।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পৌষ্টিকতন্ত্র অসম্পূর্ণ বা অনুপস্থিত।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 – ফিতা কৃমি, যকৃত কৃমি।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78049" y="371061"/>
            <a:ext cx="3969393" cy="26504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8707" y="4399720"/>
            <a:ext cx="4435971" cy="20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58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5458"/>
            <a:ext cx="75706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পর্ব -৪ নেমাটোডা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Nematoda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নলাকার ও পুরু ত্বক দ্বারা আবৃত।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পৌষ্টিক নালি সম্পূর্ণ, মুখ ও পায়ূ ছিদ্র উপস্থিত।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শসনতন্ত্র ও সংবহনতন্ত্র অনুপস্থিত।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একলিঙ্গ 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গহব্বর অনাবৃত ও প্রকৃত সিলাম নাই।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উদাহরণ- গোল কৃমি, ফাইলেরিয়া কৃমি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8016" y="954156"/>
            <a:ext cx="3362349" cy="49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36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282" y="322729"/>
            <a:ext cx="66966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পর্ব-৫ অ্যানেলিডা (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Annelida)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নলাকার, খন্ডায়িত।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নেফ্রিডিয়া নামক রেচন অঙ্গ থাকে।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 খন্ডে সিটা থাকে (জোঁকে থাকে না)।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সিটা চলাচলে সহায়তা করে।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উদাহরণ- কেঁচো, জোঁক।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459" y="4168588"/>
            <a:ext cx="6306670" cy="25683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7808" y="463826"/>
            <a:ext cx="3697357" cy="285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10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470" y="161365"/>
            <a:ext cx="1082488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পর্ব-৬ আর্থ্রোপোডা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Arthropoda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বিভিন্ন অঞ্চলে বিভক্ত ও সন্ধিযুক্ত উপাঙ্গ বিদ্যমান।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মাথায় এক জোড়া পুঞ্জাক্ষি ও অ্যান্টিনা থাকে।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নরম দেহ কাইটিন সমৃদ্ধ শক্ত আবরণী দ্বারা আবৃত।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 রক্তপূর্ণ গহব্বর হিমোসিল নামে পরিচিত।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8028" y="3181524"/>
            <a:ext cx="3111094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3558" y="4442829"/>
            <a:ext cx="2347870" cy="166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9657" y="4875028"/>
            <a:ext cx="2657475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622" y="3712329"/>
            <a:ext cx="2370682" cy="232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23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117" y="443753"/>
            <a:ext cx="77589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পর্ব-৭ মলাস্কা (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Mollusca)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নরম।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শক্ত খোলস দ্বারা আবৃত থাকে।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পেশিবহুল পা দিয়ে এরা চলাচল করে।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ফুসফুস বা ফুলকার সাহায্যে শ্বাসকার্য চালায়।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655" y="3756649"/>
            <a:ext cx="3445800" cy="24718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3164" y="3726933"/>
            <a:ext cx="3035380" cy="2223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3249" y="393958"/>
            <a:ext cx="3740942" cy="209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58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6177"/>
            <a:ext cx="9076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পর্ব-৮ একাইনোডারমাটা 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Echinodermata)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ত্বক কাঁটাযুক্ত।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 পাঁচটি সমান ভাগে বিভক্ত।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সংবহনতন্ত্র থাকে।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নালি পদের নাহায্যে চলাচল করে।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পূর্ণাঙ্গ প্রাণিতে, অঙ্কীয় ও পৃষ্টদেশ নির্ণয় করা যায়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কিন্তু মাথা চিহ্নিত করা যায় না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্যাচ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21270" y="3805360"/>
            <a:ext cx="2725270" cy="23842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4035" y="363070"/>
            <a:ext cx="2832846" cy="232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37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213" y="921362"/>
            <a:ext cx="66755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 পর্বের প্রাণিরা সরলতম বহুকোষী?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নিডোব্লাস্ট কোষ আছে কোন পর্বে?		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শিখা অঙ্গ কী কাজ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করে?				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শক্ত খোলস আছে কোন পর্বের?		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তারা মাছ কোন পর্বের প্রাণি?			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অ্যানেলিডা পর্বের একটি প্রাণির নাম বলো।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		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এটি কোন পর্বের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প্রাণি?	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920" y="4036640"/>
            <a:ext cx="1828800" cy="1162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1391" y="1343467"/>
            <a:ext cx="2390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6068" y="1784799"/>
            <a:ext cx="2034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নিডারিয়া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192448" y="2233972"/>
            <a:ext cx="4326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রেচন অঙ্গ হিসেবে কাজ করে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219745" y="2631263"/>
            <a:ext cx="1779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মলাস্কা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7042" y="3042202"/>
            <a:ext cx="2945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একাইনোডারমাটা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60685" y="3469830"/>
            <a:ext cx="2451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জোঁক/কেঁচো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7981" y="4318346"/>
            <a:ext cx="2390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উত্তরঃ- আর্থ্রোপোডা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6340" y="423081"/>
            <a:ext cx="2866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5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057" y="591671"/>
            <a:ext cx="107845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শামসুদ্দিন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(ভৌত বিজ্ঞান)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জেকে এন্ড এইচকে হাইস্কুল এন্ড কলেজ, হবিগঞ্জ।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মোবাইল-০১৭৩৭০৬৩৬৪০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hamsuddin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0590" y="634203"/>
            <a:ext cx="2373492" cy="23702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877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6035" y="242047"/>
            <a:ext cx="8189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7009" y="1802146"/>
            <a:ext cx="3395480" cy="2599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3165" y="1783515"/>
            <a:ext cx="3663251" cy="25647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7262" y="4853998"/>
            <a:ext cx="10125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প্রাণি দুইটি কোন পর্বের? এদের তিনটি করে বৈশিষ্ট্য লিখ।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210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5" y="1411941"/>
            <a:ext cx="99508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	১। মেরুদন্ডী ও অমেরুদন্ডী প্রাণির পার্থক্য লিখ।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	২। শ্রেণিবিন্যাসের প্রয়োজনীয়তা লিখ।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7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5061" y="1417983"/>
            <a:ext cx="829014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3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9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646" y="1089211"/>
            <a:ext cx="1118795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26542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4819" y="631575"/>
            <a:ext cx="4242324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 কর-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006" y="4076763"/>
            <a:ext cx="2847975" cy="1403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0043" y="5619959"/>
            <a:ext cx="1905000" cy="11249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9005" y="4010336"/>
            <a:ext cx="1905000" cy="1262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006" y="2289899"/>
            <a:ext cx="2847975" cy="1646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3147" y="5624805"/>
            <a:ext cx="2466975" cy="11249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31909" y="3998403"/>
            <a:ext cx="2466975" cy="1390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9005" y="2299447"/>
            <a:ext cx="1905000" cy="15060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9332" y="405932"/>
            <a:ext cx="2324099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7768" y="5619959"/>
            <a:ext cx="2657475" cy="1124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792" y="3936667"/>
            <a:ext cx="2244667" cy="1390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047" y="2293602"/>
            <a:ext cx="2324100" cy="15119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31911" y="2291087"/>
            <a:ext cx="2466975" cy="15144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9393860" y="43982"/>
            <a:ext cx="17430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748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8487" y="1685109"/>
            <a:ext cx="10085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অমেরুদন্ডী  প্রাণির  শেণিবিন্যাস 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এবং 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সাধারণ বৈশিষ্ট্য</a:t>
            </a:r>
          </a:p>
          <a:p>
            <a:pPr algn="ctr"/>
            <a:endParaRPr lang="bn-IN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9429" y="404949"/>
            <a:ext cx="7798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32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777" y="1089212"/>
            <a:ext cx="103004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শিখনফল-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১।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 এর সজ্ঞা বলতে পারবে। 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২। অমেরুদন্ডী প্রাণির বিভিন্ন পর্ব এবং এদের বৈশিষ্ট্য বলতে পারবে। </a:t>
            </a:r>
          </a:p>
          <a:p>
            <a:pPr>
              <a:lnSpc>
                <a:spcPct val="200000"/>
              </a:lnSpc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সের প্রয়োজনীয়তা বলতে পারবে। 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75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4812" y="2998694"/>
            <a:ext cx="169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জগৎ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অ্যানিম্যালিয়া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598" y="178867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598" y="891561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7598" y="1529836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প্লাটিহেলমিনথিস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598" y="2270346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নেমাটোডা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598" y="2959921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অ্যানেলিডা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7598" y="3726403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57598" y="4522268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মলাস্কা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7598" y="5265132"/>
            <a:ext cx="240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একাইনোডারমাটা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598" y="6136324"/>
            <a:ext cx="151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899" y="4666130"/>
            <a:ext cx="186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ইউরোকর্ডাটা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94176" y="5388171"/>
            <a:ext cx="186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সেফালোকর্ডাটা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899" y="6139267"/>
            <a:ext cx="1176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ভার্টিব্রাটা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950824" y="1764552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সাইক্লোস্টোমাটা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964266" y="2410787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কনড্রিকথিস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964266" y="3043575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অসটিকথিস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031506" y="4390927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সরীসৃপ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031506" y="3701988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উভচর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970990" y="5632884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স্তন্যপায়ী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964266" y="5005147"/>
            <a:ext cx="190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পক্ষীকূল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05064" y="2933030"/>
            <a:ext cx="1627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 পর্ব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031506" y="260546"/>
            <a:ext cx="1586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52881" y="270226"/>
            <a:ext cx="1586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পর্ব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828801" y="403412"/>
            <a:ext cx="9076764" cy="5994523"/>
            <a:chOff x="1828801" y="403412"/>
            <a:chExt cx="9076764" cy="5994523"/>
          </a:xfrm>
        </p:grpSpPr>
        <p:grpSp>
          <p:nvGrpSpPr>
            <p:cNvPr id="75" name="Group 74"/>
            <p:cNvGrpSpPr/>
            <p:nvPr/>
          </p:nvGrpSpPr>
          <p:grpSpPr>
            <a:xfrm>
              <a:off x="1828801" y="403412"/>
              <a:ext cx="8074956" cy="5994523"/>
              <a:chOff x="1828801" y="403412"/>
              <a:chExt cx="8074956" cy="5994523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828801" y="403412"/>
                <a:ext cx="1828798" cy="5971366"/>
                <a:chOff x="1828801" y="403412"/>
                <a:chExt cx="1828798" cy="5971366"/>
              </a:xfrm>
            </p:grpSpPr>
            <p:cxnSp>
              <p:nvCxnSpPr>
                <p:cNvPr id="4" name="Straight Arrow Connector 3"/>
                <p:cNvCxnSpPr/>
                <p:nvPr/>
              </p:nvCxnSpPr>
              <p:spPr>
                <a:xfrm>
                  <a:off x="1828801" y="3375211"/>
                  <a:ext cx="1169894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998693" y="403412"/>
                  <a:ext cx="2" cy="597136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998693" y="403412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2998693" y="1102659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2998693" y="1801906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998693" y="2487707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2998693" y="3200400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/>
                <p:cNvCxnSpPr/>
                <p:nvPr/>
              </p:nvCxnSpPr>
              <p:spPr>
                <a:xfrm>
                  <a:off x="2998694" y="3980330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998694" y="4760259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2998694" y="5553636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998694" y="6374778"/>
                  <a:ext cx="65890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/>
              <p:cNvGrpSpPr/>
              <p:nvPr/>
            </p:nvGrpSpPr>
            <p:grpSpPr>
              <a:xfrm>
                <a:off x="4666129" y="4867834"/>
                <a:ext cx="2534770" cy="1530101"/>
                <a:chOff x="4666129" y="4867834"/>
                <a:chExt cx="2534770" cy="1530101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4666129" y="6397934"/>
                  <a:ext cx="1949824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6615953" y="4867834"/>
                  <a:ext cx="0" cy="15301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6615953" y="4867834"/>
                  <a:ext cx="578223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6622676" y="5647766"/>
                  <a:ext cx="578223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6615953" y="6397935"/>
                  <a:ext cx="578223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>
                <a:off x="8532157" y="6374778"/>
                <a:ext cx="954741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9486898" y="1989565"/>
                <a:ext cx="0" cy="438521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9486898" y="1985221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9486898" y="2648471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9486898" y="3307376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9486898" y="3957174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9486898" y="4629528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9486898" y="5241976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9486898" y="5882120"/>
                <a:ext cx="416859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Arrow Connector 81"/>
            <p:cNvCxnSpPr/>
            <p:nvPr/>
          </p:nvCxnSpPr>
          <p:spPr>
            <a:xfrm>
              <a:off x="7732060" y="3650616"/>
              <a:ext cx="0" cy="57459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10905565" y="906877"/>
              <a:ext cx="0" cy="57459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5634317" y="675193"/>
              <a:ext cx="1089213" cy="49208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6836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6" grpId="0"/>
      <p:bldP spid="47" grpId="0"/>
      <p:bldP spid="48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6" grpId="0"/>
      <p:bldP spid="84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4741" y="484094"/>
            <a:ext cx="1035423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 কাকে বলে? 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প্রাণিদেহে বিদ্যমান বিভিন্ন বৈশিষ্ট্য এবং বিভিন্ন প্রাণির মধ্যে মিল, অমিল ও  পরস্পরের মধ্যে যে সম্পর্ক রয়েছে তার উপর ভিত্তি করে জীব জগৎকে ধাপে ধাপে বিন্যস্ত করার পদ্ধতিকে শ্রেবিবিন্যাস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05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8302" y="570622"/>
            <a:ext cx="75975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প্রাণিকে আটটি ধাপে ভাগ করা হয়-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পরিফেরা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নিডারিয়া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প্লাটিহেলমিনথিস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নেমাটোডা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অ্যানেলিডা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আর্থ্রোপোডা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মলাস্কা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একাইনোডারমাটা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0744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572</TotalTime>
  <Words>511</Words>
  <Application>Microsoft Office PowerPoint</Application>
  <PresentationFormat>Custom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Ac</cp:lastModifiedBy>
  <cp:revision>66</cp:revision>
  <dcterms:created xsi:type="dcterms:W3CDTF">2016-10-08T15:19:10Z</dcterms:created>
  <dcterms:modified xsi:type="dcterms:W3CDTF">2020-10-23T15:45:24Z</dcterms:modified>
</cp:coreProperties>
</file>