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5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8" d="100"/>
          <a:sy n="68" d="100"/>
        </p:scale>
        <p:origin x="780" y="66"/>
      </p:cViewPr>
      <p:guideLst>
        <p:guide orient="horz" pos="218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C3D11-BFB7-49D6-A340-18700238139E}" type="datetimeFigureOut">
              <a:rPr lang="en-US" smtClean="0"/>
              <a:t>23-Oct-20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E3519-F758-4CE1-B463-B1A3D7815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13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C3D11-BFB7-49D6-A340-18700238139E}" type="datetimeFigureOut">
              <a:rPr lang="en-US" smtClean="0"/>
              <a:t>23-Oct-20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E3519-F758-4CE1-B463-B1A3D7815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204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C3D11-BFB7-49D6-A340-18700238139E}" type="datetimeFigureOut">
              <a:rPr lang="en-US" smtClean="0"/>
              <a:t>23-Oct-20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E3519-F758-4CE1-B463-B1A3D7815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22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C3D11-BFB7-49D6-A340-18700238139E}" type="datetimeFigureOut">
              <a:rPr lang="en-US" smtClean="0"/>
              <a:t>23-Oct-20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E3519-F758-4CE1-B463-B1A3D7815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770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C3D11-BFB7-49D6-A340-18700238139E}" type="datetimeFigureOut">
              <a:rPr lang="en-US" smtClean="0"/>
              <a:t>23-Oct-20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E3519-F758-4CE1-B463-B1A3D7815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853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C3D11-BFB7-49D6-A340-18700238139E}" type="datetimeFigureOut">
              <a:rPr lang="en-US" smtClean="0"/>
              <a:t>23-Oct-20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E3519-F758-4CE1-B463-B1A3D7815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354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C3D11-BFB7-49D6-A340-18700238139E}" type="datetimeFigureOut">
              <a:rPr lang="en-US" smtClean="0"/>
              <a:t>23-Oct-20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E3519-F758-4CE1-B463-B1A3D7815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053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C3D11-BFB7-49D6-A340-18700238139E}" type="datetimeFigureOut">
              <a:rPr lang="en-US" smtClean="0"/>
              <a:t>23-Oct-20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E3519-F758-4CE1-B463-B1A3D7815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279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C3D11-BFB7-49D6-A340-18700238139E}" type="datetimeFigureOut">
              <a:rPr lang="en-US" smtClean="0"/>
              <a:t>23-Oct-20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E3519-F758-4CE1-B463-B1A3D7815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61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C3D11-BFB7-49D6-A340-18700238139E}" type="datetimeFigureOut">
              <a:rPr lang="en-US" smtClean="0"/>
              <a:t>23-Oct-20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E3519-F758-4CE1-B463-B1A3D7815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648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C3D11-BFB7-49D6-A340-18700238139E}" type="datetimeFigureOut">
              <a:rPr lang="en-US" smtClean="0"/>
              <a:t>23-Oct-20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E3519-F758-4CE1-B463-B1A3D7815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918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C3D11-BFB7-49D6-A340-18700238139E}" type="datetimeFigureOut">
              <a:rPr lang="en-US" smtClean="0"/>
              <a:t>23-Oct-20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E3519-F758-4CE1-B463-B1A3D7815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096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16" y="380999"/>
            <a:ext cx="11709780" cy="63336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04716" y="1662935"/>
            <a:ext cx="11586950" cy="3154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ea typeface="Calibri" panose="020F0502020204030204" pitchFamily="34" charset="0"/>
                <a:cs typeface="Nikosh" panose="02000000000000000000" pitchFamily="2" charset="0"/>
              </a:rPr>
              <a:t> </a:t>
            </a:r>
            <a:r>
              <a:rPr lang="en-US" sz="1600" dirty="0" smtClean="0">
                <a:ea typeface="Calibri" panose="020F0502020204030204" pitchFamily="34" charset="0"/>
                <a:cs typeface="Nikosh" panose="02000000000000000000" pitchFamily="2" charset="0"/>
              </a:rPr>
              <a:t> </a:t>
            </a:r>
            <a:r>
              <a:rPr lang="en-US" sz="19900" dirty="0" err="1" smtClean="0">
                <a:solidFill>
                  <a:schemeClr val="bg1"/>
                </a:solidFill>
                <a:ea typeface="Calibri" panose="020F0502020204030204" pitchFamily="34" charset="0"/>
                <a:cs typeface="Nikosh" panose="02000000000000000000" pitchFamily="2" charset="0"/>
              </a:rPr>
              <a:t>শুভেচ্ছা</a:t>
            </a:r>
            <a:r>
              <a:rPr lang="en-US" sz="19900" dirty="0" smtClean="0">
                <a:solidFill>
                  <a:schemeClr val="bg1"/>
                </a:solidFill>
                <a:ea typeface="Calibri" panose="020F0502020204030204" pitchFamily="34" charset="0"/>
                <a:cs typeface="Nikosh" panose="02000000000000000000" pitchFamily="2" charset="0"/>
              </a:rPr>
              <a:t> </a:t>
            </a:r>
            <a:r>
              <a:rPr lang="en-US" sz="19900" dirty="0" err="1" smtClean="0">
                <a:solidFill>
                  <a:schemeClr val="bg1"/>
                </a:solidFill>
                <a:ea typeface="Calibri" panose="020F0502020204030204" pitchFamily="34" charset="0"/>
                <a:cs typeface="Nikosh" panose="02000000000000000000" pitchFamily="2" charset="0"/>
              </a:rPr>
              <a:t>রইলো</a:t>
            </a:r>
            <a:r>
              <a:rPr lang="bn-BD" sz="19900" dirty="0" smtClean="0">
                <a:solidFill>
                  <a:schemeClr val="bg1"/>
                </a:solidFill>
                <a:effectLst/>
                <a:ea typeface="Calibri" panose="020F0502020204030204" pitchFamily="34" charset="0"/>
                <a:cs typeface="Nikosh" panose="02000000000000000000" pitchFamily="2" charset="0"/>
              </a:rPr>
              <a:t> </a:t>
            </a:r>
            <a:endParaRPr lang="en-US" sz="23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338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7365" y="179755"/>
            <a:ext cx="1106627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১৪; </a:t>
            </a:r>
            <a:r>
              <a:rPr lang="bn-BD" sz="3600" dirty="0" smtClean="0">
                <a:solidFill>
                  <a:srgbClr val="FF0000"/>
                </a:solidFill>
                <a:cs typeface="Nikosh" panose="02000000000000000000" pitchFamily="2" charset="0"/>
              </a:rPr>
              <a:t>অন্তর্হতিঃ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-</a:t>
            </a:r>
            <a:r>
              <a:rPr lang="en-US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  <a:cs typeface="Nikosh" panose="02000000000000000000" pitchFamily="2" charset="0"/>
              </a:rPr>
              <a:t>পদের</a:t>
            </a:r>
            <a:r>
              <a:rPr lang="en-US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  <a:cs typeface="Nikosh" panose="02000000000000000000" pitchFamily="2" charset="0"/>
              </a:rPr>
              <a:t>মধ্যে</a:t>
            </a:r>
            <a:r>
              <a:rPr lang="en-US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  <a:cs typeface="Nikosh" panose="02000000000000000000" pitchFamily="2" charset="0"/>
              </a:rPr>
              <a:t>কোন</a:t>
            </a:r>
            <a:r>
              <a:rPr lang="en-US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  <a:cs typeface="Nikosh" panose="02000000000000000000" pitchFamily="2" charset="0"/>
              </a:rPr>
              <a:t>ব্যঞ্জনধ্বনি</a:t>
            </a:r>
            <a:r>
              <a:rPr lang="en-US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  <a:cs typeface="Nikosh" panose="02000000000000000000" pitchFamily="2" charset="0"/>
              </a:rPr>
              <a:t>লোপ</a:t>
            </a:r>
            <a:r>
              <a:rPr lang="en-US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  <a:cs typeface="Nikosh" panose="02000000000000000000" pitchFamily="2" charset="0"/>
              </a:rPr>
              <a:t>পেলে</a:t>
            </a:r>
            <a:r>
              <a:rPr lang="en-US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  <a:cs typeface="Nikosh" panose="02000000000000000000" pitchFamily="2" charset="0"/>
              </a:rPr>
              <a:t>তাকে</a:t>
            </a:r>
            <a:r>
              <a:rPr lang="en-US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  <a:cs typeface="Nikosh" panose="02000000000000000000" pitchFamily="2" charset="0"/>
              </a:rPr>
              <a:t>অন্তর্হতি</a:t>
            </a:r>
            <a:r>
              <a:rPr lang="en-US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  <a:cs typeface="Nikosh" panose="02000000000000000000" pitchFamily="2" charset="0"/>
              </a:rPr>
              <a:t>বলে</a:t>
            </a:r>
            <a:r>
              <a:rPr lang="en-US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।</a:t>
            </a:r>
          </a:p>
          <a:p>
            <a:r>
              <a:rPr lang="en-US" sz="3600" dirty="0">
                <a:solidFill>
                  <a:prstClr val="black"/>
                </a:solidFill>
                <a:cs typeface="Nikosh" panose="02000000000000000000" pitchFamily="2" charset="0"/>
              </a:rPr>
              <a:t> </a:t>
            </a:r>
            <a:r>
              <a:rPr lang="en-US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   </a:t>
            </a:r>
            <a:r>
              <a:rPr lang="en-US" sz="3600" dirty="0" err="1" smtClean="0">
                <a:solidFill>
                  <a:srgbClr val="FF0000"/>
                </a:solidFill>
                <a:cs typeface="Nikosh" panose="02000000000000000000" pitchFamily="2" charset="0"/>
              </a:rPr>
              <a:t>উদাঃ</a:t>
            </a:r>
            <a:r>
              <a:rPr lang="en-US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- </a:t>
            </a:r>
            <a:r>
              <a:rPr lang="en-US" sz="3600" dirty="0" err="1" smtClean="0">
                <a:solidFill>
                  <a:prstClr val="black"/>
                </a:solidFill>
                <a:cs typeface="Nikosh" panose="02000000000000000000" pitchFamily="2" charset="0"/>
              </a:rPr>
              <a:t>ফাল্গুন</a:t>
            </a:r>
            <a:r>
              <a:rPr lang="en-US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 &gt; </a:t>
            </a:r>
            <a:r>
              <a:rPr lang="en-US" sz="3600" dirty="0" err="1" smtClean="0">
                <a:solidFill>
                  <a:prstClr val="black"/>
                </a:solidFill>
                <a:cs typeface="Nikosh" panose="02000000000000000000" pitchFamily="2" charset="0"/>
              </a:rPr>
              <a:t>ফাগুন</a:t>
            </a:r>
            <a:r>
              <a:rPr lang="en-US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,  </a:t>
            </a:r>
            <a:r>
              <a:rPr lang="en-US" sz="3600" dirty="0" err="1" smtClean="0">
                <a:solidFill>
                  <a:prstClr val="black"/>
                </a:solidFill>
                <a:cs typeface="Nikosh" panose="02000000000000000000" pitchFamily="2" charset="0"/>
              </a:rPr>
              <a:t>ফলাহার</a:t>
            </a:r>
            <a:r>
              <a:rPr lang="en-US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 &gt; </a:t>
            </a:r>
            <a:r>
              <a:rPr lang="en-US" sz="3600" dirty="0" err="1" smtClean="0">
                <a:solidFill>
                  <a:prstClr val="black"/>
                </a:solidFill>
                <a:cs typeface="Nikosh" panose="02000000000000000000" pitchFamily="2" charset="0"/>
              </a:rPr>
              <a:t>ফলার</a:t>
            </a:r>
            <a:r>
              <a:rPr lang="en-US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,  </a:t>
            </a:r>
            <a:r>
              <a:rPr lang="en-US" sz="3600" dirty="0" err="1" smtClean="0">
                <a:solidFill>
                  <a:prstClr val="black"/>
                </a:solidFill>
                <a:cs typeface="Nikosh" panose="02000000000000000000" pitchFamily="2" charset="0"/>
              </a:rPr>
              <a:t>আলাহিদা</a:t>
            </a:r>
            <a:r>
              <a:rPr lang="en-US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 &gt; </a:t>
            </a:r>
            <a:r>
              <a:rPr lang="en-US" sz="3600" dirty="0" err="1" smtClean="0">
                <a:solidFill>
                  <a:prstClr val="black"/>
                </a:solidFill>
                <a:cs typeface="Nikosh" panose="02000000000000000000" pitchFamily="2" charset="0"/>
              </a:rPr>
              <a:t>আলাদা</a:t>
            </a:r>
            <a:r>
              <a:rPr lang="en-US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  <a:cs typeface="Nikosh" panose="02000000000000000000" pitchFamily="2" charset="0"/>
              </a:rPr>
              <a:t>ইত্যাদি</a:t>
            </a:r>
            <a:r>
              <a:rPr lang="en-US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।  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82969" y="1980462"/>
            <a:ext cx="1122606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১৫; </a:t>
            </a:r>
            <a:r>
              <a:rPr lang="bn-BD" sz="3600" dirty="0" smtClean="0">
                <a:solidFill>
                  <a:srgbClr val="FF0000"/>
                </a:solidFill>
                <a:cs typeface="Nikosh" panose="02000000000000000000" pitchFamily="2" charset="0"/>
              </a:rPr>
              <a:t>অভিশ্রতিঃ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- বিপর্যস্ত স্বরধ্বনি পূর্ববর্তী স্বরধ্বনির সাথে মিলে গেলে এবং </a:t>
            </a:r>
          </a:p>
          <a:p>
            <a:r>
              <a:rPr lang="bn-BD" sz="3600" dirty="0">
                <a:solidFill>
                  <a:prstClr val="black"/>
                </a:solidFill>
                <a:cs typeface="Nikosh" panose="02000000000000000000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    তদনুসারে পরবর্তী স্বরধ্বনির পরিবর্তন ঘটলে তাকে ‘অভিশ্রতি’ বলে।</a:t>
            </a:r>
          </a:p>
          <a:p>
            <a:r>
              <a:rPr lang="bn-BD" sz="3600" dirty="0">
                <a:solidFill>
                  <a:prstClr val="black"/>
                </a:solidFill>
                <a:cs typeface="Nikosh" panose="02000000000000000000" pitchFamily="2" charset="0"/>
              </a:rPr>
              <a:t> </a:t>
            </a:r>
            <a:r>
              <a:rPr lang="bn-BD" sz="3600" dirty="0" smtClean="0">
                <a:solidFill>
                  <a:srgbClr val="FF0000"/>
                </a:solidFill>
                <a:cs typeface="Nikosh" panose="02000000000000000000" pitchFamily="2" charset="0"/>
              </a:rPr>
              <a:t>উদাঃ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-  করিয়া &gt; করে , শুনিয়া &gt; শুনে, বলিয়া &gt; বলে, মাছুয়া &gt; মাছ ইত্যাদি।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4887" y="4306735"/>
            <a:ext cx="115841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  ১৬; </a:t>
            </a:r>
            <a:r>
              <a:rPr lang="bn-BD" sz="3600" dirty="0" smtClean="0">
                <a:solidFill>
                  <a:srgbClr val="FF0000"/>
                </a:solidFill>
                <a:cs typeface="Nikosh" panose="02000000000000000000" pitchFamily="2" charset="0"/>
              </a:rPr>
              <a:t>‘র’ কার লোপঃ- 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আধুনিক চলিত ভাষায় অনেক ক্ষেত্রে র-কার লোপ পায়</a:t>
            </a:r>
          </a:p>
          <a:p>
            <a:r>
              <a:rPr lang="bn-BD" sz="3600" dirty="0">
                <a:solidFill>
                  <a:prstClr val="black"/>
                </a:solidFill>
                <a:cs typeface="Nikosh" panose="02000000000000000000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     এবং পরবর্তী ব্যঞ্জন দিত্ব হয়।</a:t>
            </a:r>
          </a:p>
          <a:p>
            <a:r>
              <a:rPr lang="bn-BD" sz="3600" dirty="0">
                <a:solidFill>
                  <a:prstClr val="black"/>
                </a:solidFill>
                <a:cs typeface="Nikosh" panose="02000000000000000000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   </a:t>
            </a:r>
            <a:r>
              <a:rPr lang="bn-BD" sz="3600" dirty="0" smtClean="0">
                <a:solidFill>
                  <a:srgbClr val="FF0000"/>
                </a:solidFill>
                <a:cs typeface="Nikosh" panose="02000000000000000000" pitchFamily="2" charset="0"/>
              </a:rPr>
              <a:t>যেমন-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 তর্ক &gt; তক্ক, করতে &gt; কত্তে, মারলো &gt; মাল্ল, করলাম &gt; কল্লাম ইত্যাদি।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820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6898" y="185214"/>
            <a:ext cx="1132558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১৭; </a:t>
            </a:r>
            <a:r>
              <a:rPr lang="bn-BD" sz="3600" dirty="0" smtClean="0">
                <a:solidFill>
                  <a:srgbClr val="FF0000"/>
                </a:solidFill>
                <a:cs typeface="Nikosh" panose="02000000000000000000" pitchFamily="2" charset="0"/>
              </a:rPr>
              <a:t>‘হ’-কার লোপঃ- 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আধুনিক চলিত ভাষায় আনেক সময় দুই স্বরের মাঝামাঝি</a:t>
            </a:r>
          </a:p>
          <a:p>
            <a:r>
              <a:rPr lang="bn-BD" sz="3600" dirty="0">
                <a:solidFill>
                  <a:prstClr val="black"/>
                </a:solidFill>
                <a:cs typeface="Nikosh" panose="02000000000000000000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‘হ’-কারের লোপ হয়। </a:t>
            </a:r>
            <a:r>
              <a:rPr lang="bn-BD" sz="3600" dirty="0" smtClean="0">
                <a:solidFill>
                  <a:srgbClr val="FF0000"/>
                </a:solidFill>
                <a:cs typeface="Nikosh" panose="02000000000000000000" pitchFamily="2" charset="0"/>
              </a:rPr>
              <a:t>উদাঃ- 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   পুরোহিত &gt; পুরুত, গাহিল &gt; গাইল, সাধু&gt; সাহু &gt; সাউ,  আল্লাহ &gt; আল্লা, চাহে &gt; চায় , শাহ&gt; শা ইত্যাদি।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8227" y="2614515"/>
            <a:ext cx="1112292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১৮; </a:t>
            </a:r>
            <a:r>
              <a:rPr lang="bn-BD" sz="3600" dirty="0" smtClean="0">
                <a:solidFill>
                  <a:srgbClr val="FF0000"/>
                </a:solidFill>
                <a:cs typeface="Nikosh" panose="02000000000000000000" pitchFamily="2" charset="0"/>
              </a:rPr>
              <a:t>‘য়’ শ্রতি ও ‘ব’ শ্রতিঃ 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–  শব্দের মধ্যে পাশাপাশি দুটো স্বরধ্বনি থাকলে </a:t>
            </a:r>
          </a:p>
          <a:p>
            <a:r>
              <a:rPr lang="bn-BD" sz="3600" dirty="0">
                <a:solidFill>
                  <a:prstClr val="black"/>
                </a:solidFill>
                <a:cs typeface="Nikosh" panose="02000000000000000000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   যদি এ দুটো স্বর মিলে একটি দ্বি-স্বর (যৌগিক স্বর) না হয়, তবে এ স্বর দুটোর</a:t>
            </a:r>
          </a:p>
          <a:p>
            <a:r>
              <a:rPr lang="bn-BD" sz="3600" dirty="0">
                <a:solidFill>
                  <a:prstClr val="black"/>
                </a:solidFill>
                <a:cs typeface="Nikosh" panose="02000000000000000000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   মধ্যে উচ্চারনের সুবিধার জন্য একটি ব্যঞ্জনধ্বনির মতো ‘য়’ বা ‘ব’ উচ্চারিত </a:t>
            </a:r>
          </a:p>
          <a:p>
            <a:r>
              <a:rPr lang="bn-BD" sz="3600" dirty="0">
                <a:solidFill>
                  <a:prstClr val="black"/>
                </a:solidFill>
                <a:cs typeface="Nikosh" panose="02000000000000000000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    হয়। এই অপ্রধান ব্যঞ্জনধ্বনিটিকে বলা হয়  য়-শ্রতি ও ব-শ্রতি। </a:t>
            </a:r>
          </a:p>
          <a:p>
            <a:r>
              <a:rPr lang="bn-BD" sz="3600" dirty="0">
                <a:solidFill>
                  <a:prstClr val="black"/>
                </a:solidFill>
                <a:cs typeface="Nikosh" panose="02000000000000000000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   </a:t>
            </a:r>
            <a:r>
              <a:rPr lang="bn-BD" sz="3600" dirty="0" smtClean="0">
                <a:solidFill>
                  <a:srgbClr val="FF0000"/>
                </a:solidFill>
                <a:cs typeface="Nikosh" panose="02000000000000000000" pitchFamily="2" charset="0"/>
              </a:rPr>
              <a:t>যেমনঃ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- মা + আমার= মা (য় ) আমার &gt; মায়ামার, </a:t>
            </a:r>
          </a:p>
          <a:p>
            <a:r>
              <a:rPr lang="bn-BD" sz="3600" dirty="0">
                <a:solidFill>
                  <a:prstClr val="black"/>
                </a:solidFill>
                <a:cs typeface="Nikosh" panose="02000000000000000000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       যা+আ+ যা ( ও ) য়া = যাওয়া, এরুপ- নাওয়া, খাওয়া , দেওয়া ইত্যাদি।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577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56277" y="458170"/>
            <a:ext cx="262604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5400" dirty="0" smtClean="0">
                <a:solidFill>
                  <a:srgbClr val="FF0000"/>
                </a:solidFill>
                <a:cs typeface="Nikosh" panose="02000000000000000000" pitchFamily="2" charset="0"/>
              </a:rPr>
              <a:t>বাড়ির কাজ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28048" y="2396152"/>
            <a:ext cx="1005839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১। স্বরাগম কত প্রকার , কি কি, সঙ্গা সহ উদাহরণ দাও।</a:t>
            </a:r>
          </a:p>
          <a:p>
            <a:endParaRPr lang="bn-BD" sz="3600" dirty="0">
              <a:solidFill>
                <a:prstClr val="black"/>
              </a:solidFill>
              <a:cs typeface="Nikosh" panose="02000000000000000000" pitchFamily="2" charset="0"/>
            </a:endParaRPr>
          </a:p>
          <a:p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২। স্বরসঙ্গতি র সঙ্গা দাও, স্বরসঙ্গতি কত প্রকার কি কি উদাহরণ দাও।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520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1" y="-92124"/>
            <a:ext cx="12192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10081"/>
            <a:ext cx="12191999" cy="644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1300" dirty="0" smtClean="0">
                <a:solidFill>
                  <a:srgbClr val="FFFF00"/>
                </a:solidFill>
                <a:cs typeface="Nikosh" panose="02000000000000000000" pitchFamily="2" charset="0"/>
              </a:rPr>
              <a:t>ধন্যবাদ</a:t>
            </a:r>
            <a:endParaRPr lang="en-US" sz="16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532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59936" y="184316"/>
            <a:ext cx="335861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800" dirty="0" smtClean="0">
                <a:solidFill>
                  <a:srgbClr val="FF0000"/>
                </a:solidFill>
                <a:ea typeface="Calibri" panose="020F0502020204030204" pitchFamily="34" charset="0"/>
                <a:cs typeface="Nikosh" panose="02000000000000000000" pitchFamily="2" charset="0"/>
              </a:rPr>
              <a:t>শিক্ষক পরিচিতি</a:t>
            </a:r>
            <a:r>
              <a:rPr lang="bn-BD" sz="4800" dirty="0" smtClean="0">
                <a:solidFill>
                  <a:srgbClr val="FF0000"/>
                </a:solidFill>
                <a:effectLst/>
                <a:ea typeface="Calibri" panose="020F0502020204030204" pitchFamily="34" charset="0"/>
                <a:cs typeface="Nikosh" panose="02000000000000000000" pitchFamily="2" charset="0"/>
              </a:rPr>
              <a:t> 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41946" y="1366897"/>
            <a:ext cx="872092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002060"/>
                </a:solidFill>
                <a:effectLst/>
                <a:ea typeface="Calibri" panose="020F0502020204030204" pitchFamily="34" charset="0"/>
                <a:cs typeface="Nikosh" panose="02000000000000000000" pitchFamily="2" charset="0"/>
              </a:rPr>
              <a:t>আবু</a:t>
            </a:r>
            <a:r>
              <a:rPr lang="en-US" sz="3200" dirty="0" smtClean="0">
                <a:solidFill>
                  <a:srgbClr val="002060"/>
                </a:solidFill>
                <a:effectLst/>
                <a:ea typeface="Calibri" panose="020F0502020204030204" pitchFamily="34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effectLst/>
                <a:ea typeface="Calibri" panose="020F0502020204030204" pitchFamily="34" charset="0"/>
                <a:cs typeface="Nikosh" panose="02000000000000000000" pitchFamily="2" charset="0"/>
              </a:rPr>
              <a:t>ইউছুপ</a:t>
            </a:r>
            <a:r>
              <a:rPr lang="en-US" sz="3200" dirty="0" smtClean="0">
                <a:solidFill>
                  <a:srgbClr val="002060"/>
                </a:solidFill>
                <a:effectLst/>
                <a:ea typeface="Calibri" panose="020F0502020204030204" pitchFamily="34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effectLst/>
                <a:ea typeface="Calibri" panose="020F0502020204030204" pitchFamily="34" charset="0"/>
                <a:cs typeface="Nikosh" panose="02000000000000000000" pitchFamily="2" charset="0"/>
              </a:rPr>
              <a:t>মোঃ</a:t>
            </a:r>
            <a:r>
              <a:rPr lang="hi-IN" sz="3200" dirty="0" smtClean="0">
                <a:solidFill>
                  <a:srgbClr val="002060"/>
                </a:solidFill>
                <a:effectLst/>
                <a:ea typeface="Calibri" panose="020F0502020204030204" pitchFamily="34" charset="0"/>
                <a:cs typeface="Nikosh" panose="02000000000000000000" pitchFamily="2" charset="0"/>
              </a:rPr>
              <a:t> </a:t>
            </a:r>
            <a:r>
              <a:rPr lang="bn-BD" sz="3200" dirty="0" smtClean="0">
                <a:solidFill>
                  <a:srgbClr val="002060"/>
                </a:solidFill>
                <a:effectLst/>
                <a:ea typeface="Calibri" panose="020F0502020204030204" pitchFamily="34" charset="0"/>
                <a:cs typeface="Nikosh" panose="02000000000000000000" pitchFamily="2" charset="0"/>
              </a:rPr>
              <a:t>আমাজাদ হোসেন</a:t>
            </a:r>
          </a:p>
          <a:p>
            <a:pPr algn="ctr"/>
            <a:r>
              <a:rPr lang="bn-BD" sz="3200" dirty="0">
                <a:solidFill>
                  <a:srgbClr val="002060"/>
                </a:solidFill>
                <a:ea typeface="Calibri" panose="020F0502020204030204" pitchFamily="34" charset="0"/>
                <a:cs typeface="Nikosh" panose="02000000000000000000" pitchFamily="2" charset="0"/>
              </a:rPr>
              <a:t> </a:t>
            </a:r>
            <a:r>
              <a:rPr lang="bn-BD" sz="3200" dirty="0" smtClean="0">
                <a:solidFill>
                  <a:srgbClr val="002060"/>
                </a:solidFill>
                <a:ea typeface="Calibri" panose="020F0502020204030204" pitchFamily="34" charset="0"/>
                <a:cs typeface="Nikosh" panose="02000000000000000000" pitchFamily="2" charset="0"/>
              </a:rPr>
              <a:t>         সহঃ প্র/শি</a:t>
            </a:r>
          </a:p>
          <a:p>
            <a:r>
              <a:rPr lang="en-US" sz="3200" dirty="0" smtClean="0">
                <a:solidFill>
                  <a:srgbClr val="002060"/>
                </a:solidFill>
                <a:ea typeface="Calibri" panose="020F0502020204030204" pitchFamily="34" charset="0"/>
                <a:cs typeface="Nikosh" panose="02000000000000000000" pitchFamily="2" charset="0"/>
              </a:rPr>
              <a:t>               </a:t>
            </a:r>
            <a:r>
              <a:rPr lang="bn-BD" sz="3200" dirty="0" smtClean="0">
                <a:solidFill>
                  <a:srgbClr val="002060"/>
                </a:solidFill>
                <a:ea typeface="Calibri" panose="020F0502020204030204" pitchFamily="34" charset="0"/>
                <a:cs typeface="Nikosh" panose="02000000000000000000" pitchFamily="2" charset="0"/>
              </a:rPr>
              <a:t>শার্শা সরকারি পাইলট মডেল মাধ্যমিক বিদ্যালয়</a:t>
            </a:r>
          </a:p>
          <a:p>
            <a:r>
              <a:rPr lang="bn-BD" sz="32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Nikosh" panose="02000000000000000000" pitchFamily="2" charset="0"/>
              </a:rPr>
              <a:t> </a:t>
            </a:r>
            <a:r>
              <a:rPr lang="bn-BD" sz="3200" dirty="0" smtClean="0">
                <a:solidFill>
                  <a:srgbClr val="002060"/>
                </a:solidFill>
                <a:effectLst/>
                <a:ea typeface="Calibri" panose="020F0502020204030204" pitchFamily="34" charset="0"/>
                <a:cs typeface="Nikosh" panose="02000000000000000000" pitchFamily="2" charset="0"/>
              </a:rPr>
              <a:t>  </a:t>
            </a:r>
            <a:r>
              <a:rPr lang="en-US" sz="3200" dirty="0" smtClean="0">
                <a:solidFill>
                  <a:srgbClr val="002060"/>
                </a:solidFill>
                <a:effectLst/>
                <a:ea typeface="Calibri" panose="020F0502020204030204" pitchFamily="34" charset="0"/>
                <a:cs typeface="Nikosh" panose="02000000000000000000" pitchFamily="2" charset="0"/>
              </a:rPr>
              <a:t>             </a:t>
            </a:r>
            <a:r>
              <a:rPr lang="bn-BD" sz="3200" dirty="0" smtClean="0">
                <a:solidFill>
                  <a:srgbClr val="002060"/>
                </a:solidFill>
                <a:effectLst/>
                <a:ea typeface="Calibri" panose="020F0502020204030204" pitchFamily="34" charset="0"/>
                <a:cs typeface="Nikosh" panose="02000000000000000000" pitchFamily="2" charset="0"/>
              </a:rPr>
              <a:t>শার্শা ,                                        যশোর।</a:t>
            </a:r>
          </a:p>
          <a:p>
            <a:r>
              <a:rPr lang="en-US" sz="3200" dirty="0" smtClean="0">
                <a:solidFill>
                  <a:srgbClr val="FF0000"/>
                </a:solidFill>
                <a:ea typeface="Calibri" panose="020F0502020204030204" pitchFamily="34" charset="0"/>
                <a:cs typeface="Nikosh" panose="02000000000000000000" pitchFamily="2" charset="0"/>
              </a:rPr>
              <a:t>E</a:t>
            </a:r>
            <a:r>
              <a:rPr lang="bn-BD" sz="3200" dirty="0" smtClean="0">
                <a:solidFill>
                  <a:srgbClr val="FF0000"/>
                </a:solidFill>
                <a:ea typeface="Calibri" panose="020F0502020204030204" pitchFamily="34" charset="0"/>
                <a:cs typeface="Nikosh" panose="02000000000000000000" pitchFamily="2" charset="0"/>
              </a:rPr>
              <a:t>mail:-amzadspt@gmail.com</a:t>
            </a:r>
            <a:r>
              <a:rPr lang="bn-BD" sz="3200" dirty="0" smtClean="0">
                <a:solidFill>
                  <a:srgbClr val="FF0000"/>
                </a:solidFill>
                <a:effectLst/>
                <a:ea typeface="Calibri" panose="020F0502020204030204" pitchFamily="34" charset="0"/>
                <a:cs typeface="Nikosh" panose="02000000000000000000" pitchFamily="2" charset="0"/>
              </a:rPr>
              <a:t> / </a:t>
            </a:r>
            <a:r>
              <a:rPr lang="en-US" sz="3200" dirty="0" err="1" smtClean="0">
                <a:solidFill>
                  <a:srgbClr val="FF0000"/>
                </a:solidFill>
                <a:effectLst/>
                <a:ea typeface="Calibri" panose="020F0502020204030204" pitchFamily="34" charset="0"/>
                <a:cs typeface="Nikosh" panose="02000000000000000000" pitchFamily="2" charset="0"/>
              </a:rPr>
              <a:t>মোবাঃ</a:t>
            </a:r>
            <a:r>
              <a:rPr lang="en-US" sz="3200" dirty="0" smtClean="0">
                <a:solidFill>
                  <a:srgbClr val="FF0000"/>
                </a:solidFill>
                <a:effectLst/>
                <a:ea typeface="Calibri" panose="020F0502020204030204" pitchFamily="34" charset="0"/>
                <a:cs typeface="Nikosh" panose="02000000000000000000" pitchFamily="2" charset="0"/>
              </a:rPr>
              <a:t> ০১৯২৫২০৯৬১১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44705" y="4249100"/>
            <a:ext cx="383501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400" dirty="0" smtClean="0">
                <a:solidFill>
                  <a:srgbClr val="00B0F0"/>
                </a:solidFill>
                <a:effectLst/>
                <a:ea typeface="Calibri" panose="020F0502020204030204" pitchFamily="34" charset="0"/>
                <a:cs typeface="Nikosh" panose="02000000000000000000" pitchFamily="2" charset="0"/>
              </a:rPr>
              <a:t>পাঠ পরিচিতি</a:t>
            </a:r>
            <a:endParaRPr lang="en-US" sz="4800" dirty="0">
              <a:solidFill>
                <a:srgbClr val="00B0F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69494" y="5346200"/>
            <a:ext cx="83933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3600" dirty="0" smtClean="0">
                <a:solidFill>
                  <a:srgbClr val="FF0000"/>
                </a:solidFill>
                <a:cs typeface="Nikosh" panose="02000000000000000000" pitchFamily="2" charset="0"/>
              </a:rPr>
              <a:t>ধ্বনির পরিবর্তন</a:t>
            </a:r>
          </a:p>
          <a:p>
            <a:pPr algn="ctr"/>
            <a:r>
              <a:rPr lang="bn-BD" sz="3600" dirty="0" smtClean="0">
                <a:cs typeface="Nikosh" panose="02000000000000000000" pitchFamily="2" charset="0"/>
              </a:rPr>
              <a:t>১০ম শ্রেনি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00730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814" y="352750"/>
            <a:ext cx="1176437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 smtClean="0">
                <a:solidFill>
                  <a:srgbClr val="002060"/>
                </a:solidFill>
                <a:ea typeface="Calibri" panose="020F0502020204030204" pitchFamily="34" charset="0"/>
                <a:cs typeface="Nikosh" panose="02000000000000000000" pitchFamily="2" charset="0"/>
              </a:rPr>
              <a:t>ভাষার</a:t>
            </a:r>
            <a:r>
              <a:rPr lang="en-US" sz="3600" dirty="0" smtClean="0">
                <a:solidFill>
                  <a:srgbClr val="002060"/>
                </a:solidFill>
                <a:ea typeface="Calibri" panose="020F0502020204030204" pitchFamily="34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ea typeface="Calibri" panose="020F0502020204030204" pitchFamily="34" charset="0"/>
                <a:cs typeface="Nikosh" panose="02000000000000000000" pitchFamily="2" charset="0"/>
              </a:rPr>
              <a:t>পরিবর্তন</a:t>
            </a:r>
            <a:r>
              <a:rPr lang="en-US" sz="3600" dirty="0" smtClean="0">
                <a:solidFill>
                  <a:srgbClr val="002060"/>
                </a:solidFill>
                <a:ea typeface="Calibri" panose="020F0502020204030204" pitchFamily="34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ea typeface="Calibri" panose="020F0502020204030204" pitchFamily="34" charset="0"/>
                <a:cs typeface="Nikosh" panose="02000000000000000000" pitchFamily="2" charset="0"/>
              </a:rPr>
              <a:t>ধ্বনির</a:t>
            </a:r>
            <a:r>
              <a:rPr lang="en-US" sz="3600" dirty="0" smtClean="0">
                <a:solidFill>
                  <a:srgbClr val="002060"/>
                </a:solidFill>
                <a:ea typeface="Calibri" panose="020F0502020204030204" pitchFamily="34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ea typeface="Calibri" panose="020F0502020204030204" pitchFamily="34" charset="0"/>
                <a:cs typeface="Nikosh" panose="02000000000000000000" pitchFamily="2" charset="0"/>
              </a:rPr>
              <a:t>পরিবর্তনের</a:t>
            </a:r>
            <a:r>
              <a:rPr lang="en-US" sz="3600" dirty="0" smtClean="0">
                <a:solidFill>
                  <a:srgbClr val="002060"/>
                </a:solidFill>
                <a:ea typeface="Calibri" panose="020F0502020204030204" pitchFamily="34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ea typeface="Calibri" panose="020F0502020204030204" pitchFamily="34" charset="0"/>
                <a:cs typeface="Nikosh" panose="02000000000000000000" pitchFamily="2" charset="0"/>
              </a:rPr>
              <a:t>সাথে</a:t>
            </a:r>
            <a:r>
              <a:rPr lang="en-US" sz="3600" dirty="0" smtClean="0">
                <a:solidFill>
                  <a:srgbClr val="002060"/>
                </a:solidFill>
                <a:ea typeface="Calibri" panose="020F0502020204030204" pitchFamily="34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ea typeface="Calibri" panose="020F0502020204030204" pitchFamily="34" charset="0"/>
                <a:cs typeface="Nikosh" panose="02000000000000000000" pitchFamily="2" charset="0"/>
              </a:rPr>
              <a:t>সম্পর্কিত</a:t>
            </a:r>
            <a:r>
              <a:rPr lang="en-US" sz="3600" dirty="0" smtClean="0">
                <a:solidFill>
                  <a:srgbClr val="002060"/>
                </a:solidFill>
                <a:ea typeface="Calibri" panose="020F0502020204030204" pitchFamily="34" charset="0"/>
                <a:cs typeface="Nikosh" panose="02000000000000000000" pitchFamily="2" charset="0"/>
              </a:rPr>
              <a:t>। </a:t>
            </a:r>
            <a:r>
              <a:rPr lang="en-US" sz="3600" dirty="0" err="1" smtClean="0">
                <a:solidFill>
                  <a:srgbClr val="002060"/>
                </a:solidFill>
                <a:ea typeface="Calibri" panose="020F0502020204030204" pitchFamily="34" charset="0"/>
                <a:cs typeface="Nikosh" panose="02000000000000000000" pitchFamily="2" charset="0"/>
              </a:rPr>
              <a:t>ধ্বনি</a:t>
            </a:r>
            <a:r>
              <a:rPr lang="en-US" sz="3600" dirty="0" smtClean="0">
                <a:solidFill>
                  <a:srgbClr val="002060"/>
                </a:solidFill>
                <a:ea typeface="Calibri" panose="020F0502020204030204" pitchFamily="34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ea typeface="Calibri" panose="020F0502020204030204" pitchFamily="34" charset="0"/>
                <a:cs typeface="Nikosh" panose="02000000000000000000" pitchFamily="2" charset="0"/>
              </a:rPr>
              <a:t>পরিবর্তন</a:t>
            </a:r>
            <a:r>
              <a:rPr lang="en-US" sz="3600" dirty="0" smtClean="0">
                <a:solidFill>
                  <a:srgbClr val="002060"/>
                </a:solidFill>
                <a:ea typeface="Calibri" panose="020F0502020204030204" pitchFamily="34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ea typeface="Calibri" panose="020F0502020204030204" pitchFamily="34" charset="0"/>
                <a:cs typeface="Nikosh" panose="02000000000000000000" pitchFamily="2" charset="0"/>
              </a:rPr>
              <a:t>নানা</a:t>
            </a:r>
            <a:r>
              <a:rPr lang="en-US" sz="3600" dirty="0" smtClean="0">
                <a:solidFill>
                  <a:srgbClr val="002060"/>
                </a:solidFill>
                <a:ea typeface="Calibri" panose="020F0502020204030204" pitchFamily="34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ea typeface="Calibri" panose="020F0502020204030204" pitchFamily="34" charset="0"/>
                <a:cs typeface="Nikosh" panose="02000000000000000000" pitchFamily="2" charset="0"/>
              </a:rPr>
              <a:t>প্রক্রিয়ায়</a:t>
            </a:r>
            <a:endParaRPr lang="en-US" sz="3600" dirty="0" smtClean="0">
              <a:solidFill>
                <a:srgbClr val="002060"/>
              </a:solidFill>
              <a:ea typeface="Calibri" panose="020F0502020204030204" pitchFamily="34" charset="0"/>
              <a:cs typeface="Nikosh" panose="02000000000000000000" pitchFamily="2" charset="0"/>
            </a:endParaRPr>
          </a:p>
          <a:p>
            <a:r>
              <a:rPr lang="en-US" sz="3600" dirty="0">
                <a:solidFill>
                  <a:srgbClr val="002060"/>
                </a:solidFill>
                <a:ea typeface="Calibri" panose="020F0502020204030204" pitchFamily="34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ea typeface="Calibri" panose="020F0502020204030204" pitchFamily="34" charset="0"/>
                <a:cs typeface="Nikosh" panose="02000000000000000000" pitchFamily="2" charset="0"/>
              </a:rPr>
              <a:t>সম্পন্ন</a:t>
            </a:r>
            <a:r>
              <a:rPr lang="en-US" sz="3600" dirty="0" smtClean="0">
                <a:solidFill>
                  <a:srgbClr val="002060"/>
                </a:solidFill>
                <a:ea typeface="Calibri" panose="020F0502020204030204" pitchFamily="34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ea typeface="Calibri" panose="020F0502020204030204" pitchFamily="34" charset="0"/>
                <a:cs typeface="Nikosh" panose="02000000000000000000" pitchFamily="2" charset="0"/>
              </a:rPr>
              <a:t>হয়</a:t>
            </a:r>
            <a:r>
              <a:rPr lang="en-US" sz="3600" dirty="0" smtClean="0">
                <a:solidFill>
                  <a:srgbClr val="002060"/>
                </a:solidFill>
                <a:ea typeface="Calibri" panose="020F0502020204030204" pitchFamily="34" charset="0"/>
                <a:cs typeface="Nikosh" panose="02000000000000000000" pitchFamily="2" charset="0"/>
              </a:rPr>
              <a:t>।   </a:t>
            </a:r>
            <a:r>
              <a:rPr lang="en-US" sz="3600" dirty="0" err="1" smtClean="0">
                <a:solidFill>
                  <a:srgbClr val="002060"/>
                </a:solidFill>
                <a:ea typeface="Calibri" panose="020F0502020204030204" pitchFamily="34" charset="0"/>
                <a:cs typeface="Nikosh" panose="02000000000000000000" pitchFamily="2" charset="0"/>
              </a:rPr>
              <a:t>নিম্নে</a:t>
            </a:r>
            <a:r>
              <a:rPr lang="en-US" sz="3600" dirty="0" smtClean="0">
                <a:solidFill>
                  <a:srgbClr val="002060"/>
                </a:solidFill>
                <a:ea typeface="Calibri" panose="020F0502020204030204" pitchFamily="34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ea typeface="Calibri" panose="020F0502020204030204" pitchFamily="34" charset="0"/>
                <a:cs typeface="Nikosh" panose="02000000000000000000" pitchFamily="2" charset="0"/>
              </a:rPr>
              <a:t>তা</a:t>
            </a:r>
            <a:r>
              <a:rPr lang="en-US" sz="3600" dirty="0" smtClean="0">
                <a:solidFill>
                  <a:srgbClr val="002060"/>
                </a:solidFill>
                <a:ea typeface="Calibri" panose="020F0502020204030204" pitchFamily="34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ea typeface="Calibri" panose="020F0502020204030204" pitchFamily="34" charset="0"/>
                <a:cs typeface="Nikosh" panose="02000000000000000000" pitchFamily="2" charset="0"/>
              </a:rPr>
              <a:t>ধারাবাহিক</a:t>
            </a:r>
            <a:r>
              <a:rPr lang="en-US" sz="3600" dirty="0" smtClean="0">
                <a:solidFill>
                  <a:srgbClr val="002060"/>
                </a:solidFill>
                <a:ea typeface="Calibri" panose="020F0502020204030204" pitchFamily="34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ea typeface="Calibri" panose="020F0502020204030204" pitchFamily="34" charset="0"/>
                <a:cs typeface="Nikosh" panose="02000000000000000000" pitchFamily="2" charset="0"/>
              </a:rPr>
              <a:t>ভাবে</a:t>
            </a:r>
            <a:r>
              <a:rPr lang="en-US" sz="3600" dirty="0" smtClean="0">
                <a:solidFill>
                  <a:srgbClr val="002060"/>
                </a:solidFill>
                <a:ea typeface="Calibri" panose="020F0502020204030204" pitchFamily="34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ea typeface="Calibri" panose="020F0502020204030204" pitchFamily="34" charset="0"/>
                <a:cs typeface="Nikosh" panose="02000000000000000000" pitchFamily="2" charset="0"/>
              </a:rPr>
              <a:t>উল্ল্যেখ</a:t>
            </a:r>
            <a:r>
              <a:rPr lang="en-US" sz="3600" dirty="0" smtClean="0">
                <a:solidFill>
                  <a:srgbClr val="002060"/>
                </a:solidFill>
                <a:ea typeface="Calibri" panose="020F0502020204030204" pitchFamily="34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ea typeface="Calibri" panose="020F0502020204030204" pitchFamily="34" charset="0"/>
                <a:cs typeface="Nikosh" panose="02000000000000000000" pitchFamily="2" charset="0"/>
              </a:rPr>
              <a:t>করা</a:t>
            </a:r>
            <a:r>
              <a:rPr lang="en-US" sz="3600" dirty="0" smtClean="0">
                <a:solidFill>
                  <a:srgbClr val="002060"/>
                </a:solidFill>
                <a:ea typeface="Calibri" panose="020F0502020204030204" pitchFamily="34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ea typeface="Calibri" panose="020F0502020204030204" pitchFamily="34" charset="0"/>
                <a:cs typeface="Nikosh" panose="02000000000000000000" pitchFamily="2" charset="0"/>
              </a:rPr>
              <a:t>হলোঃ</a:t>
            </a:r>
            <a:r>
              <a:rPr lang="en-US" sz="3600" dirty="0" smtClean="0">
                <a:solidFill>
                  <a:srgbClr val="002060"/>
                </a:solidFill>
                <a:ea typeface="Calibri" panose="020F0502020204030204" pitchFamily="34" charset="0"/>
                <a:cs typeface="Nikosh" panose="02000000000000000000" pitchFamily="2" charset="0"/>
              </a:rPr>
              <a:t>-</a:t>
            </a:r>
            <a:r>
              <a:rPr lang="bn-BD" sz="1600" dirty="0" smtClean="0">
                <a:solidFill>
                  <a:srgbClr val="002060"/>
                </a:solidFill>
                <a:ea typeface="Calibri" panose="020F0502020204030204" pitchFamily="34" charset="0"/>
                <a:cs typeface="Nikosh" panose="02000000000000000000" pitchFamily="2" charset="0"/>
              </a:rPr>
              <a:t>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3813" y="2086016"/>
            <a:ext cx="1176437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>
                <a:ea typeface="Calibri" panose="020F0502020204030204" pitchFamily="34" charset="0"/>
                <a:cs typeface="Nikosh" panose="02000000000000000000" pitchFamily="2" charset="0"/>
              </a:rPr>
              <a:t> </a:t>
            </a:r>
            <a:r>
              <a:rPr lang="bn-BD" sz="3600" dirty="0" smtClean="0">
                <a:ea typeface="Calibri" panose="020F0502020204030204" pitchFamily="34" charset="0"/>
                <a:cs typeface="Nikosh" panose="02000000000000000000" pitchFamily="2" charset="0"/>
              </a:rPr>
              <a:t>১; </a:t>
            </a:r>
            <a:r>
              <a:rPr lang="bn-BD" sz="3600" dirty="0" smtClean="0">
                <a:solidFill>
                  <a:srgbClr val="FF0000"/>
                </a:solidFill>
                <a:ea typeface="Calibri" panose="020F0502020204030204" pitchFamily="34" charset="0"/>
                <a:cs typeface="Nikosh" panose="02000000000000000000" pitchFamily="2" charset="0"/>
              </a:rPr>
              <a:t>আদিস্বরঃ</a:t>
            </a:r>
            <a:r>
              <a:rPr lang="bn-BD" sz="3600" dirty="0" smtClean="0">
                <a:ea typeface="Calibri" panose="020F0502020204030204" pitchFamily="34" charset="0"/>
                <a:cs typeface="Nikosh" panose="02000000000000000000" pitchFamily="2" charset="0"/>
              </a:rPr>
              <a:t>- উচ্চারনের সুবিধার জন্য বা অন্য কোনো কারণে শব্দের আদিতে </a:t>
            </a:r>
          </a:p>
          <a:p>
            <a:r>
              <a:rPr lang="bn-BD" sz="3600" dirty="0">
                <a:ea typeface="Calibri" panose="020F0502020204030204" pitchFamily="34" charset="0"/>
                <a:cs typeface="Nikosh" panose="02000000000000000000" pitchFamily="2" charset="0"/>
              </a:rPr>
              <a:t> </a:t>
            </a:r>
            <a:r>
              <a:rPr lang="bn-BD" sz="3600" dirty="0" smtClean="0">
                <a:ea typeface="Calibri" panose="020F0502020204030204" pitchFamily="34" charset="0"/>
                <a:cs typeface="Nikosh" panose="02000000000000000000" pitchFamily="2" charset="0"/>
              </a:rPr>
              <a:t>     স্বরধ্বনি এলে তাকে বলে আদিস্বর।   </a:t>
            </a:r>
            <a:r>
              <a:rPr lang="bn-BD" sz="3600" dirty="0" smtClean="0">
                <a:solidFill>
                  <a:srgbClr val="FF0000"/>
                </a:solidFill>
                <a:ea typeface="Calibri" panose="020F0502020204030204" pitchFamily="34" charset="0"/>
                <a:cs typeface="Nikosh" panose="02000000000000000000" pitchFamily="2" charset="0"/>
              </a:rPr>
              <a:t>যেমন</a:t>
            </a:r>
            <a:r>
              <a:rPr lang="bn-BD" sz="3600" dirty="0" smtClean="0">
                <a:ea typeface="Calibri" panose="020F0502020204030204" pitchFamily="34" charset="0"/>
                <a:cs typeface="Nikosh" panose="02000000000000000000" pitchFamily="2" charset="0"/>
              </a:rPr>
              <a:t> —</a:t>
            </a:r>
            <a:r>
              <a:rPr lang="bn-BD" sz="3600" dirty="0" smtClean="0">
                <a:ea typeface="Calibri" panose="020F0502020204030204" pitchFamily="34" charset="0"/>
                <a:cs typeface="Nikosh" panose="02000000000000000000" pitchFamily="2" charset="0"/>
              </a:rPr>
              <a:t>স্কুল- ইস্কুল,  স্টেশন- ইস্টিশন</a:t>
            </a:r>
          </a:p>
          <a:p>
            <a:r>
              <a:rPr lang="bn-BD" sz="3600" dirty="0">
                <a:ea typeface="Calibri" panose="020F0502020204030204" pitchFamily="34" charset="0"/>
                <a:cs typeface="Nikosh" panose="02000000000000000000" pitchFamily="2" charset="0"/>
              </a:rPr>
              <a:t> </a:t>
            </a:r>
            <a:r>
              <a:rPr lang="bn-BD" sz="3600" dirty="0" smtClean="0">
                <a:ea typeface="Calibri" panose="020F0502020204030204" pitchFamily="34" charset="0"/>
                <a:cs typeface="Nikosh" panose="02000000000000000000" pitchFamily="2" charset="0"/>
              </a:rPr>
              <a:t>       এরুপ--- আস্তাবল,  আস্পর্ধা  ইত্যাদি। 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213812" y="4204002"/>
            <a:ext cx="1164609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 smtClean="0">
                <a:solidFill>
                  <a:srgbClr val="FF0000"/>
                </a:solidFill>
                <a:ea typeface="Calibri" panose="020F0502020204030204" pitchFamily="34" charset="0"/>
                <a:cs typeface="Nikosh" panose="02000000000000000000" pitchFamily="2" charset="0"/>
              </a:rPr>
              <a:t>মধ্য স্বরাগম, বিপ্রকর্ষ বা স্বরভক্তিঃ-  </a:t>
            </a:r>
            <a:r>
              <a:rPr lang="bn-BD" sz="3600" dirty="0" smtClean="0">
                <a:ea typeface="Calibri" panose="020F0502020204030204" pitchFamily="34" charset="0"/>
                <a:cs typeface="Nikosh" panose="02000000000000000000" pitchFamily="2" charset="0"/>
              </a:rPr>
              <a:t>সময় সময় উচ্চারণের সুবিধার জন্য সংযুক্ত</a:t>
            </a:r>
          </a:p>
          <a:p>
            <a:r>
              <a:rPr lang="bn-BD" sz="3600" dirty="0" smtClean="0">
                <a:cs typeface="Nikosh" panose="02000000000000000000" pitchFamily="2" charset="0"/>
              </a:rPr>
              <a:t>ব্যাঞ্জনধ্বনির মধ্যখানে  ‘</a:t>
            </a:r>
            <a:r>
              <a:rPr lang="bn-BD" sz="3600" dirty="0" smtClean="0">
                <a:solidFill>
                  <a:srgbClr val="FF0000"/>
                </a:solidFill>
                <a:cs typeface="Nikosh" panose="02000000000000000000" pitchFamily="2" charset="0"/>
              </a:rPr>
              <a:t>স্বরধ্বনি</a:t>
            </a:r>
            <a:r>
              <a:rPr lang="bn-BD" sz="3600" dirty="0" smtClean="0">
                <a:cs typeface="Nikosh" panose="02000000000000000000" pitchFamily="2" charset="0"/>
              </a:rPr>
              <a:t>’ আসে। একে বলা হয়- মধ্য </a:t>
            </a:r>
            <a:r>
              <a:rPr lang="bn-BD" sz="3600" dirty="0" smtClean="0">
                <a:solidFill>
                  <a:srgbClr val="FF0000"/>
                </a:solidFill>
                <a:cs typeface="Nikosh" panose="02000000000000000000" pitchFamily="2" charset="0"/>
              </a:rPr>
              <a:t>স্বরাগম বা বিপ্রকর্ষ</a:t>
            </a:r>
          </a:p>
          <a:p>
            <a:r>
              <a:rPr lang="bn-BD" sz="3600" dirty="0" smtClean="0">
                <a:solidFill>
                  <a:srgbClr val="FF0000"/>
                </a:solidFill>
                <a:cs typeface="Nikosh" panose="02000000000000000000" pitchFamily="2" charset="0"/>
              </a:rPr>
              <a:t>বা স্বরভক্তি।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223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5627" y="282770"/>
            <a:ext cx="23656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উদাহরণঃ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1210" y="929101"/>
            <a:ext cx="113630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 </a:t>
            </a:r>
            <a:r>
              <a:rPr lang="bn-BD" sz="3600" dirty="0" smtClean="0">
                <a:solidFill>
                  <a:srgbClr val="FF0000"/>
                </a:solidFill>
                <a:cs typeface="Nikosh" panose="02000000000000000000" pitchFamily="2" charset="0"/>
              </a:rPr>
              <a:t>অ-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-  রত্ন &gt; রতন,  ধর্ম &gt; ধরম,  স্বপ্ন &gt; স্বপন,  হর্ষ &gt; হরষ  ইত্যাদি।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3418" y="1635905"/>
            <a:ext cx="111583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 </a:t>
            </a:r>
            <a:r>
              <a:rPr lang="bn-BD" sz="3600" dirty="0" smtClean="0">
                <a:solidFill>
                  <a:srgbClr val="FF0000"/>
                </a:solidFill>
                <a:cs typeface="Nikosh" panose="02000000000000000000" pitchFamily="2" charset="0"/>
              </a:rPr>
              <a:t>ই–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 প্রীতি &gt; পিরীতি, ক্লিপ &gt; কিলিপ,  ফিল্ম &gt; ফিলিম  ইত্যাদি  ।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5627" y="2412706"/>
            <a:ext cx="111139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BD" sz="3600" dirty="0">
                <a:solidFill>
                  <a:srgbClr val="FF0000"/>
                </a:solidFill>
                <a:cs typeface="Nikosh" panose="02000000000000000000" pitchFamily="2" charset="0"/>
              </a:rPr>
              <a:t> </a:t>
            </a:r>
            <a:r>
              <a:rPr lang="bn-BD" sz="3600" dirty="0" smtClean="0">
                <a:solidFill>
                  <a:srgbClr val="FF0000"/>
                </a:solidFill>
                <a:cs typeface="Nikosh" panose="02000000000000000000" pitchFamily="2" charset="0"/>
              </a:rPr>
              <a:t>উ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– মুক্তা &gt; মুকুতা,   তুর্ক &gt;  তুরুক,  ভ্রু &gt;  ভুরু   ইত্যাদি  ।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1210" y="3106620"/>
            <a:ext cx="113630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BD" sz="3600" dirty="0">
                <a:solidFill>
                  <a:prstClr val="black"/>
                </a:solidFill>
                <a:cs typeface="Nikosh" panose="02000000000000000000" pitchFamily="2" charset="0"/>
              </a:rPr>
              <a:t> </a:t>
            </a:r>
            <a:r>
              <a:rPr lang="bn-BD" sz="3600" dirty="0" smtClean="0">
                <a:solidFill>
                  <a:srgbClr val="FF0000"/>
                </a:solidFill>
                <a:cs typeface="Nikosh" panose="02000000000000000000" pitchFamily="2" charset="0"/>
              </a:rPr>
              <a:t>এ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– গ্রাম &gt;  গেরাম,  প্রেক  &gt; পেরেক,  স্রেপ &gt; সেরেপ ইত্যাদি । 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5627" y="3914534"/>
            <a:ext cx="113630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BD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bn-BD" sz="36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– শ্লোক &gt; শোলোক,  মুরোগ  &gt; মোরগ  ইত্যাদি । </a:t>
            </a:r>
            <a:endParaRPr lang="en-US" sz="36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6649" y="4884031"/>
            <a:ext cx="11418701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BD" sz="4000" dirty="0" smtClean="0">
                <a:solidFill>
                  <a:prstClr val="black"/>
                </a:solidFill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৩; </a:t>
            </a:r>
            <a:r>
              <a:rPr lang="bn-BD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অন্ত্যস্বরাগম</a:t>
            </a:r>
            <a:r>
              <a:rPr lang="bn-BD" sz="36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– কোনো কোনো সময় শব্দের শেষে অতিরিক্ত স্বরধ্বনি আসে।</a:t>
            </a:r>
          </a:p>
          <a:p>
            <a:pPr lvl="0"/>
            <a:r>
              <a:rPr lang="bn-BD" sz="36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এরুপ স্বরাগমকে বলে অন্ত্যস্বরাগম। </a:t>
            </a:r>
            <a:r>
              <a:rPr lang="bn-BD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bn-BD" sz="36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—দিশ&gt; দিশা, পোখত &gt;পোক্ত</a:t>
            </a:r>
          </a:p>
          <a:p>
            <a:pPr lvl="0"/>
            <a:r>
              <a:rPr lang="bn-BD" sz="36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বেঞ্চ &gt; বেঞ্চি,  সত্য &gt; সত্যি  ইত্যাদি ।</a:t>
            </a:r>
          </a:p>
          <a:p>
            <a:pPr lvl="0"/>
            <a:r>
              <a:rPr lang="bn-BD" sz="40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endParaRPr lang="en-US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603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1332" y="110011"/>
            <a:ext cx="1146762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৪;  </a:t>
            </a:r>
            <a:r>
              <a:rPr lang="bn-BD" sz="3600" dirty="0" smtClean="0">
                <a:solidFill>
                  <a:srgbClr val="FF0000"/>
                </a:solidFill>
                <a:cs typeface="Nikosh" panose="02000000000000000000" pitchFamily="2" charset="0"/>
              </a:rPr>
              <a:t>অপিনিহিতি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 – পরের ই-কার আগে উচ্চারিত হলে কিংবা যুক্ত ব্যাঞ্জনধ্বনির</a:t>
            </a:r>
          </a:p>
          <a:p>
            <a:pPr lvl="0"/>
            <a:r>
              <a:rPr lang="bn-BD" sz="3600" dirty="0">
                <a:solidFill>
                  <a:prstClr val="black"/>
                </a:solidFill>
                <a:cs typeface="Nikosh" panose="02000000000000000000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    আগে ই-কার উচ্চারিত হলে তাকে </a:t>
            </a:r>
            <a:r>
              <a:rPr lang="bn-BD" sz="3600" dirty="0" smtClean="0">
                <a:solidFill>
                  <a:srgbClr val="FF0000"/>
                </a:solidFill>
                <a:cs typeface="Nikosh" panose="02000000000000000000" pitchFamily="2" charset="0"/>
              </a:rPr>
              <a:t>‘অপিনিহিতি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’ বলে। </a:t>
            </a:r>
            <a:r>
              <a:rPr lang="bn-BD" sz="3600" dirty="0" smtClean="0">
                <a:solidFill>
                  <a:srgbClr val="FF0000"/>
                </a:solidFill>
                <a:cs typeface="Nikosh" panose="02000000000000000000" pitchFamily="2" charset="0"/>
              </a:rPr>
              <a:t>যেমন– 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আজি&gt; আইজ,</a:t>
            </a:r>
          </a:p>
          <a:p>
            <a:pPr lvl="0"/>
            <a:r>
              <a:rPr lang="bn-BD" sz="3600" dirty="0">
                <a:solidFill>
                  <a:prstClr val="black"/>
                </a:solidFill>
                <a:cs typeface="Nikosh" panose="02000000000000000000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   সাধু&gt; সাউধ, রাখিয়া &gt; রাইখা, সত্য &gt; সইতা, চারি &gt; চাইর ইত্যাদি ।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1331" y="2341036"/>
            <a:ext cx="1134479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৫; </a:t>
            </a:r>
            <a:r>
              <a:rPr lang="bn-BD" sz="3600" dirty="0" smtClean="0">
                <a:solidFill>
                  <a:srgbClr val="FF0000"/>
                </a:solidFill>
                <a:cs typeface="Nikosh" panose="02000000000000000000" pitchFamily="2" charset="0"/>
              </a:rPr>
              <a:t>অসমীকরণ 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--- একই স্বরের পূনরাবৃত্তি দূর করার জন্য মাঝখানে যখন স্বরধ্বনি</a:t>
            </a:r>
          </a:p>
          <a:p>
            <a:pPr lvl="0"/>
            <a:r>
              <a:rPr lang="bn-BD" sz="3600" dirty="0">
                <a:solidFill>
                  <a:prstClr val="black"/>
                </a:solidFill>
                <a:cs typeface="Nikosh" panose="02000000000000000000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  যুক্ত হয়, তখন তাকে বলে অসমীকরণ।   </a:t>
            </a:r>
            <a:r>
              <a:rPr lang="bn-BD" sz="3600" dirty="0" smtClean="0">
                <a:solidFill>
                  <a:srgbClr val="FF0000"/>
                </a:solidFill>
                <a:cs typeface="Nikosh" panose="02000000000000000000" pitchFamily="2" charset="0"/>
              </a:rPr>
              <a:t>যেমন -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-- ধপ+ধপ&gt; ধপাধপ,</a:t>
            </a:r>
            <a:r>
              <a:rPr lang="en-US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 </a:t>
            </a:r>
          </a:p>
          <a:p>
            <a:pPr lvl="0"/>
            <a:r>
              <a:rPr lang="en-US" sz="3600" dirty="0">
                <a:solidFill>
                  <a:prstClr val="black"/>
                </a:solidFill>
                <a:cs typeface="Nikosh" panose="02000000000000000000" pitchFamily="2" charset="0"/>
              </a:rPr>
              <a:t> </a:t>
            </a:r>
            <a:r>
              <a:rPr lang="en-US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    </a:t>
            </a:r>
            <a:r>
              <a:rPr lang="en-US" sz="3600" dirty="0" err="1" smtClean="0">
                <a:solidFill>
                  <a:prstClr val="black"/>
                </a:solidFill>
                <a:cs typeface="Nikosh" panose="02000000000000000000" pitchFamily="2" charset="0"/>
              </a:rPr>
              <a:t>টপ+টপ</a:t>
            </a:r>
            <a:r>
              <a:rPr lang="en-US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&gt; </a:t>
            </a:r>
            <a:r>
              <a:rPr lang="en-US" sz="3600" dirty="0" err="1" smtClean="0">
                <a:solidFill>
                  <a:prstClr val="black"/>
                </a:solidFill>
                <a:cs typeface="Nikosh" panose="02000000000000000000" pitchFamily="2" charset="0"/>
              </a:rPr>
              <a:t>টপাটপ</a:t>
            </a:r>
            <a:r>
              <a:rPr lang="en-US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 , </a:t>
            </a:r>
            <a:r>
              <a:rPr lang="en-US" sz="3600" dirty="0" err="1" smtClean="0">
                <a:solidFill>
                  <a:prstClr val="black"/>
                </a:solidFill>
                <a:cs typeface="Nikosh" panose="02000000000000000000" pitchFamily="2" charset="0"/>
              </a:rPr>
              <a:t>ইত্যাদি</a:t>
            </a:r>
            <a:r>
              <a:rPr lang="en-US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। </a:t>
            </a:r>
            <a:endParaRPr lang="bn-BD" sz="3600" dirty="0" smtClean="0">
              <a:solidFill>
                <a:prstClr val="black"/>
              </a:solidFill>
              <a:cs typeface="Nikosh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1331" y="4510505"/>
            <a:ext cx="1134479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 ৬; </a:t>
            </a:r>
            <a:r>
              <a:rPr lang="bn-BD" sz="3600" dirty="0" smtClean="0">
                <a:solidFill>
                  <a:srgbClr val="FF0000"/>
                </a:solidFill>
                <a:cs typeface="Nikosh" panose="02000000000000000000" pitchFamily="2" charset="0"/>
              </a:rPr>
              <a:t>স্বর সঙ্গতি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– একটি স্বরধ্বনির প্রভাবে শব্দে অপর স্বরের পরিবর্তন ঘটলে                       তাকে স্বরসঙ্গতি বলে ।</a:t>
            </a:r>
          </a:p>
          <a:p>
            <a:r>
              <a:rPr lang="bn-BD" sz="3600" dirty="0">
                <a:solidFill>
                  <a:prstClr val="black"/>
                </a:solidFill>
                <a:cs typeface="Nikosh" panose="02000000000000000000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    </a:t>
            </a:r>
            <a:r>
              <a:rPr lang="bn-BD" sz="3600" dirty="0" smtClean="0">
                <a:solidFill>
                  <a:srgbClr val="FF0000"/>
                </a:solidFill>
                <a:cs typeface="Nikosh" panose="02000000000000000000" pitchFamily="2" charset="0"/>
              </a:rPr>
              <a:t>যেমনঃ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- দেশি &gt; দিশি, বিলাতি &gt; বিলিতি, মুলা &gt; মুলো ইত্যাদি 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274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3762" y="264161"/>
            <a:ext cx="115834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 </a:t>
            </a:r>
            <a:r>
              <a:rPr lang="bn-BD" sz="3600" dirty="0" smtClean="0">
                <a:solidFill>
                  <a:srgbClr val="00B0F0"/>
                </a:solidFill>
                <a:cs typeface="Nikosh" panose="02000000000000000000" pitchFamily="2" charset="0"/>
              </a:rPr>
              <a:t>ক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—</a:t>
            </a:r>
            <a:r>
              <a:rPr lang="bn-BD" sz="3600" dirty="0" smtClean="0">
                <a:solidFill>
                  <a:srgbClr val="FF0000"/>
                </a:solidFill>
                <a:cs typeface="Nikosh" panose="02000000000000000000" pitchFamily="2" charset="0"/>
              </a:rPr>
              <a:t>প্রগতঃ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- আদিস্বর অনুযায়ী অন্ত্যস্বর পরিবর্তন হলে প্রগত স্বরসঙ্গতি হয়।</a:t>
            </a:r>
          </a:p>
          <a:p>
            <a:r>
              <a:rPr lang="bn-BD" sz="3600" dirty="0">
                <a:solidFill>
                  <a:prstClr val="black"/>
                </a:solidFill>
                <a:cs typeface="Nikosh" panose="02000000000000000000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    </a:t>
            </a:r>
            <a:r>
              <a:rPr lang="bn-BD" sz="3600" dirty="0" smtClean="0">
                <a:solidFill>
                  <a:srgbClr val="FF0000"/>
                </a:solidFill>
                <a:cs typeface="Nikosh" panose="02000000000000000000" pitchFamily="2" charset="0"/>
              </a:rPr>
              <a:t>যেমন–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 মুলা&gt; মুলো, শিকা &gt; শিকে , তুলা &gt; তুলো ,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03762" y="1614660"/>
            <a:ext cx="115834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 </a:t>
            </a:r>
            <a:r>
              <a:rPr lang="bn-BD" sz="3600" dirty="0" smtClean="0">
                <a:solidFill>
                  <a:srgbClr val="00B0F0"/>
                </a:solidFill>
                <a:cs typeface="Nikosh" panose="02000000000000000000" pitchFamily="2" charset="0"/>
              </a:rPr>
              <a:t>খ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- </a:t>
            </a:r>
            <a:r>
              <a:rPr lang="bn-BD" sz="3600" dirty="0" smtClean="0">
                <a:solidFill>
                  <a:srgbClr val="FF0000"/>
                </a:solidFill>
                <a:cs typeface="Nikosh" panose="02000000000000000000" pitchFamily="2" charset="0"/>
              </a:rPr>
              <a:t>পরাগতঃ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- অন্ত্যস্বরের কারণে আদ্যস্বর পরিবর্তিত হলে পরাগত স্বরসঙ্গতি হয়।</a:t>
            </a:r>
          </a:p>
          <a:p>
            <a:r>
              <a:rPr lang="bn-BD" sz="3600" dirty="0">
                <a:solidFill>
                  <a:prstClr val="black"/>
                </a:solidFill>
                <a:cs typeface="Nikosh" panose="02000000000000000000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    </a:t>
            </a:r>
            <a:r>
              <a:rPr lang="bn-BD" sz="3600" dirty="0" smtClean="0">
                <a:solidFill>
                  <a:srgbClr val="FF0000"/>
                </a:solidFill>
                <a:cs typeface="Nikosh" panose="02000000000000000000" pitchFamily="2" charset="0"/>
              </a:rPr>
              <a:t>যেমন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-  আখো &gt; আখুয়া  &gt; এখো ,  দেশি &gt; দিশি ।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6948" y="2965159"/>
            <a:ext cx="119950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 </a:t>
            </a:r>
            <a:r>
              <a:rPr lang="bn-BD" sz="3600" dirty="0" smtClean="0">
                <a:solidFill>
                  <a:srgbClr val="00B0F0"/>
                </a:solidFill>
                <a:cs typeface="Nikosh" panose="02000000000000000000" pitchFamily="2" charset="0"/>
              </a:rPr>
              <a:t>গ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- </a:t>
            </a:r>
            <a:r>
              <a:rPr lang="bn-BD" sz="3600" dirty="0" smtClean="0">
                <a:solidFill>
                  <a:srgbClr val="FF0000"/>
                </a:solidFill>
                <a:cs typeface="Nikosh" panose="02000000000000000000" pitchFamily="2" charset="0"/>
              </a:rPr>
              <a:t>মধ্যগতঃ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- আদ্যস্বর ও অন্তস্বর অনুযায়ী মধ্যস্বর পরিবর্তিত হলে মধ্যগত স্বরসঙ্গতি</a:t>
            </a:r>
          </a:p>
          <a:p>
            <a:r>
              <a:rPr lang="bn-BD" sz="3600" dirty="0">
                <a:solidFill>
                  <a:prstClr val="black"/>
                </a:solidFill>
                <a:cs typeface="Nikosh" panose="02000000000000000000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 হয়।    </a:t>
            </a:r>
            <a:r>
              <a:rPr lang="bn-BD" sz="3600" dirty="0" smtClean="0">
                <a:solidFill>
                  <a:srgbClr val="FF0000"/>
                </a:solidFill>
                <a:cs typeface="Nikosh" panose="02000000000000000000" pitchFamily="2" charset="0"/>
              </a:rPr>
              <a:t>যেমন-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-     বিলাতি  &gt;  বিলিতি।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96948" y="4315658"/>
            <a:ext cx="1178872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>
                <a:solidFill>
                  <a:prstClr val="black"/>
                </a:solidFill>
                <a:cs typeface="Nikosh" panose="02000000000000000000" pitchFamily="2" charset="0"/>
              </a:rPr>
              <a:t> </a:t>
            </a:r>
            <a:r>
              <a:rPr lang="bn-BD" sz="3600" dirty="0" smtClean="0">
                <a:solidFill>
                  <a:srgbClr val="00B0F0"/>
                </a:solidFill>
                <a:cs typeface="Nikosh" panose="02000000000000000000" pitchFamily="2" charset="0"/>
              </a:rPr>
              <a:t>ঘ-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 </a:t>
            </a:r>
            <a:r>
              <a:rPr lang="bn-BD" sz="3600" dirty="0" smtClean="0">
                <a:solidFill>
                  <a:srgbClr val="FF0000"/>
                </a:solidFill>
                <a:cs typeface="Nikosh" panose="02000000000000000000" pitchFamily="2" charset="0"/>
              </a:rPr>
              <a:t>অন্যোন্যঃ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- আদ্য ও অন্ত দুই স্বরই পরস্পর প্রভাবিত হলে অন্যোন্য স্বরসঙ্গতি হয়।</a:t>
            </a:r>
          </a:p>
          <a:p>
            <a:r>
              <a:rPr lang="bn-BD" sz="3600" dirty="0">
                <a:solidFill>
                  <a:prstClr val="black"/>
                </a:solidFill>
                <a:cs typeface="Nikosh" panose="02000000000000000000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  </a:t>
            </a:r>
            <a:r>
              <a:rPr lang="bn-BD" sz="3600" dirty="0" smtClean="0">
                <a:solidFill>
                  <a:srgbClr val="FF0000"/>
                </a:solidFill>
                <a:cs typeface="Nikosh" panose="02000000000000000000" pitchFamily="2" charset="0"/>
              </a:rPr>
              <a:t>যেমনঃ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- মোজা &gt; মুজো ।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96948" y="5515987"/>
            <a:ext cx="116902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 smtClean="0">
                <a:solidFill>
                  <a:srgbClr val="FF0000"/>
                </a:solidFill>
                <a:cs typeface="Nikosh" panose="02000000000000000000" pitchFamily="2" charset="0"/>
              </a:rPr>
              <a:t>ঙ-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 </a:t>
            </a:r>
            <a:r>
              <a:rPr lang="bn-BD" sz="3600" dirty="0" smtClean="0">
                <a:solidFill>
                  <a:srgbClr val="FF0000"/>
                </a:solidFill>
                <a:cs typeface="Nikosh" panose="02000000000000000000" pitchFamily="2" charset="0"/>
              </a:rPr>
              <a:t>চলিত ভাষার স্বরসঙ্গতিঃ- 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গিলা&gt;গেলা ,মিলামিশা &gt; মেলামেশা , মিঠা &gt; মিঠে</a:t>
            </a:r>
          </a:p>
          <a:p>
            <a:r>
              <a:rPr lang="bn-BD" sz="3600" dirty="0">
                <a:solidFill>
                  <a:prstClr val="black"/>
                </a:solidFill>
                <a:cs typeface="Nikosh" panose="02000000000000000000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   ইচ্ছা &gt; ইচ্ছে, মুড়া &gt; মুড়ো, চুলা&gt;চুলো। </a:t>
            </a:r>
            <a:r>
              <a:rPr lang="bn-BD" sz="3600" dirty="0" smtClean="0">
                <a:solidFill>
                  <a:srgbClr val="FF0000"/>
                </a:solidFill>
                <a:cs typeface="Nikosh" panose="02000000000000000000" pitchFamily="2" charset="0"/>
              </a:rPr>
              <a:t>বিশেষ </a:t>
            </a:r>
            <a:r>
              <a:rPr lang="bn-BD" sz="3600" dirty="0" smtClean="0">
                <a:solidFill>
                  <a:srgbClr val="FF0000"/>
                </a:solidFill>
                <a:cs typeface="Nikosh" panose="02000000000000000000" pitchFamily="2" charset="0"/>
              </a:rPr>
              <a:t>নিয়ম 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—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উড়ুনি&gt;উড়নি।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795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7829" y="109417"/>
            <a:ext cx="115975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>
                <a:solidFill>
                  <a:prstClr val="black"/>
                </a:solidFill>
                <a:cs typeface="Nikosh" panose="02000000000000000000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৭; </a:t>
            </a:r>
            <a:r>
              <a:rPr lang="bn-BD" sz="3600" dirty="0" smtClean="0">
                <a:solidFill>
                  <a:srgbClr val="FF0000"/>
                </a:solidFill>
                <a:cs typeface="Nikosh" panose="02000000000000000000" pitchFamily="2" charset="0"/>
              </a:rPr>
              <a:t>সম্প্রকর্ষ বা স্বরলোপঃ- 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দ্রুত উচ্চারনের জন্য শব্দের আদি, অন্ত্য বা মধ্যবর্তী</a:t>
            </a:r>
          </a:p>
          <a:p>
            <a:r>
              <a:rPr lang="bn-BD" sz="3600" dirty="0">
                <a:solidFill>
                  <a:prstClr val="black"/>
                </a:solidFill>
                <a:cs typeface="Nikosh" panose="02000000000000000000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 কোনো স্বরধ্বনির লোপকে বলা হয় সম্প্রকর্ষ । বসতি&gt; বস্তি, জানালা&gt; জনলা। 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17829" y="1594200"/>
            <a:ext cx="1159750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 </a:t>
            </a:r>
            <a:r>
              <a:rPr lang="bn-BD" sz="3600" dirty="0" smtClean="0">
                <a:solidFill>
                  <a:srgbClr val="00B0F0"/>
                </a:solidFill>
                <a:cs typeface="Nikosh" panose="02000000000000000000" pitchFamily="2" charset="0"/>
              </a:rPr>
              <a:t>ক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) </a:t>
            </a:r>
            <a:r>
              <a:rPr lang="bn-BD" sz="3600" dirty="0" smtClean="0">
                <a:solidFill>
                  <a:srgbClr val="FF0000"/>
                </a:solidFill>
                <a:cs typeface="Nikosh" panose="02000000000000000000" pitchFamily="2" charset="0"/>
              </a:rPr>
              <a:t>অদিস্বরলোপ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— অলাবু &gt; লাবু &gt; লাউ,   উদ্ধার &gt; উধার &gt; ধার ।</a:t>
            </a:r>
          </a:p>
          <a:p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 </a:t>
            </a:r>
            <a:r>
              <a:rPr lang="bn-BD" sz="3600" dirty="0" smtClean="0">
                <a:solidFill>
                  <a:srgbClr val="00B0F0"/>
                </a:solidFill>
                <a:cs typeface="Nikosh" panose="02000000000000000000" pitchFamily="2" charset="0"/>
              </a:rPr>
              <a:t>খ)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 </a:t>
            </a:r>
            <a:r>
              <a:rPr lang="bn-BD" sz="3600" dirty="0" smtClean="0">
                <a:solidFill>
                  <a:srgbClr val="FF0000"/>
                </a:solidFill>
                <a:cs typeface="Nikosh" panose="02000000000000000000" pitchFamily="2" charset="0"/>
              </a:rPr>
              <a:t>মধ্যস্বর লোপ-   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অগুরু &gt; অগ্রু,   সুবর্ণ &gt; স্বর্ণ । </a:t>
            </a:r>
          </a:p>
          <a:p>
            <a:r>
              <a:rPr lang="bn-BD" sz="3600" dirty="0" smtClean="0">
                <a:solidFill>
                  <a:srgbClr val="00B0F0"/>
                </a:solidFill>
                <a:cs typeface="Nikosh" panose="02000000000000000000" pitchFamily="2" charset="0"/>
              </a:rPr>
              <a:t>গ)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  </a:t>
            </a:r>
            <a:r>
              <a:rPr lang="bn-BD" sz="3600" dirty="0" smtClean="0">
                <a:solidFill>
                  <a:srgbClr val="FF0000"/>
                </a:solidFill>
                <a:cs typeface="Nikosh" panose="02000000000000000000" pitchFamily="2" charset="0"/>
              </a:rPr>
              <a:t>অন্ত্যস্বর লোপ 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– আশা&gt; আশ, আজি &gt; আজ , চারি&gt; চার,সন্ধ্যা&gt;সঞ্জঝা&gt;সাঁঝ।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3517" y="3632981"/>
            <a:ext cx="1148496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৮; </a:t>
            </a:r>
            <a:r>
              <a:rPr lang="bn-BD" sz="3600" dirty="0" smtClean="0">
                <a:solidFill>
                  <a:srgbClr val="FF0000"/>
                </a:solidFill>
                <a:cs typeface="Nikosh" panose="02000000000000000000" pitchFamily="2" charset="0"/>
              </a:rPr>
              <a:t>ধ্বনি বিপর্যয়ঃ- 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শব্দের মধ্যে দুটি ব্যঞ্জনের পরস্পর পরিবর্তন ঘটলে তাকে ধ্বনি</a:t>
            </a:r>
          </a:p>
          <a:p>
            <a:r>
              <a:rPr lang="bn-BD" sz="3600" dirty="0">
                <a:solidFill>
                  <a:prstClr val="black"/>
                </a:solidFill>
                <a:cs typeface="Nikosh" panose="02000000000000000000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  বিপর্যয় বলে</a:t>
            </a:r>
            <a:r>
              <a:rPr lang="bn-BD" sz="3600" dirty="0" smtClean="0">
                <a:solidFill>
                  <a:srgbClr val="FF0000"/>
                </a:solidFill>
                <a:cs typeface="Nikosh" panose="02000000000000000000" pitchFamily="2" charset="0"/>
              </a:rPr>
              <a:t>।  উদাঃ 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ইং-বাকস&gt;বাং-বাসক, পিশাচ&gt; পিচাশ, লাফ&gt; ফাল।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1188" y="5294254"/>
            <a:ext cx="1105824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৯; </a:t>
            </a:r>
            <a:r>
              <a:rPr lang="bn-BD" sz="3600" dirty="0" smtClean="0">
                <a:solidFill>
                  <a:srgbClr val="FF0000"/>
                </a:solidFill>
                <a:cs typeface="Nikosh" panose="02000000000000000000" pitchFamily="2" charset="0"/>
              </a:rPr>
              <a:t>সমীভবনঃ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- শব্দমধ্যস্থ দুটি ভিন্ন ধ্বনি একে অপরের প্রভাবে অল্প-বিস্তর সমতা </a:t>
            </a:r>
          </a:p>
          <a:p>
            <a:r>
              <a:rPr lang="bn-BD" sz="3600" dirty="0">
                <a:solidFill>
                  <a:prstClr val="black"/>
                </a:solidFill>
                <a:cs typeface="Nikosh" panose="02000000000000000000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  লাভ করে । একে সমীভবন বলে। </a:t>
            </a:r>
            <a:r>
              <a:rPr lang="bn-BD" sz="3600" dirty="0" smtClean="0">
                <a:solidFill>
                  <a:srgbClr val="FF0000"/>
                </a:solidFill>
                <a:cs typeface="Nikosh" panose="02000000000000000000" pitchFamily="2" charset="0"/>
              </a:rPr>
              <a:t>উদাঃ-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- 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জন্ম &gt; জম্ম, কাঁদনা &gt; কান্না।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187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7491" y="259585"/>
            <a:ext cx="115834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৯,</a:t>
            </a:r>
            <a:r>
              <a:rPr lang="bn-BD" sz="3600" dirty="0" smtClean="0">
                <a:solidFill>
                  <a:srgbClr val="0070C0"/>
                </a:solidFill>
                <a:cs typeface="Nikosh" panose="02000000000000000000" pitchFamily="2" charset="0"/>
              </a:rPr>
              <a:t>ক</a:t>
            </a:r>
            <a:r>
              <a:rPr lang="bn-BD" sz="3600" dirty="0" smtClean="0">
                <a:solidFill>
                  <a:srgbClr val="FF0000"/>
                </a:solidFill>
                <a:cs typeface="Nikosh" panose="02000000000000000000" pitchFamily="2" charset="0"/>
              </a:rPr>
              <a:t>) প্রগত সমীভবনঃ- 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পুর্ব ধ্বনির প্রভাবে পরবর্তী ধ্বনির পরিবর্তন ঘটে একে বলে </a:t>
            </a:r>
          </a:p>
          <a:p>
            <a:r>
              <a:rPr lang="bn-BD" sz="3600" dirty="0">
                <a:solidFill>
                  <a:prstClr val="black"/>
                </a:solidFill>
                <a:cs typeface="Nikosh" panose="02000000000000000000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  প্রগত সমীভবন</a:t>
            </a:r>
            <a:r>
              <a:rPr lang="bn-BD" sz="3600" dirty="0" smtClean="0">
                <a:solidFill>
                  <a:srgbClr val="FF0000"/>
                </a:solidFill>
                <a:cs typeface="Nikosh" panose="02000000000000000000" pitchFamily="2" charset="0"/>
              </a:rPr>
              <a:t>। উদাঃ- 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চক্র &gt; চকক, পক্ক &gt; পকক, পদ্ম &gt; পদ্দ ।   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47491" y="1767116"/>
            <a:ext cx="115834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৯,</a:t>
            </a:r>
            <a:r>
              <a:rPr lang="bn-BD" sz="3600" dirty="0" smtClean="0">
                <a:solidFill>
                  <a:srgbClr val="0070C0"/>
                </a:solidFill>
                <a:cs typeface="Nikosh" panose="02000000000000000000" pitchFamily="2" charset="0"/>
              </a:rPr>
              <a:t>খ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)  </a:t>
            </a:r>
            <a:r>
              <a:rPr lang="bn-BD" sz="3600" dirty="0" smtClean="0">
                <a:solidFill>
                  <a:srgbClr val="FF0000"/>
                </a:solidFill>
                <a:cs typeface="Nikosh" panose="02000000000000000000" pitchFamily="2" charset="0"/>
              </a:rPr>
              <a:t>পরাগত সমীভবনঃ- 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পরবর্তী ধ্বনির প্রভাবে পূর্ববর্তী ধ্বনির পরিবর্তন হয়, একে </a:t>
            </a:r>
          </a:p>
          <a:p>
            <a:r>
              <a:rPr lang="bn-BD" sz="3600" dirty="0">
                <a:solidFill>
                  <a:prstClr val="black"/>
                </a:solidFill>
                <a:cs typeface="Nikosh" panose="02000000000000000000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    বলে </a:t>
            </a:r>
            <a:r>
              <a:rPr lang="bn-BD" sz="3600" dirty="0">
                <a:solidFill>
                  <a:prstClr val="black"/>
                </a:solidFill>
                <a:cs typeface="Nikosh" panose="02000000000000000000" pitchFamily="2" charset="0"/>
              </a:rPr>
              <a:t>পরাগত 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সমীভবন। </a:t>
            </a:r>
            <a:r>
              <a:rPr lang="bn-BD" sz="3600" dirty="0" smtClean="0">
                <a:solidFill>
                  <a:srgbClr val="FF0000"/>
                </a:solidFill>
                <a:cs typeface="Nikosh" panose="02000000000000000000" pitchFamily="2" charset="0"/>
              </a:rPr>
              <a:t>উদাঃ- 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তৎ + জন্য &gt; তজ্জন্য, তৎ + হিত &gt; তদ্ধিত।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0166" y="3274647"/>
            <a:ext cx="1149330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৯,</a:t>
            </a:r>
            <a:r>
              <a:rPr lang="bn-BD" sz="3600" dirty="0" smtClean="0">
                <a:solidFill>
                  <a:srgbClr val="0070C0"/>
                </a:solidFill>
                <a:cs typeface="Nikosh" panose="02000000000000000000" pitchFamily="2" charset="0"/>
              </a:rPr>
              <a:t>গ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) </a:t>
            </a:r>
            <a:r>
              <a:rPr lang="bn-BD" sz="3600" dirty="0" smtClean="0">
                <a:solidFill>
                  <a:srgbClr val="FF0000"/>
                </a:solidFill>
                <a:cs typeface="Nikosh" panose="02000000000000000000" pitchFamily="2" charset="0"/>
              </a:rPr>
              <a:t>অন্যোন্য সমীভবনঃ- 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যখন পরস্পরের প্রভাবে দুটো ধ্বনিই পরিবর্তিত হয়</a:t>
            </a:r>
          </a:p>
          <a:p>
            <a:r>
              <a:rPr lang="bn-BD" sz="3600" dirty="0">
                <a:solidFill>
                  <a:prstClr val="black"/>
                </a:solidFill>
                <a:cs typeface="Nikosh" panose="02000000000000000000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   তখন তাকে অন্যোন্য সমীভবন বলে। </a:t>
            </a:r>
            <a:r>
              <a:rPr lang="bn-BD" sz="3600" dirty="0" smtClean="0">
                <a:solidFill>
                  <a:srgbClr val="FF0000"/>
                </a:solidFill>
                <a:cs typeface="Nikosh" panose="02000000000000000000" pitchFamily="2" charset="0"/>
              </a:rPr>
              <a:t>উদাঃ-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সত্য &gt; সচ্চ, বিদ্যা &gt; বিজ্জা ।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0166" y="5089379"/>
            <a:ext cx="1138076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১০; </a:t>
            </a:r>
            <a:r>
              <a:rPr lang="bn-BD" sz="3600" dirty="0" smtClean="0">
                <a:solidFill>
                  <a:srgbClr val="FF0000"/>
                </a:solidFill>
                <a:cs typeface="Nikosh" panose="02000000000000000000" pitchFamily="2" charset="0"/>
              </a:rPr>
              <a:t>বিষমীভবনঃ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- দুটো সমবর্ণের একটির পরিবর্তনকে বিষমীভবন বলে।</a:t>
            </a:r>
          </a:p>
          <a:p>
            <a:r>
              <a:rPr lang="bn-BD" sz="3600" dirty="0">
                <a:solidFill>
                  <a:prstClr val="black"/>
                </a:solidFill>
                <a:cs typeface="Nikosh" panose="02000000000000000000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     </a:t>
            </a:r>
            <a:r>
              <a:rPr lang="bn-BD" sz="3600" dirty="0" smtClean="0">
                <a:solidFill>
                  <a:srgbClr val="FF0000"/>
                </a:solidFill>
                <a:cs typeface="Nikosh" panose="02000000000000000000" pitchFamily="2" charset="0"/>
              </a:rPr>
              <a:t>উদাঃ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- শরীর &gt; শরীল,  লাল &gt; নাল 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372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2283" y="264161"/>
            <a:ext cx="1155864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 ১১; </a:t>
            </a:r>
            <a:r>
              <a:rPr lang="bn-BD" sz="3600" dirty="0" smtClean="0">
                <a:solidFill>
                  <a:srgbClr val="FF0000"/>
                </a:solidFill>
                <a:cs typeface="Nikosh" panose="02000000000000000000" pitchFamily="2" charset="0"/>
              </a:rPr>
              <a:t>দ্বিত্ব ব্যঞ্জন বা ব্যঞ্জনদ্বিত্বাঃ- 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কখনো কখনো জোর দেয়ার জন্য শব্দের অন্তর্গত</a:t>
            </a:r>
          </a:p>
          <a:p>
            <a:r>
              <a:rPr lang="bn-BD" sz="3600" dirty="0">
                <a:solidFill>
                  <a:prstClr val="black"/>
                </a:solidFill>
                <a:cs typeface="Nikosh" panose="02000000000000000000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 ব্যঞ্জনের দ্বিত্ব হয়, একে বলে ব্যঞ্জনদ্বিত্ব বা ব্যাঞ্জনদ্বিত্বা । </a:t>
            </a:r>
          </a:p>
          <a:p>
            <a:r>
              <a:rPr lang="bn-BD" sz="3600" dirty="0">
                <a:solidFill>
                  <a:prstClr val="black"/>
                </a:solidFill>
                <a:cs typeface="Nikosh" panose="02000000000000000000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     </a:t>
            </a:r>
            <a:r>
              <a:rPr lang="bn-BD" sz="3600" dirty="0" smtClean="0">
                <a:solidFill>
                  <a:srgbClr val="FF0000"/>
                </a:solidFill>
                <a:cs typeface="Nikosh" panose="02000000000000000000" pitchFamily="2" charset="0"/>
              </a:rPr>
              <a:t>উদাঃ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- পাকা &gt; পাক্কা,   সকাল &gt; সক্কাল ইত্যাদি । 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72283" y="2135165"/>
            <a:ext cx="1155864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১২; </a:t>
            </a:r>
            <a:r>
              <a:rPr lang="bn-BD" sz="3600" dirty="0" smtClean="0">
                <a:solidFill>
                  <a:srgbClr val="FF0000"/>
                </a:solidFill>
                <a:cs typeface="Nikosh" panose="02000000000000000000" pitchFamily="2" charset="0"/>
              </a:rPr>
              <a:t>ব্যঞ্জন বিকৃতিঃ- 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শব্দ-মধ্যে কোনো কোনো সময় কোনো ব্যঞ্জন পরিবর্তিত হয়ে</a:t>
            </a:r>
          </a:p>
          <a:p>
            <a:r>
              <a:rPr lang="bn-BD" sz="3600" dirty="0">
                <a:solidFill>
                  <a:prstClr val="black"/>
                </a:solidFill>
                <a:cs typeface="Nikosh" panose="02000000000000000000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     নতুন ব্যঞ্জনধ্বনি ব্যবহ্রত হয়। একে ব্যঞ্জন বিকৃতি বলে। </a:t>
            </a:r>
          </a:p>
          <a:p>
            <a:r>
              <a:rPr lang="bn-BD" sz="3600" dirty="0">
                <a:solidFill>
                  <a:prstClr val="black"/>
                </a:solidFill>
                <a:cs typeface="Nikosh" panose="02000000000000000000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 </a:t>
            </a:r>
            <a:r>
              <a:rPr lang="bn-BD" sz="3600" dirty="0" smtClean="0">
                <a:solidFill>
                  <a:srgbClr val="FF0000"/>
                </a:solidFill>
                <a:cs typeface="Nikosh" panose="02000000000000000000" pitchFamily="2" charset="0"/>
              </a:rPr>
              <a:t>উদাঃ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- কবাট &gt; কপাট, ধোবা &gt; ধোপা,  ধাইমা &gt; দাইমা ইত্যাদি ।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72283" y="4414130"/>
            <a:ext cx="1155864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 ১৩</a:t>
            </a:r>
            <a:r>
              <a:rPr lang="bn-BD" sz="3600" dirty="0" smtClean="0">
                <a:solidFill>
                  <a:srgbClr val="FF0000"/>
                </a:solidFill>
                <a:cs typeface="Nikosh" panose="02000000000000000000" pitchFamily="2" charset="0"/>
              </a:rPr>
              <a:t>; ব্যঞ্জনচ্যুতিঃ- 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পাশাপাশি সমউচ্চারণের দুটি ব্যঞ্জন ধ্বনি থাকলে তার একটি </a:t>
            </a:r>
          </a:p>
          <a:p>
            <a:r>
              <a:rPr lang="bn-BD" sz="3600" dirty="0">
                <a:solidFill>
                  <a:prstClr val="black"/>
                </a:solidFill>
                <a:cs typeface="Nikosh" panose="02000000000000000000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      লোপ পায় । এরুপ লোপ কে বলা হয় ব্যঞ্জনচ্যুতি বা ধ্বনিচ্যুতি।</a:t>
            </a:r>
          </a:p>
          <a:p>
            <a:r>
              <a:rPr lang="bn-BD" sz="3600" dirty="0">
                <a:solidFill>
                  <a:prstClr val="black"/>
                </a:solidFill>
                <a:cs typeface="Nikosh" panose="02000000000000000000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   </a:t>
            </a:r>
            <a:r>
              <a:rPr lang="bn-BD" sz="3600" dirty="0" smtClean="0">
                <a:solidFill>
                  <a:srgbClr val="FF0000"/>
                </a:solidFill>
                <a:cs typeface="Nikosh" panose="02000000000000000000" pitchFamily="2" charset="0"/>
              </a:rPr>
              <a:t>উদাঃ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- বউদিদি &gt; বউদি,   বড়দাদা &gt; বড়দা ইত্যাদি 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209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" grpId="1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1126</Words>
  <Application>Microsoft Office PowerPoint</Application>
  <PresentationFormat>Widescreen</PresentationFormat>
  <Paragraphs>93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Nikosh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anwar</dc:creator>
  <cp:lastModifiedBy>anwar</cp:lastModifiedBy>
  <cp:revision>30</cp:revision>
  <dcterms:created xsi:type="dcterms:W3CDTF">2020-10-22T07:34:12Z</dcterms:created>
  <dcterms:modified xsi:type="dcterms:W3CDTF">2020-10-23T09:53:21Z</dcterms:modified>
</cp:coreProperties>
</file>