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audio7.wav" ContentType="audio/wav"/>
  <Override PartName="/ppt/media/audio12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315" r:id="rId3"/>
    <p:sldId id="260" r:id="rId4"/>
    <p:sldId id="316" r:id="rId5"/>
    <p:sldId id="317" r:id="rId6"/>
    <p:sldId id="259" r:id="rId7"/>
    <p:sldId id="263" r:id="rId8"/>
    <p:sldId id="261" r:id="rId9"/>
    <p:sldId id="318" r:id="rId10"/>
    <p:sldId id="267" r:id="rId11"/>
    <p:sldId id="319" r:id="rId12"/>
    <p:sldId id="320" r:id="rId13"/>
    <p:sldId id="321" r:id="rId14"/>
    <p:sldId id="322" r:id="rId15"/>
    <p:sldId id="323" r:id="rId16"/>
    <p:sldId id="324" r:id="rId17"/>
    <p:sldId id="275" r:id="rId18"/>
    <p:sldId id="276" r:id="rId19"/>
    <p:sldId id="277" r:id="rId20"/>
    <p:sldId id="281" r:id="rId21"/>
    <p:sldId id="265" r:id="rId22"/>
    <p:sldId id="266" r:id="rId23"/>
    <p:sldId id="286" r:id="rId24"/>
    <p:sldId id="325" r:id="rId25"/>
    <p:sldId id="280" r:id="rId26"/>
    <p:sldId id="282" r:id="rId27"/>
    <p:sldId id="279" r:id="rId28"/>
    <p:sldId id="274" r:id="rId29"/>
    <p:sldId id="288" r:id="rId30"/>
    <p:sldId id="257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  <a:srgbClr val="2009C7"/>
    <a:srgbClr val="66FF99"/>
    <a:srgbClr val="CE2E02"/>
    <a:srgbClr val="CCFFFF"/>
    <a:srgbClr val="FF99FF"/>
    <a:srgbClr val="FFFF99"/>
    <a:srgbClr val="99CCFF"/>
    <a:srgbClr val="66FFCC"/>
    <a:srgbClr val="1E4A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66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7" d="100"/>
        <a:sy n="5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0D1D48-6FC8-48A2-8F70-842484AEFE4F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8428C3-A79C-4C79-B87F-F4D277ACC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737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95EB8-D9B0-4299-8B37-07EFABD2325D}" type="slidenum">
              <a:rPr lang="en-IN" smtClean="0"/>
              <a:pPr/>
              <a:t>2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88929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3C847-64B3-44A6-9CA7-1A8A608C0D7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591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D098E-6892-4DAA-AEDD-031A21CC3294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67C3C-F252-4099-807F-C6284FA7FE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D098E-6892-4DAA-AEDD-031A21CC3294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67C3C-F252-4099-807F-C6284FA7FE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D098E-6892-4DAA-AEDD-031A21CC3294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67C3C-F252-4099-807F-C6284FA7FE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D098E-6892-4DAA-AEDD-031A21CC3294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67C3C-F252-4099-807F-C6284FA7FE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D098E-6892-4DAA-AEDD-031A21CC3294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67C3C-F252-4099-807F-C6284FA7FE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D098E-6892-4DAA-AEDD-031A21CC3294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67C3C-F252-4099-807F-C6284FA7FE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D098E-6892-4DAA-AEDD-031A21CC3294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67C3C-F252-4099-807F-C6284FA7FE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D098E-6892-4DAA-AEDD-031A21CC3294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67C3C-F252-4099-807F-C6284FA7FE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D098E-6892-4DAA-AEDD-031A21CC3294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67C3C-F252-4099-807F-C6284FA7FE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D098E-6892-4DAA-AEDD-031A21CC3294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67C3C-F252-4099-807F-C6284FA7FE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D098E-6892-4DAA-AEDD-031A21CC3294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67C3C-F252-4099-807F-C6284FA7FE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D098E-6892-4DAA-AEDD-031A21CC3294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67C3C-F252-4099-807F-C6284FA7FE1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.png"/><Relationship Id="rId7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jpg"/><Relationship Id="rId7" Type="http://schemas.openxmlformats.org/officeDocument/2006/relationships/image" Target="../media/image18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g"/><Relationship Id="rId4" Type="http://schemas.openxmlformats.org/officeDocument/2006/relationships/image" Target="../media/image15.jpg"/><Relationship Id="rId9" Type="http://schemas.openxmlformats.org/officeDocument/2006/relationships/audio" Target="../media/audio5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0.jpeg"/><Relationship Id="rId7" Type="http://schemas.openxmlformats.org/officeDocument/2006/relationships/image" Target="../media/image24.jpg"/><Relationship Id="rId12" Type="http://schemas.openxmlformats.org/officeDocument/2006/relationships/audio" Target="../media/audio9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11" Type="http://schemas.openxmlformats.org/officeDocument/2006/relationships/image" Target="../media/image28.jpg"/><Relationship Id="rId5" Type="http://schemas.openxmlformats.org/officeDocument/2006/relationships/image" Target="../media/image22.jpeg"/><Relationship Id="rId10" Type="http://schemas.openxmlformats.org/officeDocument/2006/relationships/image" Target="../media/image27.jp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g"/><Relationship Id="rId13" Type="http://schemas.openxmlformats.org/officeDocument/2006/relationships/image" Target="../media/image47.jpg"/><Relationship Id="rId3" Type="http://schemas.openxmlformats.org/officeDocument/2006/relationships/image" Target="../media/image37.jpeg"/><Relationship Id="rId7" Type="http://schemas.openxmlformats.org/officeDocument/2006/relationships/image" Target="../media/image41.jpg"/><Relationship Id="rId12" Type="http://schemas.openxmlformats.org/officeDocument/2006/relationships/image" Target="../media/image46.jp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g"/><Relationship Id="rId11" Type="http://schemas.openxmlformats.org/officeDocument/2006/relationships/image" Target="../media/image45.jpg"/><Relationship Id="rId5" Type="http://schemas.openxmlformats.org/officeDocument/2006/relationships/image" Target="../media/image39.jpg"/><Relationship Id="rId15" Type="http://schemas.openxmlformats.org/officeDocument/2006/relationships/audio" Target="../media/audio10.wav"/><Relationship Id="rId10" Type="http://schemas.openxmlformats.org/officeDocument/2006/relationships/image" Target="../media/image44.jpg"/><Relationship Id="rId4" Type="http://schemas.openxmlformats.org/officeDocument/2006/relationships/image" Target="../media/image38.jpeg"/><Relationship Id="rId9" Type="http://schemas.openxmlformats.org/officeDocument/2006/relationships/image" Target="../media/image43.jpg"/><Relationship Id="rId14" Type="http://schemas.openxmlformats.org/officeDocument/2006/relationships/image" Target="../media/image48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g"/><Relationship Id="rId13" Type="http://schemas.openxmlformats.org/officeDocument/2006/relationships/image" Target="../media/image59.jpg"/><Relationship Id="rId3" Type="http://schemas.openxmlformats.org/officeDocument/2006/relationships/image" Target="../media/image49.jpeg"/><Relationship Id="rId7" Type="http://schemas.openxmlformats.org/officeDocument/2006/relationships/image" Target="../media/image53.jpg"/><Relationship Id="rId12" Type="http://schemas.openxmlformats.org/officeDocument/2006/relationships/image" Target="../media/image58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g"/><Relationship Id="rId11" Type="http://schemas.openxmlformats.org/officeDocument/2006/relationships/image" Target="../media/image57.jpeg"/><Relationship Id="rId5" Type="http://schemas.openxmlformats.org/officeDocument/2006/relationships/image" Target="../media/image51.jpg"/><Relationship Id="rId10" Type="http://schemas.openxmlformats.org/officeDocument/2006/relationships/image" Target="../media/image56.jpg"/><Relationship Id="rId4" Type="http://schemas.openxmlformats.org/officeDocument/2006/relationships/image" Target="../media/image50.jpg"/><Relationship Id="rId9" Type="http://schemas.openxmlformats.org/officeDocument/2006/relationships/image" Target="../media/image55.jpg"/><Relationship Id="rId14" Type="http://schemas.openxmlformats.org/officeDocument/2006/relationships/audio" Target="../media/audio4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7" Type="http://schemas.openxmlformats.org/officeDocument/2006/relationships/audio" Target="../media/audio6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7.wav"/><Relationship Id="rId4" Type="http://schemas.openxmlformats.org/officeDocument/2006/relationships/image" Target="../media/image6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3" Type="http://schemas.openxmlformats.org/officeDocument/2006/relationships/image" Target="../media/image65.jpeg"/><Relationship Id="rId7" Type="http://schemas.openxmlformats.org/officeDocument/2006/relationships/image" Target="../media/image69.jpe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2.wav"/><Relationship Id="rId5" Type="http://schemas.openxmlformats.org/officeDocument/2006/relationships/image" Target="../media/image71.jpeg"/><Relationship Id="rId4" Type="http://schemas.openxmlformats.org/officeDocument/2006/relationships/image" Target="../media/image6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audio" Target="../media/audio2.wav"/><Relationship Id="rId5" Type="http://schemas.openxmlformats.org/officeDocument/2006/relationships/image" Target="../media/image4.gif"/><Relationship Id="rId10" Type="http://schemas.openxmlformats.org/officeDocument/2006/relationships/image" Target="../media/image5.gif"/><Relationship Id="rId4" Type="http://schemas.openxmlformats.org/officeDocument/2006/relationships/image" Target="../media/image6.jp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7" Type="http://schemas.openxmlformats.org/officeDocument/2006/relationships/audio" Target="../media/audio7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74.tmp"/><Relationship Id="rId4" Type="http://schemas.openxmlformats.org/officeDocument/2006/relationships/image" Target="../media/image7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5" Type="http://schemas.openxmlformats.org/officeDocument/2006/relationships/audio" Target="NULL"/><Relationship Id="rId4" Type="http://schemas.openxmlformats.org/officeDocument/2006/relationships/image" Target="../media/image6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7.xml"/><Relationship Id="rId6" Type="http://schemas.openxmlformats.org/officeDocument/2006/relationships/audio" Target="NULL"/><Relationship Id="rId5" Type="http://schemas.openxmlformats.org/officeDocument/2006/relationships/image" Target="../media/image6.jpg"/><Relationship Id="rId4" Type="http://schemas.openxmlformats.org/officeDocument/2006/relationships/image" Target="../media/image7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3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6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audio" Target="../media/audio9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3.wav"/><Relationship Id="rId3" Type="http://schemas.openxmlformats.org/officeDocument/2006/relationships/image" Target="../media/image82.jpeg"/><Relationship Id="rId7" Type="http://schemas.openxmlformats.org/officeDocument/2006/relationships/image" Target="../media/image5.gif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tmp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audio" Target="NUL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gif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4.wav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1.png"/><Relationship Id="rId10" Type="http://schemas.openxmlformats.org/officeDocument/2006/relationships/audio" Target="../media/audio5.wav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.wav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3" Type="http://schemas.openxmlformats.org/officeDocument/2006/relationships/image" Target="../media/image11.jpeg"/><Relationship Id="rId7" Type="http://schemas.openxmlformats.org/officeDocument/2006/relationships/image" Target="../media/image4.gif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FE21C6D8-978E-4130-A789-00318FAD8A41}"/>
              </a:ext>
            </a:extLst>
          </p:cNvPr>
          <p:cNvGrpSpPr/>
          <p:nvPr/>
        </p:nvGrpSpPr>
        <p:grpSpPr>
          <a:xfrm>
            <a:off x="47752" y="10236"/>
            <a:ext cx="9144000" cy="6858000"/>
            <a:chOff x="1447800" y="838200"/>
            <a:chExt cx="6248400" cy="3962400"/>
          </a:xfrm>
          <a:solidFill>
            <a:schemeClr val="accent2">
              <a:lumMod val="75000"/>
            </a:schemeClr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D6DF209-9187-447F-BDD5-6A52D448A447}"/>
                </a:ext>
              </a:extLst>
            </p:cNvPr>
            <p:cNvSpPr/>
            <p:nvPr/>
          </p:nvSpPr>
          <p:spPr>
            <a:xfrm>
              <a:off x="1447800" y="838200"/>
              <a:ext cx="6248400" cy="10837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D170BBB-F2CE-48E7-8957-702A643F6B94}"/>
                </a:ext>
              </a:extLst>
            </p:cNvPr>
            <p:cNvSpPr/>
            <p:nvPr/>
          </p:nvSpPr>
          <p:spPr>
            <a:xfrm>
              <a:off x="1447800" y="4692227"/>
              <a:ext cx="6248400" cy="10837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A9715B8-6B16-4F02-B2F3-D6E1542A70BC}"/>
                </a:ext>
              </a:extLst>
            </p:cNvPr>
            <p:cNvSpPr/>
            <p:nvPr/>
          </p:nvSpPr>
          <p:spPr>
            <a:xfrm>
              <a:off x="1447800" y="838200"/>
              <a:ext cx="176530" cy="3962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84FCF7C-022F-49F3-BE4A-5A4A81A76EA2}"/>
                </a:ext>
              </a:extLst>
            </p:cNvPr>
            <p:cNvSpPr/>
            <p:nvPr/>
          </p:nvSpPr>
          <p:spPr>
            <a:xfrm>
              <a:off x="7519670" y="838200"/>
              <a:ext cx="176530" cy="3962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C00000"/>
                  </a:solidFill>
                </a:ln>
              </a:endParaRPr>
            </a:p>
          </p:txBody>
        </p:sp>
      </p:grpSp>
      <p:pic>
        <p:nvPicPr>
          <p:cNvPr id="4" name="Picture 3" descr="Image result for grass png">
            <a:extLst>
              <a:ext uri="{FF2B5EF4-FFF2-40B4-BE49-F238E27FC236}">
                <a16:creationId xmlns:a16="http://schemas.microsoft.com/office/drawing/2014/main" id="{3382A64E-FDEC-4246-BDC3-BA8DE13F2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37" y="4289392"/>
            <a:ext cx="8627326" cy="2379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40A87B2-8623-47F9-90BF-32B6F08702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5415">
            <a:off x="6544339" y="3253213"/>
            <a:ext cx="3048000" cy="2286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9466B4B-CE88-4052-B4C7-07B693C48B76}"/>
              </a:ext>
            </a:extLst>
          </p:cNvPr>
          <p:cNvGrpSpPr/>
          <p:nvPr/>
        </p:nvGrpSpPr>
        <p:grpSpPr>
          <a:xfrm>
            <a:off x="1447800" y="2286001"/>
            <a:ext cx="6248400" cy="1828799"/>
            <a:chOff x="1066800" y="2286001"/>
            <a:chExt cx="6248400" cy="182879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9553A65-DF04-4387-91A6-D30A29DE9BA1}"/>
                </a:ext>
              </a:extLst>
            </p:cNvPr>
            <p:cNvSpPr/>
            <p:nvPr/>
          </p:nvSpPr>
          <p:spPr>
            <a:xfrm>
              <a:off x="1066800" y="2286001"/>
              <a:ext cx="6248400" cy="1828799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A3D8AE5-E1CB-4353-9AF1-239A04EFB019}"/>
                </a:ext>
              </a:extLst>
            </p:cNvPr>
            <p:cNvSpPr/>
            <p:nvPr/>
          </p:nvSpPr>
          <p:spPr>
            <a:xfrm>
              <a:off x="1447801" y="2590800"/>
              <a:ext cx="5486400" cy="1219199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0" name="Heart 39">
            <a:extLst>
              <a:ext uri="{FF2B5EF4-FFF2-40B4-BE49-F238E27FC236}">
                <a16:creationId xmlns:a16="http://schemas.microsoft.com/office/drawing/2014/main" id="{7083086D-9075-422E-A84E-463E75E06278}"/>
              </a:ext>
            </a:extLst>
          </p:cNvPr>
          <p:cNvSpPr/>
          <p:nvPr/>
        </p:nvSpPr>
        <p:spPr>
          <a:xfrm>
            <a:off x="6019801" y="2715266"/>
            <a:ext cx="1295399" cy="1018534"/>
          </a:xfrm>
          <a:prstGeom prst="hear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bn-BD" sz="7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Heart 41">
            <a:extLst>
              <a:ext uri="{FF2B5EF4-FFF2-40B4-BE49-F238E27FC236}">
                <a16:creationId xmlns:a16="http://schemas.microsoft.com/office/drawing/2014/main" id="{3FE56025-D6DB-4DA1-B5C5-F533F1BF2E74}"/>
              </a:ext>
            </a:extLst>
          </p:cNvPr>
          <p:cNvSpPr/>
          <p:nvPr/>
        </p:nvSpPr>
        <p:spPr>
          <a:xfrm>
            <a:off x="4648200" y="2715266"/>
            <a:ext cx="1295399" cy="1018534"/>
          </a:xfrm>
          <a:prstGeom prst="hear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bn-BD" sz="7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Heart 43">
            <a:extLst>
              <a:ext uri="{FF2B5EF4-FFF2-40B4-BE49-F238E27FC236}">
                <a16:creationId xmlns:a16="http://schemas.microsoft.com/office/drawing/2014/main" id="{0D111181-0454-400B-B957-85B530290CB9}"/>
              </a:ext>
            </a:extLst>
          </p:cNvPr>
          <p:cNvSpPr/>
          <p:nvPr/>
        </p:nvSpPr>
        <p:spPr>
          <a:xfrm>
            <a:off x="3276601" y="2715266"/>
            <a:ext cx="1295399" cy="1018534"/>
          </a:xfrm>
          <a:prstGeom prst="hear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r>
              <a:rPr lang="bn-BD" sz="7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Heart 45">
            <a:extLst>
              <a:ext uri="{FF2B5EF4-FFF2-40B4-BE49-F238E27FC236}">
                <a16:creationId xmlns:a16="http://schemas.microsoft.com/office/drawing/2014/main" id="{5FA0F5E4-0CDF-4FF0-B407-4A4259145A21}"/>
              </a:ext>
            </a:extLst>
          </p:cNvPr>
          <p:cNvSpPr/>
          <p:nvPr/>
        </p:nvSpPr>
        <p:spPr>
          <a:xfrm>
            <a:off x="1905000" y="2667001"/>
            <a:ext cx="1295399" cy="1018534"/>
          </a:xfrm>
          <a:prstGeom prst="hear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 </a:t>
            </a:r>
            <a:endParaRPr lang="en-US" sz="7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6A2F5F6-21C4-4F1E-9501-39AEBC024E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308384" y="221784"/>
            <a:ext cx="1607016" cy="16070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E8E63B2-DA3A-4D3B-A58B-2A4B346D4E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97984" y="228600"/>
            <a:ext cx="1607016" cy="16070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22BB251-9B3B-464A-BFF4-6EAE053CD1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1130">
            <a:off x="-443448" y="3351821"/>
            <a:ext cx="3048000" cy="2286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A7B2A28-E3F9-4FA1-8CC8-5AAF0E22BE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157" y="4370460"/>
            <a:ext cx="1246843" cy="2258940"/>
          </a:xfrm>
          <a:prstGeom prst="rect">
            <a:avLst/>
          </a:prstGeom>
        </p:spPr>
      </p:pic>
      <p:pic>
        <p:nvPicPr>
          <p:cNvPr id="5" name="Picture 4" descr="F:\New folder (2)\Animated gif\img8.gif">
            <a:extLst>
              <a:ext uri="{FF2B5EF4-FFF2-40B4-BE49-F238E27FC236}">
                <a16:creationId xmlns:a16="http://schemas.microsoft.com/office/drawing/2014/main" id="{8A18EB9F-88F9-483C-946A-9D5D52AB8E6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318101"/>
            <a:ext cx="3876672" cy="215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F:\New folder (2)\Animated gif\img8.gif">
            <a:extLst>
              <a:ext uri="{FF2B5EF4-FFF2-40B4-BE49-F238E27FC236}">
                <a16:creationId xmlns:a16="http://schemas.microsoft.com/office/drawing/2014/main" id="{245A6757-DF8B-4DDB-8103-A885EE33585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05223"/>
            <a:ext cx="3876672" cy="215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bomb.wav"/>
          </p:stSnd>
        </p:sndAc>
      </p:transition>
    </mc:Choice>
    <mc:Fallback xmlns="">
      <p:transition spd="slow">
        <p:fade/>
        <p:sndAc>
          <p:stSnd>
            <p:snd r:embed="rId8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2" grpId="0" animBg="1"/>
      <p:bldP spid="44" grpId="0" animBg="1"/>
      <p:bldP spid="4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>
            <a:extLst>
              <a:ext uri="{FF2B5EF4-FFF2-40B4-BE49-F238E27FC236}">
                <a16:creationId xmlns:a16="http://schemas.microsoft.com/office/drawing/2014/main" id="{FE21C6D8-978E-4130-A789-00318FAD8A41}"/>
              </a:ext>
            </a:extLst>
          </p:cNvPr>
          <p:cNvGrpSpPr/>
          <p:nvPr/>
        </p:nvGrpSpPr>
        <p:grpSpPr>
          <a:xfrm>
            <a:off x="6927" y="-75338"/>
            <a:ext cx="9144000" cy="6858000"/>
            <a:chOff x="1447800" y="838200"/>
            <a:chExt cx="6248400" cy="3962400"/>
          </a:xfrm>
          <a:solidFill>
            <a:srgbClr val="1E4A1E"/>
          </a:solidFill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3D6DF209-9187-447F-BDD5-6A52D448A447}"/>
                </a:ext>
              </a:extLst>
            </p:cNvPr>
            <p:cNvSpPr/>
            <p:nvPr/>
          </p:nvSpPr>
          <p:spPr>
            <a:xfrm>
              <a:off x="1447800" y="838200"/>
              <a:ext cx="6248400" cy="10837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BD170BBB-F2CE-48E7-8957-702A643F6B94}"/>
                </a:ext>
              </a:extLst>
            </p:cNvPr>
            <p:cNvSpPr/>
            <p:nvPr/>
          </p:nvSpPr>
          <p:spPr>
            <a:xfrm>
              <a:off x="1447800" y="4692227"/>
              <a:ext cx="6248400" cy="10837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3A9715B8-6B16-4F02-B2F3-D6E1542A70BC}"/>
                </a:ext>
              </a:extLst>
            </p:cNvPr>
            <p:cNvSpPr/>
            <p:nvPr/>
          </p:nvSpPr>
          <p:spPr>
            <a:xfrm>
              <a:off x="1447800" y="838200"/>
              <a:ext cx="176530" cy="3962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384FCF7C-022F-49F3-BE4A-5A4A81A76EA2}"/>
                </a:ext>
              </a:extLst>
            </p:cNvPr>
            <p:cNvSpPr/>
            <p:nvPr/>
          </p:nvSpPr>
          <p:spPr>
            <a:xfrm>
              <a:off x="7519670" y="838200"/>
              <a:ext cx="176530" cy="3962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BB1F9D88-F6BD-4C49-8D6A-5A04742CB146}"/>
              </a:ext>
            </a:extLst>
          </p:cNvPr>
          <p:cNvSpPr txBox="1"/>
          <p:nvPr/>
        </p:nvSpPr>
        <p:spPr>
          <a:xfrm>
            <a:off x="2895600" y="228600"/>
            <a:ext cx="3276600" cy="707886"/>
          </a:xfrm>
          <a:prstGeom prst="rect">
            <a:avLst/>
          </a:prstGeom>
          <a:solidFill>
            <a:srgbClr val="1E4A1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44C50E1-3C83-4AE4-BB1D-7090FBFF87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71" y="838200"/>
            <a:ext cx="1882229" cy="14044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DA00B1B-59AF-4C52-834F-98543D52A2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2716730"/>
            <a:ext cx="1905000" cy="145448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C87A9AD-019F-49D9-BFA8-CB1FE33C01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4671760"/>
            <a:ext cx="1905000" cy="145448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4DC2546-D049-4D3D-BD56-EA72007741C4}"/>
              </a:ext>
            </a:extLst>
          </p:cNvPr>
          <p:cNvSpPr/>
          <p:nvPr/>
        </p:nvSpPr>
        <p:spPr>
          <a:xfrm>
            <a:off x="457200" y="6082428"/>
            <a:ext cx="1371600" cy="512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ঘুঘু </a:t>
            </a:r>
            <a:r>
              <a:rPr lang="bn-BD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0C0215A-FC1E-41D1-9A64-09345D8DC5A1}"/>
              </a:ext>
            </a:extLst>
          </p:cNvPr>
          <p:cNvSpPr/>
          <p:nvPr/>
        </p:nvSpPr>
        <p:spPr>
          <a:xfrm>
            <a:off x="533400" y="4125627"/>
            <a:ext cx="1371600" cy="512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দোয়েল </a:t>
            </a:r>
            <a:r>
              <a:rPr lang="bn-BD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AD14C59-8CA7-40C1-82E8-7B8C2F6D30E3}"/>
              </a:ext>
            </a:extLst>
          </p:cNvPr>
          <p:cNvSpPr/>
          <p:nvPr/>
        </p:nvSpPr>
        <p:spPr>
          <a:xfrm>
            <a:off x="533400" y="2168825"/>
            <a:ext cx="1371600" cy="512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চড়ুই</a:t>
            </a:r>
            <a:r>
              <a:rPr lang="bn-BD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76A6091-B370-434D-B4A1-8954B0B58E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838201"/>
            <a:ext cx="1916833" cy="1383127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C81E0954-0BDA-447C-9F31-ED32B6FB1E6B}"/>
              </a:ext>
            </a:extLst>
          </p:cNvPr>
          <p:cNvSpPr/>
          <p:nvPr/>
        </p:nvSpPr>
        <p:spPr>
          <a:xfrm>
            <a:off x="2514600" y="2168825"/>
            <a:ext cx="1371600" cy="512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কোকিল </a:t>
            </a:r>
            <a:r>
              <a:rPr lang="bn-BD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A2A2AF7-5B6D-44C1-8464-12308E7C447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1" y="2714959"/>
            <a:ext cx="1840632" cy="1454483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9A4070E-6F32-4EDC-BA6E-80A1EF23C0D2}"/>
              </a:ext>
            </a:extLst>
          </p:cNvPr>
          <p:cNvSpPr/>
          <p:nvPr/>
        </p:nvSpPr>
        <p:spPr>
          <a:xfrm>
            <a:off x="2590800" y="4125627"/>
            <a:ext cx="1371600" cy="512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ময়না </a:t>
            </a:r>
            <a:r>
              <a:rPr lang="bn-BD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FFE29B4-8A08-4D7B-A925-8D6C349113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4673532"/>
            <a:ext cx="1840633" cy="145255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FDA68F30-D21C-422C-A725-8BA3064AE414}"/>
              </a:ext>
            </a:extLst>
          </p:cNvPr>
          <p:cNvSpPr/>
          <p:nvPr/>
        </p:nvSpPr>
        <p:spPr>
          <a:xfrm>
            <a:off x="2590800" y="6082428"/>
            <a:ext cx="1371600" cy="512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টিয়া </a:t>
            </a:r>
            <a:r>
              <a:rPr lang="bn-BD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C2FF3CF-99EF-4B51-9DFA-F710FC8501F4}"/>
              </a:ext>
            </a:extLst>
          </p:cNvPr>
          <p:cNvSpPr/>
          <p:nvPr/>
        </p:nvSpPr>
        <p:spPr>
          <a:xfrm>
            <a:off x="5562600" y="1219200"/>
            <a:ext cx="3124200" cy="5181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795D07C-C93E-4A48-BC26-4A781D5B55A2}"/>
              </a:ext>
            </a:extLst>
          </p:cNvPr>
          <p:cNvSpPr/>
          <p:nvPr/>
        </p:nvSpPr>
        <p:spPr>
          <a:xfrm>
            <a:off x="5890210" y="1447800"/>
            <a:ext cx="2491790" cy="472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রয়েছে  বিচিত্র  ধরণের পাখি।  দোয়েল আমাদের জাতীয় পাখি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0889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9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15" grpId="0" animBg="1"/>
      <p:bldP spid="15" grpId="1" animBg="1"/>
      <p:bldP spid="16" grpId="0" animBg="1"/>
      <p:bldP spid="17" grpId="0" animBg="1"/>
      <p:bldP spid="17" grpId="1" animBg="1"/>
      <p:bldP spid="20" grpId="0" animBg="1"/>
      <p:bldP spid="20" grpId="1" animBg="1"/>
      <p:bldP spid="24" grpId="0" animBg="1"/>
      <p:bldP spid="24" grpId="1" animBg="1"/>
      <p:bldP spid="27" grpId="0" animBg="1"/>
      <p:bldP spid="27" grpId="1" animBg="1"/>
      <p:bldP spid="28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85800" y="4907340"/>
            <a:ext cx="7696200" cy="156966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n w="285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 দেশের বনে, বনে খালে বিলে অনেক</a:t>
            </a:r>
            <a:r>
              <a:rPr lang="en-US" sz="4800" dirty="0">
                <a:ln w="285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ln w="285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ফুল  ফোটে শাপলা আমাদের জাতীয় ফুল </a:t>
            </a:r>
            <a:endParaRPr lang="en-US" sz="4800" dirty="0">
              <a:ln w="28575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U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8029" y="503585"/>
            <a:ext cx="2501024" cy="1756811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U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6916" y="2676053"/>
            <a:ext cx="2200758" cy="18016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 descr="klh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201" y="2648941"/>
            <a:ext cx="2463942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446" y="503586"/>
            <a:ext cx="1817150" cy="1798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2648940"/>
            <a:ext cx="2088596" cy="1828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104" y="2667000"/>
            <a:ext cx="1828800" cy="1828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01" y="505716"/>
            <a:ext cx="2438400" cy="179601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880" y="503585"/>
            <a:ext cx="1657350" cy="17981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2" name="cashreg.wav"/>
          </p:stSnd>
        </p:sndAc>
      </p:transition>
    </mc:Choice>
    <mc:Fallback xmlns="">
      <p:transition spd="slow">
        <p:fade/>
        <p:sndAc>
          <p:stSnd>
            <p:snd r:embed="rId12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5410200"/>
            <a:ext cx="8305800" cy="10156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 দেশে আছে অনেক রকমের গাছ।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x1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247488"/>
            <a:ext cx="3524680" cy="22452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x1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5400" y="269340"/>
            <a:ext cx="3417236" cy="22452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 descr="lawachora_railline1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88499" y="2868897"/>
            <a:ext cx="3434137" cy="22365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 descr="treerekh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" y="2817823"/>
            <a:ext cx="3536751" cy="22875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8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1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869" y="201305"/>
            <a:ext cx="6466462" cy="48436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85800" y="5461337"/>
            <a:ext cx="7848600" cy="1015663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 গাছ আমাদের জাতীয় গাছ।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6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1" y="1918021"/>
            <a:ext cx="2209800" cy="18157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7" descr="x16jp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5268" y="1969007"/>
            <a:ext cx="2091541" cy="17587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23079" y="5656133"/>
            <a:ext cx="8663729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গাছে গাছে ফলে নানা রকমের ফল।কাঁঠাল আমাদের জাতীয় ফল । 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439" y="262709"/>
            <a:ext cx="2081369" cy="15904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938" y="262709"/>
            <a:ext cx="1793218" cy="15904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5" y="3886200"/>
            <a:ext cx="2229541" cy="16115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938" y="1934340"/>
            <a:ext cx="1793218" cy="17934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80" y="1918020"/>
            <a:ext cx="2236774" cy="18097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1" y="262709"/>
            <a:ext cx="2209800" cy="159044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80" y="282492"/>
            <a:ext cx="2236774" cy="153520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938" y="3886200"/>
            <a:ext cx="1793218" cy="161844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439" y="3886200"/>
            <a:ext cx="2082519" cy="161150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477" y="3891316"/>
            <a:ext cx="2190324" cy="16063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15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5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6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3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4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9135" y="3957379"/>
            <a:ext cx="1946810" cy="11541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204507" y="5438190"/>
            <a:ext cx="8746548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 দেশের নদীতে আছে কত রকমের মাছ।ইলিশ আমদের জাতীয় মাছ ।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215932"/>
            <a:ext cx="2847751" cy="11368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33" y="3968550"/>
            <a:ext cx="2735767" cy="1143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323" y="171214"/>
            <a:ext cx="1811265" cy="17171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12" y="1972768"/>
            <a:ext cx="2847751" cy="18478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386" y="2012576"/>
            <a:ext cx="3244193" cy="17430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656" y="185261"/>
            <a:ext cx="2143125" cy="168907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460" y="3968550"/>
            <a:ext cx="1819275" cy="1143000"/>
          </a:xfrm>
          <a:prstGeom prst="rect">
            <a:avLst/>
          </a:prstGeom>
        </p:spPr>
      </p:pic>
      <p:pic>
        <p:nvPicPr>
          <p:cNvPr id="14" name="Picture 13" descr="v4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512" y="171214"/>
            <a:ext cx="2235602" cy="167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 descr="v6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49242" y="149853"/>
            <a:ext cx="2551792" cy="1726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781" y="3974682"/>
            <a:ext cx="1832308" cy="11368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  <p:sndAc>
          <p:stSnd>
            <p:snd r:embed="rId2" name="laser.wav"/>
          </p:stSnd>
        </p:sndAc>
      </p:transition>
    </mc:Choice>
    <mc:Fallback xmlns="">
      <p:transition spd="slow">
        <p:fade/>
        <p:sndAc>
          <p:stSnd>
            <p:snd r:embed="rId14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6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52400"/>
            <a:ext cx="4038600" cy="2436394"/>
          </a:xfrm>
          <a:prstGeom prst="round2DiagRect">
            <a:avLst>
              <a:gd name="adj1" fmla="val 0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index2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1" y="152400"/>
            <a:ext cx="4267200" cy="2426368"/>
          </a:xfrm>
          <a:prstGeom prst="round2DiagRect">
            <a:avLst>
              <a:gd name="adj1" fmla="val 0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image85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2851483"/>
            <a:ext cx="4049486" cy="2317717"/>
          </a:xfrm>
          <a:prstGeom prst="round2DiagRect">
            <a:avLst>
              <a:gd name="adj1" fmla="val 0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index19.jpg"/>
          <p:cNvPicPr>
            <a:picLocks noChangeAspect="1"/>
          </p:cNvPicPr>
          <p:nvPr/>
        </p:nvPicPr>
        <p:blipFill>
          <a:blip r:embed="rId6"/>
          <a:srcRect t="44199" r="51254" b="2762"/>
          <a:stretch>
            <a:fillRect/>
          </a:stretch>
        </p:blipFill>
        <p:spPr>
          <a:xfrm>
            <a:off x="228599" y="2865480"/>
            <a:ext cx="4278087" cy="2303721"/>
          </a:xfrm>
          <a:prstGeom prst="round2DiagRect">
            <a:avLst>
              <a:gd name="adj1" fmla="val 0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775056" y="5455913"/>
            <a:ext cx="7543800" cy="1107996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বনে আছে নানা ধরনের পশূ ।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7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7jp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4267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219200" y="4419600"/>
            <a:ext cx="6819900" cy="23083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রয়েল বেঙ্গল টাইগার আমাদের জাতীয় পশু।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2" name="explode.wav"/>
          </p:stSnd>
        </p:sndAc>
      </p:transition>
    </mc:Choice>
    <mc:Fallback xmlns="">
      <p:transition spd="slow">
        <p:fade/>
        <p:sndAc>
          <p:stSnd>
            <p:snd r:embed="rId5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395160"/>
            <a:ext cx="3962400" cy="21804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C3jp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367245"/>
            <a:ext cx="3848100" cy="220834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E7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" y="2819400"/>
            <a:ext cx="3962400" cy="228305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c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60956" y="2839770"/>
            <a:ext cx="3844328" cy="22626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533400" y="5322189"/>
            <a:ext cx="8077200" cy="1200329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6000" dirty="0">
                <a:ln w="0"/>
                <a:solidFill>
                  <a:schemeClr val="tx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আমাদের দেশে আছে কত না নদী</a:t>
            </a:r>
            <a:r>
              <a:rPr lang="bn-BD" sz="7200" dirty="0">
                <a:ln w="0"/>
                <a:solidFill>
                  <a:schemeClr val="tx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7200" dirty="0">
              <a:ln w="0"/>
              <a:solidFill>
                <a:schemeClr val="tx1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2" name="suction.wav"/>
          </p:stSnd>
        </p:sndAc>
      </p:transition>
    </mc:Choice>
    <mc:Fallback xmlns="">
      <p:transition spd="slow">
        <p:fade/>
        <p:sndAc>
          <p:stSnd>
            <p:snd r:embed="rId8" name="suctio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6jp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499" y="365910"/>
            <a:ext cx="4343400" cy="23260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c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2915625"/>
            <a:ext cx="617220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Mith_1323474439_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0" y="380999"/>
            <a:ext cx="4038600" cy="23109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81000" y="5418499"/>
            <a:ext cx="8496301" cy="923330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পদ্মা , মেঘনা, যমুনা আমাদের বড় নদী।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2" name="hammer.wav"/>
          </p:stSnd>
        </p:sndAc>
      </p:transition>
    </mc:Choice>
    <mc:Fallback xmlns="">
      <p:transition spd="slow">
        <p:fade/>
        <p:sndAc>
          <p:stSnd>
            <p:snd r:embed="rId6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4622" y="1524000"/>
            <a:ext cx="3937379" cy="3416320"/>
          </a:xfrm>
          <a:prstGeom prst="rect">
            <a:avLst/>
          </a:prstGeom>
          <a:noFill/>
          <a:ln w="76200"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BD" sz="4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এলিজা বেগম    </a:t>
            </a:r>
            <a:endParaRPr lang="en-US" sz="45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36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itchFamily="2" charset="0"/>
              </a:rPr>
              <a:t>প্রধান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itchFamily="2" charset="0"/>
              </a:rPr>
              <a:t> শিক্</a:t>
            </a:r>
            <a:r>
              <a:rPr lang="as-IN" sz="36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itchFamily="2" charset="0"/>
              </a:rPr>
              <a:t>ষ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itchFamily="2" charset="0"/>
              </a:rPr>
              <a:t>ক</a:t>
            </a:r>
          </a:p>
          <a:p>
            <a:pPr algn="ctr">
              <a:defRPr/>
            </a:pPr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প</a:t>
            </a:r>
            <a:r>
              <a:rPr lang="as-IN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ল</a:t>
            </a:r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্</a:t>
            </a:r>
            <a:r>
              <a:rPr lang="as-IN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ল</a:t>
            </a:r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ী</a:t>
            </a:r>
            <a:r>
              <a:rPr lang="bn-BD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মঙ্গল</a:t>
            </a:r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 সঃ </a:t>
            </a:r>
            <a:r>
              <a:rPr lang="en-US" sz="3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প্রাঃ</a:t>
            </a:r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বিদ্যালয়</a:t>
            </a:r>
            <a:r>
              <a:rPr lang="bn-BD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  </a:t>
            </a:r>
            <a:endParaRPr lang="en-US" sz="3600" b="1" dirty="0">
              <a:solidFill>
                <a:srgbClr val="C00000"/>
              </a:solidFill>
              <a:latin typeface="NikoshBAN" panose="02000000000000000000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দক্ষিণ সুরমা ,সিলেট ।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700" b="1" dirty="0">
                <a:solidFill>
                  <a:schemeClr val="tx1"/>
                </a:solidFill>
                <a:cs typeface="NikoshBAN" pitchFamily="2" charset="0"/>
              </a:rPr>
              <a:t>hmpmgps@gmail.com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52800" y="304800"/>
            <a:ext cx="2019301" cy="120032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শিক্</a:t>
            </a:r>
            <a:r>
              <a:rPr lang="as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ষ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ক </a:t>
            </a:r>
            <a:r>
              <a:rPr lang="as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প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র</a:t>
            </a:r>
            <a:r>
              <a:rPr lang="as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ি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চ</a:t>
            </a:r>
            <a:r>
              <a:rPr lang="as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ি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ত</a:t>
            </a:r>
            <a:r>
              <a:rPr lang="as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ি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AC6A20-14F9-4D5F-859C-CB450661062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69"/>
          <a:stretch/>
        </p:blipFill>
        <p:spPr>
          <a:xfrm>
            <a:off x="0" y="5828290"/>
            <a:ext cx="9115034" cy="10297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FED7A1-4343-460F-BA4A-0B134DF0E9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572000"/>
            <a:ext cx="1246843" cy="22589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4D3B5F5-A771-4111-A509-CA08E84F0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957" y="4572000"/>
            <a:ext cx="1246843" cy="2258940"/>
          </a:xfrm>
          <a:prstGeom prst="rect">
            <a:avLst/>
          </a:prstGeom>
        </p:spPr>
      </p:pic>
      <p:pic>
        <p:nvPicPr>
          <p:cNvPr id="9" name="Picture 8" descr="images (7).jpg">
            <a:extLst>
              <a:ext uri="{FF2B5EF4-FFF2-40B4-BE49-F238E27FC236}">
                <a16:creationId xmlns:a16="http://schemas.microsoft.com/office/drawing/2014/main" id="{B3608808-2B0C-47E8-BF57-6045380D14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57300" cy="6286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D7E7357-F51A-4E28-BAB9-0CDE98EE4AE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773" y="900116"/>
            <a:ext cx="594000" cy="56364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4358704-B105-4BBB-B73E-477863030ED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034" y="982268"/>
            <a:ext cx="594000" cy="56364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3181A50-36E7-480D-BDD8-613D9185FB2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752600"/>
            <a:ext cx="3315344" cy="3313134"/>
          </a:xfrm>
          <a:prstGeom prst="rect">
            <a:avLst/>
          </a:prstGeom>
          <a:solidFill>
            <a:srgbClr val="0070C0"/>
          </a:solidFill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7784FB2-7258-4184-B3EE-7E7931DD5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352053" y="2362200"/>
            <a:ext cx="2154291" cy="21366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F:\New folder (2)\Animated gif\img8.gif">
            <a:extLst>
              <a:ext uri="{FF2B5EF4-FFF2-40B4-BE49-F238E27FC236}">
                <a16:creationId xmlns:a16="http://schemas.microsoft.com/office/drawing/2014/main" id="{5D54AF8F-3A73-4793-B1E0-3F40163708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52823"/>
            <a:ext cx="3876672" cy="215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F:\New folder (2)\Animated gif\img8.gif">
            <a:extLst>
              <a:ext uri="{FF2B5EF4-FFF2-40B4-BE49-F238E27FC236}">
                <a16:creationId xmlns:a16="http://schemas.microsoft.com/office/drawing/2014/main" id="{F9990D36-A5C7-4F7F-9BA5-35168CCE8DC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8" y="812901"/>
            <a:ext cx="3876672" cy="215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13112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3" name="click.wav"/>
          </p:stSnd>
        </p:sndAc>
      </p:transition>
    </mc:Choice>
    <mc:Fallback xmlns="">
      <p:transition spd="slow">
        <p:fade/>
        <p:sndAc>
          <p:stSnd>
            <p:snd r:embed="rId11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304800"/>
            <a:ext cx="861060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বইয়ের </a:t>
            </a:r>
            <a:r>
              <a:rPr lang="bn-IN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৬৮</a:t>
            </a:r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পৃষ্ঠা বের করে আমার সাথে পড়।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447800"/>
            <a:ext cx="4134739" cy="4267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EF22B7-9341-40B3-A41D-3E24385E7B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428056"/>
            <a:ext cx="3258079" cy="427315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Picture 7" descr="Image result for grass png">
            <a:extLst>
              <a:ext uri="{FF2B5EF4-FFF2-40B4-BE49-F238E27FC236}">
                <a16:creationId xmlns:a16="http://schemas.microsoft.com/office/drawing/2014/main" id="{A9B5E8FC-73FF-4456-A6E9-80F0071B7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25894"/>
            <a:ext cx="9144000" cy="2379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explode.wav"/>
          </p:stSnd>
        </p:sndAc>
      </p:transition>
    </mc:Choice>
    <mc:Fallback xmlns="">
      <p:transition spd="slow">
        <p:fade/>
        <p:sndAc>
          <p:stSnd>
            <p:snd r:embed="rId7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33"/>
            </a:avLst>
          </a:prstGeom>
          <a:gradFill>
            <a:gsLst>
              <a:gs pos="10000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33600" y="441271"/>
            <a:ext cx="4876800" cy="58477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শিক্ষকের আদর্শ  পাঠ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3" descr="F:\School\New folder\mohib.jpg"/>
          <p:cNvPicPr>
            <a:picLocks noChangeAspect="1" noChangeArrowheads="1"/>
          </p:cNvPicPr>
          <p:nvPr/>
        </p:nvPicPr>
        <p:blipFill>
          <a:blip r:embed="rId3" cstate="print"/>
          <a:srcRect t="22826" b="5435"/>
          <a:stretch>
            <a:fillRect/>
          </a:stretch>
        </p:blipFill>
        <p:spPr bwMode="auto">
          <a:xfrm>
            <a:off x="1752600" y="1219200"/>
            <a:ext cx="5486400" cy="4191000"/>
          </a:xfrm>
          <a:prstGeom prst="flowChartAlternateProcess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69"/>
          <a:stretch/>
        </p:blipFill>
        <p:spPr>
          <a:xfrm>
            <a:off x="228600" y="5562599"/>
            <a:ext cx="8686800" cy="129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48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explode.wav"/>
          </p:stSnd>
        </p:sndAc>
      </p:transition>
    </mc:Choice>
    <mc:Fallback xmlns="">
      <p:transition spd="slow">
        <p:blinds dir="vert"/>
        <p:sndAc>
          <p:stSnd>
            <p:snd r:embed="rId5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33"/>
            </a:avLst>
          </a:prstGeom>
          <a:gradFill>
            <a:gsLst>
              <a:gs pos="10000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76400" y="532711"/>
            <a:ext cx="5943600" cy="58477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  শিক্ষার্থীদের সরব পাঠ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J:\students picture\IMG_20170108_125028.jpg"/>
          <p:cNvPicPr>
            <a:picLocks noChangeAspect="1" noChangeArrowheads="1"/>
          </p:cNvPicPr>
          <p:nvPr/>
        </p:nvPicPr>
        <p:blipFill>
          <a:blip r:embed="rId4" cstate="print"/>
          <a:srcRect t="16667" r="1150" b="28986"/>
          <a:stretch>
            <a:fillRect/>
          </a:stretch>
        </p:blipFill>
        <p:spPr bwMode="auto">
          <a:xfrm>
            <a:off x="1828800" y="1371600"/>
            <a:ext cx="5791200" cy="3657600"/>
          </a:xfrm>
          <a:prstGeom prst="flowChartAlternateProcess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69"/>
          <a:stretch/>
        </p:blipFill>
        <p:spPr>
          <a:xfrm>
            <a:off x="152400" y="5216843"/>
            <a:ext cx="8763000" cy="164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41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hammer.wav"/>
          </p:stSnd>
        </p:sndAc>
      </p:transition>
    </mc:Choice>
    <mc:Fallback xmlns="">
      <p:transition spd="slow">
        <p:checker/>
        <p:sndAc>
          <p:stSnd>
            <p:snd r:embed="rId6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2120774"/>
            <a:ext cx="1981200" cy="44324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  দল </a:t>
            </a:r>
          </a:p>
          <a:p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মাছ  দল</a:t>
            </a:r>
          </a:p>
          <a:p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  দল </a:t>
            </a:r>
          </a:p>
          <a:p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 দল </a:t>
            </a:r>
          </a:p>
          <a:p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পশু  দল </a:t>
            </a:r>
            <a:endParaRPr lang="bn-BD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 দল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95400" y="304800"/>
            <a:ext cx="6322337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৫টি দলে ভাগ করে নিচের দলগত কাজ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দিব।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71800" y="2133600"/>
            <a:ext cx="5105400" cy="441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৫টি করে ফুলের নাম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bn-IN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৫টি করে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মাছের</a:t>
            </a:r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নাম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৫টি করে ফলের নাম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৫টি করে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পাখির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৫টি করে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পশুর</a:t>
            </a:r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নাম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bn-BD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৫টি করে গাছের নাম বল ।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611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2" name="coin.wav"/>
          </p:stSnd>
        </p:sndAc>
      </p:transition>
    </mc:Choice>
    <mc:Fallback xmlns="">
      <p:transition spd="slow">
        <p:fade/>
        <p:sndAc>
          <p:stSnd>
            <p:snd r:embed="rId4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50B5A6C-3C28-451B-8123-EF1E092BC66A}"/>
              </a:ext>
            </a:extLst>
          </p:cNvPr>
          <p:cNvSpPr/>
          <p:nvPr/>
        </p:nvSpPr>
        <p:spPr>
          <a:xfrm>
            <a:off x="685800" y="838200"/>
            <a:ext cx="792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043D8E-6185-44C7-BD9A-02D34E8A08D9}"/>
              </a:ext>
            </a:extLst>
          </p:cNvPr>
          <p:cNvSpPr/>
          <p:nvPr/>
        </p:nvSpPr>
        <p:spPr>
          <a:xfrm>
            <a:off x="685800" y="1143000"/>
            <a:ext cx="7924800" cy="152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D9EFCE-9695-4940-B8EF-09B65D282C7E}"/>
              </a:ext>
            </a:extLst>
          </p:cNvPr>
          <p:cNvSpPr/>
          <p:nvPr/>
        </p:nvSpPr>
        <p:spPr>
          <a:xfrm>
            <a:off x="685800" y="5791200"/>
            <a:ext cx="7924800" cy="152400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9A7B6D-DBD5-4A79-B222-AC296B648AFD}"/>
              </a:ext>
            </a:extLst>
          </p:cNvPr>
          <p:cNvSpPr/>
          <p:nvPr/>
        </p:nvSpPr>
        <p:spPr>
          <a:xfrm>
            <a:off x="685800" y="6096000"/>
            <a:ext cx="7924800" cy="152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B484E8D-D0B5-4FD7-81BC-84442BCDD853}"/>
              </a:ext>
            </a:extLst>
          </p:cNvPr>
          <p:cNvSpPr/>
          <p:nvPr/>
        </p:nvSpPr>
        <p:spPr>
          <a:xfrm rot="16200000">
            <a:off x="-1562098" y="3467099"/>
            <a:ext cx="6172200" cy="15240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36CD693-2EBB-46CE-96E5-1D0F100248FC}"/>
              </a:ext>
            </a:extLst>
          </p:cNvPr>
          <p:cNvSpPr/>
          <p:nvPr/>
        </p:nvSpPr>
        <p:spPr>
          <a:xfrm rot="16200000">
            <a:off x="4991098" y="3467099"/>
            <a:ext cx="6172200" cy="152402"/>
          </a:xfrm>
          <a:prstGeom prst="rect">
            <a:avLst/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3B0B8D0-244E-4F39-83BE-3F5C5E60B82D}"/>
              </a:ext>
            </a:extLst>
          </p:cNvPr>
          <p:cNvSpPr/>
          <p:nvPr/>
        </p:nvSpPr>
        <p:spPr>
          <a:xfrm rot="16200000">
            <a:off x="4686299" y="3467099"/>
            <a:ext cx="6172200" cy="15240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90784D1-D861-4DA3-8140-70F4CE15982B}"/>
              </a:ext>
            </a:extLst>
          </p:cNvPr>
          <p:cNvSpPr/>
          <p:nvPr/>
        </p:nvSpPr>
        <p:spPr>
          <a:xfrm rot="16200000">
            <a:off x="-1866898" y="3467099"/>
            <a:ext cx="6172200" cy="152402"/>
          </a:xfrm>
          <a:prstGeom prst="rect">
            <a:avLst/>
          </a:prstGeom>
          <a:solidFill>
            <a:srgbClr val="CE2E0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6BE5A79-C79C-4240-9AFF-8DBF1ADE4EBE}"/>
              </a:ext>
            </a:extLst>
          </p:cNvPr>
          <p:cNvSpPr/>
          <p:nvPr/>
        </p:nvSpPr>
        <p:spPr>
          <a:xfrm rot="16200000">
            <a:off x="2781299" y="3467099"/>
            <a:ext cx="6172200" cy="15240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A78FAED-109E-463F-9251-8AAEDB7E25BC}"/>
              </a:ext>
            </a:extLst>
          </p:cNvPr>
          <p:cNvSpPr/>
          <p:nvPr/>
        </p:nvSpPr>
        <p:spPr>
          <a:xfrm rot="16200000">
            <a:off x="2476501" y="3467099"/>
            <a:ext cx="6172200" cy="152402"/>
          </a:xfrm>
          <a:prstGeom prst="rect">
            <a:avLst/>
          </a:prstGeom>
          <a:solidFill>
            <a:srgbClr val="2009C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C8527F8-D4D3-4199-BEED-EF9F53D1ABE0}"/>
              </a:ext>
            </a:extLst>
          </p:cNvPr>
          <p:cNvSpPr/>
          <p:nvPr/>
        </p:nvSpPr>
        <p:spPr>
          <a:xfrm>
            <a:off x="685800" y="3352800"/>
            <a:ext cx="7924800" cy="152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4019273-71D3-4ACE-9A83-FD79216C5668}"/>
              </a:ext>
            </a:extLst>
          </p:cNvPr>
          <p:cNvSpPr/>
          <p:nvPr/>
        </p:nvSpPr>
        <p:spPr>
          <a:xfrm>
            <a:off x="685800" y="3657600"/>
            <a:ext cx="7924800" cy="152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9C6C54F-798D-41BC-B8F2-465A512E0780}"/>
              </a:ext>
            </a:extLst>
          </p:cNvPr>
          <p:cNvSpPr/>
          <p:nvPr/>
        </p:nvSpPr>
        <p:spPr>
          <a:xfrm rot="16200000">
            <a:off x="495302" y="3467099"/>
            <a:ext cx="6172200" cy="152402"/>
          </a:xfrm>
          <a:prstGeom prst="rect">
            <a:avLst/>
          </a:prstGeom>
          <a:solidFill>
            <a:srgbClr val="66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15632F2-4684-43AA-87F9-F7E7FF6289FA}"/>
              </a:ext>
            </a:extLst>
          </p:cNvPr>
          <p:cNvSpPr/>
          <p:nvPr/>
        </p:nvSpPr>
        <p:spPr>
          <a:xfrm rot="16200000">
            <a:off x="190502" y="3467099"/>
            <a:ext cx="6172200" cy="15240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8FC1EDA-513D-4771-B28A-507E3D0028CB}"/>
              </a:ext>
            </a:extLst>
          </p:cNvPr>
          <p:cNvSpPr txBox="1"/>
          <p:nvPr/>
        </p:nvSpPr>
        <p:spPr>
          <a:xfrm>
            <a:off x="1676404" y="1524000"/>
            <a:ext cx="14477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শাপলা,জবা,জুই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চামেলি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গন্ধরাজ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5551E04-46E0-4F0D-A325-C995B6A0A2CE}"/>
              </a:ext>
            </a:extLst>
          </p:cNvPr>
          <p:cNvSpPr txBox="1"/>
          <p:nvPr/>
        </p:nvSpPr>
        <p:spPr>
          <a:xfrm>
            <a:off x="3886200" y="1460718"/>
            <a:ext cx="14477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ইলিশ,রুই,কাতলা, বোয়াল,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শিং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BA09217-3FE9-4F3D-9F23-59DEE4B4DB66}"/>
              </a:ext>
            </a:extLst>
          </p:cNvPr>
          <p:cNvSpPr txBox="1"/>
          <p:nvPr/>
        </p:nvSpPr>
        <p:spPr>
          <a:xfrm>
            <a:off x="6096004" y="3899118"/>
            <a:ext cx="14477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আমগাছ, জামগাছ, কাঠালগাছ, লিচুগাছ, পেয়ারা গাছ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83BAC21-2F99-4436-BDC7-3E0D5067723C}"/>
              </a:ext>
            </a:extLst>
          </p:cNvPr>
          <p:cNvSpPr txBox="1"/>
          <p:nvPr/>
        </p:nvSpPr>
        <p:spPr>
          <a:xfrm>
            <a:off x="3886204" y="3886200"/>
            <a:ext cx="14477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বাঘ,ভালুক,সিংহ,গরু,ছাগল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F0809AC-F616-4F2D-966B-3F7314E6B476}"/>
              </a:ext>
            </a:extLst>
          </p:cNvPr>
          <p:cNvSpPr txBox="1"/>
          <p:nvPr/>
        </p:nvSpPr>
        <p:spPr>
          <a:xfrm>
            <a:off x="1676400" y="3899118"/>
            <a:ext cx="14477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দোয়েল, ময়না,টিয়া,শালিক, চড়ুই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41DB7EB-F2A3-4787-ACB0-4E6364289CC8}"/>
              </a:ext>
            </a:extLst>
          </p:cNvPr>
          <p:cNvSpPr txBox="1"/>
          <p:nvPr/>
        </p:nvSpPr>
        <p:spPr>
          <a:xfrm>
            <a:off x="6096004" y="1371600"/>
            <a:ext cx="14477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কাঁঠাল, আম,জাম,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পেয়ারা,লিচু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0239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4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8" grpId="0" animBg="1"/>
      <p:bldP spid="16" grpId="0" animBg="1"/>
      <p:bldP spid="18" grpId="0" animBg="1"/>
      <p:bldP spid="20" grpId="0" animBg="1"/>
      <p:bldP spid="22" grpId="0" animBg="1"/>
      <p:bldP spid="24" grpId="0" animBg="1"/>
      <p:bldP spid="26" grpId="0" animBg="1"/>
      <p:bldP spid="28" grpId="0" animBg="1"/>
      <p:bldP spid="30" grpId="0" animBg="1"/>
      <p:bldP spid="34" grpId="0" animBg="1"/>
      <p:bldP spid="36" grpId="0" animBg="1"/>
      <p:bldP spid="38" grpId="0"/>
      <p:bldP spid="40" grpId="0"/>
      <p:bldP spid="42" grpId="0"/>
      <p:bldP spid="44" grpId="0"/>
      <p:bldP spid="46" grpId="0"/>
      <p:bldP spid="4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99913" y="210234"/>
            <a:ext cx="3581400" cy="92333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যুক্তবর্ণ শিখি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10200" y="1828800"/>
            <a:ext cx="16530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আনন্দ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33800" y="3048000"/>
            <a:ext cx="32766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ফুলটি অনেক সুন্দর।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10000" y="5638800"/>
            <a:ext cx="40386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পদ্মা আমাদের বড় নদী।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2000" y="1828800"/>
            <a:ext cx="105109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সুন্দর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86000" y="1828800"/>
            <a:ext cx="88938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ন্দ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52800" y="1828800"/>
            <a:ext cx="72767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67200" y="1828800"/>
            <a:ext cx="64682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5800" y="4343401"/>
            <a:ext cx="10668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পদ্মা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57400" y="4343400"/>
            <a:ext cx="7620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দ্ম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895600" y="4343400"/>
            <a:ext cx="6858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10000" y="4343400"/>
            <a:ext cx="6858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181600" y="4343400"/>
            <a:ext cx="15240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পদ্মফুল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9" name="Picture 28" descr="k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2743200"/>
            <a:ext cx="1690688" cy="1266384"/>
          </a:xfrm>
          <a:prstGeom prst="rect">
            <a:avLst/>
          </a:prstGeom>
        </p:spPr>
      </p:pic>
      <p:pic>
        <p:nvPicPr>
          <p:cNvPr id="17" name="Picture 16" descr="C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7800" y="5334000"/>
            <a:ext cx="1524000" cy="1141529"/>
          </a:xfrm>
          <a:prstGeom prst="rect">
            <a:avLst/>
          </a:prstGeom>
        </p:spPr>
      </p:pic>
      <p:pic>
        <p:nvPicPr>
          <p:cNvPr id="4" name="Picture 3" descr="F:\New folder (2)\Animated gif\img8.gif">
            <a:extLst>
              <a:ext uri="{FF2B5EF4-FFF2-40B4-BE49-F238E27FC236}">
                <a16:creationId xmlns:a16="http://schemas.microsoft.com/office/drawing/2014/main" id="{72E24E8F-15FC-41D4-A6BB-09607529328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328" y="152823"/>
            <a:ext cx="3876672" cy="215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:\New folder (2)\Animated gif\img8.gif">
            <a:extLst>
              <a:ext uri="{FF2B5EF4-FFF2-40B4-BE49-F238E27FC236}">
                <a16:creationId xmlns:a16="http://schemas.microsoft.com/office/drawing/2014/main" id="{C90202D4-126C-4F9B-AB5B-C16441704C8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5223"/>
            <a:ext cx="3876672" cy="215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2" name="cashreg.wav"/>
          </p:stSnd>
        </p:sndAc>
      </p:transition>
    </mc:Choice>
    <mc:Fallback xmlns="">
      <p:transition spd="slow">
        <p:fade/>
        <p:sndAc>
          <p:stSnd>
            <p:snd r:embed="rId7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3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4228" y="304925"/>
            <a:ext cx="3276600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3429000"/>
            <a:ext cx="8305800" cy="31700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১।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আমাদের জাতীয় পাখির নাম ..............</a:t>
            </a: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২।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...............আমাদের জাতীয় ফুল।</a:t>
            </a: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৩।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আমাদের জাতীয় ফলের নাম ............। </a:t>
            </a: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৪।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.....................আমাদের জাতীয় গাছ।</a:t>
            </a:r>
            <a:endParaRPr lang="bn-IN" sz="4000" dirty="0">
              <a:latin typeface="NikoshBAN" pitchFamily="2" charset="0"/>
              <a:cs typeface="NikoshBAN" pitchFamily="2" charset="0"/>
            </a:endParaRPr>
          </a:p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৫। আমদের জাতীয় পশুর নাম........................।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3600" y="1828801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                                   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505635"/>
            <a:ext cx="8305800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নিচের শব্দগুলো থেকে  সঠিক শব্দটি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খালি জায়গায়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লিখ।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4425" y="2475132"/>
            <a:ext cx="152057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দোয়েল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3600" y="2475132"/>
            <a:ext cx="171064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কাঁঠাল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61717" y="2475132"/>
            <a:ext cx="180568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শাপলা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8569" y="2475132"/>
            <a:ext cx="133050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আমগাছ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0000" y="2475132"/>
            <a:ext cx="133050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বাঘ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F:\New folder (2)\Animated gif\img8.gif">
            <a:extLst>
              <a:ext uri="{FF2B5EF4-FFF2-40B4-BE49-F238E27FC236}">
                <a16:creationId xmlns:a16="http://schemas.microsoft.com/office/drawing/2014/main" id="{78DFC106-7AF0-4B06-8027-A5D7A874C32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76672" cy="215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7037E-7 L 0.55816 0.1393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99" y="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7 L -0.33455 0.2312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36" y="1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7037E-7 L 0.38976 0.3254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79" y="1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7037E-7 L -0.48976 0.39213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97" y="1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7 L -0.1974 0.49213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78" y="2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6048" y="457200"/>
            <a:ext cx="7985911" cy="83099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ছবি দেখ ও 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বর্ণ সাজিয়ে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শব্দ 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তৈরী করো?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f2.jpg"/>
          <p:cNvPicPr>
            <a:picLocks noChangeAspect="1"/>
          </p:cNvPicPr>
          <p:nvPr/>
        </p:nvPicPr>
        <p:blipFill>
          <a:blip r:embed="rId3"/>
          <a:srcRect l="8333" b="20900"/>
          <a:stretch>
            <a:fillRect/>
          </a:stretch>
        </p:blipFill>
        <p:spPr>
          <a:xfrm>
            <a:off x="533400" y="1981200"/>
            <a:ext cx="2133600" cy="914400"/>
          </a:xfrm>
          <a:prstGeom prst="rect">
            <a:avLst/>
          </a:prstGeom>
        </p:spPr>
      </p:pic>
      <p:pic>
        <p:nvPicPr>
          <p:cNvPr id="5" name="Picture 4" descr="S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3467090"/>
            <a:ext cx="2133600" cy="126769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124200" y="2173069"/>
            <a:ext cx="60960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শ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33800" y="2173069"/>
            <a:ext cx="60960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লি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43400" y="2173069"/>
            <a:ext cx="60960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R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5140440"/>
            <a:ext cx="2133599" cy="123444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048000" y="3784361"/>
            <a:ext cx="60960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প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57600" y="3792322"/>
            <a:ext cx="60960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লা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67200" y="3784362"/>
            <a:ext cx="60960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শা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20085" y="5266620"/>
            <a:ext cx="685800" cy="646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দো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16448" y="5272428"/>
            <a:ext cx="60960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343400" y="5273259"/>
            <a:ext cx="60960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য়ে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791200" y="2133600"/>
            <a:ext cx="1828800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ইলিশ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770830" y="3834520"/>
            <a:ext cx="1828800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শাপলা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797236" y="5271434"/>
            <a:ext cx="1828800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দোয়েল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heel spokes="1"/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4" grpId="0" animBg="1"/>
      <p:bldP spid="15" grpId="0" animBg="1"/>
      <p:bldP spid="19" grpId="0" animBg="1"/>
      <p:bldP spid="20" grpId="0" animBg="1"/>
      <p:bldP spid="21" grpId="0" animBg="1"/>
      <p:bldP spid="26" grpId="0" animBg="1"/>
      <p:bldP spid="27" grpId="0" animBg="1"/>
      <p:bldP spid="28" grpId="0" animBg="1"/>
      <p:bldP spid="32" grpId="0" animBg="1"/>
      <p:bldP spid="34" grpId="0" animBg="1"/>
      <p:bldP spid="3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TI-13\Desktop\GK Paul\New folder\cdsx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7710" y="2075066"/>
            <a:ext cx="1705841" cy="1277734"/>
          </a:xfrm>
          <a:prstGeom prst="rect">
            <a:avLst/>
          </a:prstGeom>
          <a:noFill/>
        </p:spPr>
      </p:pic>
      <p:pic>
        <p:nvPicPr>
          <p:cNvPr id="1028" name="Picture 4" descr="C:\Users\PTI-13\Desktop\GK Paul\New folder\gbgf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5065" y="3520504"/>
            <a:ext cx="1792135" cy="1280096"/>
          </a:xfrm>
          <a:prstGeom prst="rect">
            <a:avLst/>
          </a:prstGeom>
          <a:noFill/>
        </p:spPr>
      </p:pic>
      <p:pic>
        <p:nvPicPr>
          <p:cNvPr id="5" name="Content Placeholder 3" descr="gtyu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0957" y="5024120"/>
            <a:ext cx="1669473" cy="12242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15000" y="2260937"/>
            <a:ext cx="251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latin typeface="NikoshBAN" pitchFamily="2" charset="0"/>
                <a:cs typeface="NikoshBAN" pitchFamily="2" charset="0"/>
              </a:rPr>
              <a:t>   কাঁঠাল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9800" y="5140404"/>
            <a:ext cx="2362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শাপলা</a:t>
            </a:r>
            <a:endParaRPr lang="en-US" sz="6600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9800" y="3616404"/>
            <a:ext cx="2438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দোয়েল</a:t>
            </a:r>
            <a:endParaRPr lang="en-US" sz="66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168835" y="3084538"/>
            <a:ext cx="2100332" cy="22125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cxnSpLocks/>
            <a:stCxn id="1028" idx="3"/>
          </p:cNvCxnSpPr>
          <p:nvPr/>
        </p:nvCxnSpPr>
        <p:spPr>
          <a:xfrm flipV="1">
            <a:off x="4267200" y="1588174"/>
            <a:ext cx="2187635" cy="25723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3839737" y="4321268"/>
            <a:ext cx="2438400" cy="1752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E21C6D8-978E-4130-A789-00318FAD8A41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1447800" y="838200"/>
            <a:chExt cx="6248400" cy="3962400"/>
          </a:xfrm>
          <a:solidFill>
            <a:srgbClr val="2009C7"/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D6DF209-9187-447F-BDD5-6A52D448A447}"/>
                </a:ext>
              </a:extLst>
            </p:cNvPr>
            <p:cNvSpPr/>
            <p:nvPr/>
          </p:nvSpPr>
          <p:spPr>
            <a:xfrm>
              <a:off x="1447800" y="838200"/>
              <a:ext cx="6248400" cy="10837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D170BBB-F2CE-48E7-8957-702A643F6B94}"/>
                </a:ext>
              </a:extLst>
            </p:cNvPr>
            <p:cNvSpPr/>
            <p:nvPr/>
          </p:nvSpPr>
          <p:spPr>
            <a:xfrm>
              <a:off x="1447800" y="4692227"/>
              <a:ext cx="6248400" cy="10837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A9715B8-6B16-4F02-B2F3-D6E1542A70BC}"/>
                </a:ext>
              </a:extLst>
            </p:cNvPr>
            <p:cNvSpPr/>
            <p:nvPr/>
          </p:nvSpPr>
          <p:spPr>
            <a:xfrm>
              <a:off x="1447800" y="838200"/>
              <a:ext cx="176530" cy="3962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84FCF7C-022F-49F3-BE4A-5A4A81A76EA2}"/>
                </a:ext>
              </a:extLst>
            </p:cNvPr>
            <p:cNvSpPr/>
            <p:nvPr/>
          </p:nvSpPr>
          <p:spPr>
            <a:xfrm>
              <a:off x="7519670" y="838200"/>
              <a:ext cx="176530" cy="3962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BB1F9D88-F6BD-4C49-8D6A-5A04742CB146}"/>
              </a:ext>
            </a:extLst>
          </p:cNvPr>
          <p:cNvSpPr txBox="1"/>
          <p:nvPr/>
        </p:nvSpPr>
        <p:spPr>
          <a:xfrm>
            <a:off x="3038582" y="228600"/>
            <a:ext cx="3362218" cy="707886"/>
          </a:xfrm>
          <a:prstGeom prst="rect">
            <a:avLst/>
          </a:prstGeom>
          <a:solidFill>
            <a:srgbClr val="2009C7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মিলকরন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2362200"/>
            <a:ext cx="1295400" cy="3124200"/>
          </a:xfrm>
          <a:prstGeom prst="rect">
            <a:avLst/>
          </a:prstGeom>
          <a:solidFill>
            <a:srgbClr val="2009C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এসো</a:t>
            </a:r>
          </a:p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 মিল</a:t>
            </a:r>
          </a:p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 করি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385A00B-4456-4A9C-B9B1-421D8469C1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710" y="988334"/>
            <a:ext cx="1705841" cy="1002468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D94EF15F-EFBB-4180-BC22-32F7CD92421C}"/>
              </a:ext>
            </a:extLst>
          </p:cNvPr>
          <p:cNvSpPr txBox="1"/>
          <p:nvPr/>
        </p:nvSpPr>
        <p:spPr>
          <a:xfrm>
            <a:off x="5943600" y="990600"/>
            <a:ext cx="251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latin typeface="NikoshBAN" pitchFamily="2" charset="0"/>
                <a:cs typeface="NikoshBAN" pitchFamily="2" charset="0"/>
              </a:rPr>
              <a:t>আম গাছ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72BD242-278F-4AFA-BD30-CE67D98EA5BB}"/>
              </a:ext>
            </a:extLst>
          </p:cNvPr>
          <p:cNvCxnSpPr/>
          <p:nvPr/>
        </p:nvCxnSpPr>
        <p:spPr>
          <a:xfrm>
            <a:off x="4111893" y="1427458"/>
            <a:ext cx="1755507" cy="11753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F:\New folder (2)\Animated gif\img8.gif">
            <a:extLst>
              <a:ext uri="{FF2B5EF4-FFF2-40B4-BE49-F238E27FC236}">
                <a16:creationId xmlns:a16="http://schemas.microsoft.com/office/drawing/2014/main" id="{53E8EAC0-FEC7-4DBC-98E7-C180731C100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8" y="152823"/>
            <a:ext cx="3876672" cy="215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543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  <p:sndAc>
          <p:stSnd>
            <p:snd r:embed="rId2" name="coin.wav"/>
          </p:stSnd>
        </p:sndAc>
      </p:transition>
    </mc:Choice>
    <mc:Fallback xmlns="">
      <p:transition spd="slow">
        <p:fade/>
        <p:sndAc>
          <p:stSnd>
            <p:snd r:embed="rId8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40" grpId="0" animBg="1"/>
      <p:bldP spid="6" grpId="0" animBg="1"/>
      <p:bldP spid="3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33"/>
            </a:avLst>
          </a:prstGeom>
          <a:gradFill>
            <a:gsLst>
              <a:gs pos="10000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1200" y="228600"/>
            <a:ext cx="5105400" cy="1015663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  বাড়ির কাজ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5715000"/>
            <a:ext cx="7543800" cy="646331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বাড়িতে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৫টি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গাছের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J:\ataur\M0hebur      COM (139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325880"/>
            <a:ext cx="5138928" cy="4206240"/>
          </a:xfrm>
          <a:prstGeom prst="flowChartAlternateProcess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5838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 xmlns="">
      <p:transition spd="slow">
        <p:split orient="vert"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E21C6D8-978E-4130-A789-00318FAD8A41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1447800" y="838200"/>
            <a:chExt cx="6248400" cy="3962400"/>
          </a:xfrm>
          <a:solidFill>
            <a:schemeClr val="accent6">
              <a:lumMod val="75000"/>
            </a:schemeClr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D6DF209-9187-447F-BDD5-6A52D448A447}"/>
                </a:ext>
              </a:extLst>
            </p:cNvPr>
            <p:cNvSpPr/>
            <p:nvPr/>
          </p:nvSpPr>
          <p:spPr>
            <a:xfrm>
              <a:off x="1447800" y="838200"/>
              <a:ext cx="6248400" cy="10837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D170BBB-F2CE-48E7-8957-702A643F6B94}"/>
                </a:ext>
              </a:extLst>
            </p:cNvPr>
            <p:cNvSpPr/>
            <p:nvPr/>
          </p:nvSpPr>
          <p:spPr>
            <a:xfrm>
              <a:off x="1447800" y="4692227"/>
              <a:ext cx="6248400" cy="10837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A9715B8-6B16-4F02-B2F3-D6E1542A70BC}"/>
                </a:ext>
              </a:extLst>
            </p:cNvPr>
            <p:cNvSpPr/>
            <p:nvPr/>
          </p:nvSpPr>
          <p:spPr>
            <a:xfrm>
              <a:off x="1447800" y="838200"/>
              <a:ext cx="176530" cy="3962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84FCF7C-022F-49F3-BE4A-5A4A81A76EA2}"/>
                </a:ext>
              </a:extLst>
            </p:cNvPr>
            <p:cNvSpPr/>
            <p:nvPr/>
          </p:nvSpPr>
          <p:spPr>
            <a:xfrm>
              <a:off x="7519670" y="838200"/>
              <a:ext cx="176530" cy="3962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CD414D0-64F5-426B-BEAF-7BE9C78D2995}"/>
              </a:ext>
            </a:extLst>
          </p:cNvPr>
          <p:cNvGrpSpPr/>
          <p:nvPr/>
        </p:nvGrpSpPr>
        <p:grpSpPr>
          <a:xfrm>
            <a:off x="838200" y="533400"/>
            <a:ext cx="7467600" cy="1842646"/>
            <a:chOff x="838200" y="-414510"/>
            <a:chExt cx="7467600" cy="1694772"/>
          </a:xfrm>
        </p:grpSpPr>
        <p:sp>
          <p:nvSpPr>
            <p:cNvPr id="34" name="Block Arc 33">
              <a:extLst>
                <a:ext uri="{FF2B5EF4-FFF2-40B4-BE49-F238E27FC236}">
                  <a16:creationId xmlns:a16="http://schemas.microsoft.com/office/drawing/2014/main" id="{F0C397D3-BD2D-4E3A-BABD-2DD58683BE08}"/>
                </a:ext>
              </a:extLst>
            </p:cNvPr>
            <p:cNvSpPr/>
            <p:nvPr/>
          </p:nvSpPr>
          <p:spPr>
            <a:xfrm rot="10800000">
              <a:off x="990600" y="-414510"/>
              <a:ext cx="7162800" cy="1449075"/>
            </a:xfrm>
            <a:prstGeom prst="blockArc">
              <a:avLst>
                <a:gd name="adj1" fmla="val 10777860"/>
                <a:gd name="adj2" fmla="val 21590211"/>
                <a:gd name="adj3" fmla="val 2022"/>
              </a:avLst>
            </a:prstGeom>
            <a:solidFill>
              <a:srgbClr val="92D05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Block Arc 36">
              <a:extLst>
                <a:ext uri="{FF2B5EF4-FFF2-40B4-BE49-F238E27FC236}">
                  <a16:creationId xmlns:a16="http://schemas.microsoft.com/office/drawing/2014/main" id="{9718DC51-1AE9-4E3B-91F9-2AE68C47C144}"/>
                </a:ext>
              </a:extLst>
            </p:cNvPr>
            <p:cNvSpPr/>
            <p:nvPr/>
          </p:nvSpPr>
          <p:spPr>
            <a:xfrm rot="10800000">
              <a:off x="838200" y="-262108"/>
              <a:ext cx="7467600" cy="1449074"/>
            </a:xfrm>
            <a:prstGeom prst="blockArc">
              <a:avLst>
                <a:gd name="adj1" fmla="val 10778515"/>
                <a:gd name="adj2" fmla="val 21590211"/>
                <a:gd name="adj3" fmla="val 2022"/>
              </a:avLst>
            </a:prstGeom>
            <a:ln>
              <a:solidFill>
                <a:srgbClr val="7030A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F130848-3FB1-4C96-AA3F-34A22FCC5869}"/>
                </a:ext>
              </a:extLst>
            </p:cNvPr>
            <p:cNvSpPr txBox="1"/>
            <p:nvPr/>
          </p:nvSpPr>
          <p:spPr>
            <a:xfrm>
              <a:off x="2362200" y="685800"/>
              <a:ext cx="4191000" cy="59446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শ্রেণিঃ১ম</a:t>
              </a:r>
              <a:r>
                <a:rPr lang="bn-BD" sz="36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10B41BF-E0F3-4D6F-AB72-A41D84F25944}"/>
              </a:ext>
            </a:extLst>
          </p:cNvPr>
          <p:cNvGrpSpPr/>
          <p:nvPr/>
        </p:nvGrpSpPr>
        <p:grpSpPr>
          <a:xfrm>
            <a:off x="838200" y="-533400"/>
            <a:ext cx="7467600" cy="1965757"/>
            <a:chOff x="838200" y="-414510"/>
            <a:chExt cx="7467600" cy="1808003"/>
          </a:xfrm>
        </p:grpSpPr>
        <p:sp>
          <p:nvSpPr>
            <p:cNvPr id="44" name="Block Arc 43">
              <a:extLst>
                <a:ext uri="{FF2B5EF4-FFF2-40B4-BE49-F238E27FC236}">
                  <a16:creationId xmlns:a16="http://schemas.microsoft.com/office/drawing/2014/main" id="{DD18715B-5F81-4A47-9041-137975B36D60}"/>
                </a:ext>
              </a:extLst>
            </p:cNvPr>
            <p:cNvSpPr/>
            <p:nvPr/>
          </p:nvSpPr>
          <p:spPr>
            <a:xfrm rot="10800000">
              <a:off x="990600" y="-414510"/>
              <a:ext cx="7162800" cy="1449075"/>
            </a:xfrm>
            <a:prstGeom prst="blockArc">
              <a:avLst>
                <a:gd name="adj1" fmla="val 10777860"/>
                <a:gd name="adj2" fmla="val 21590211"/>
                <a:gd name="adj3" fmla="val 2022"/>
              </a:avLst>
            </a:prstGeom>
            <a:solidFill>
              <a:srgbClr val="92D05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5" name="Block Arc 44">
              <a:extLst>
                <a:ext uri="{FF2B5EF4-FFF2-40B4-BE49-F238E27FC236}">
                  <a16:creationId xmlns:a16="http://schemas.microsoft.com/office/drawing/2014/main" id="{6721D0F8-D02D-41F8-9D36-83403628F764}"/>
                </a:ext>
              </a:extLst>
            </p:cNvPr>
            <p:cNvSpPr/>
            <p:nvPr/>
          </p:nvSpPr>
          <p:spPr>
            <a:xfrm rot="10800000">
              <a:off x="838200" y="-262108"/>
              <a:ext cx="7467600" cy="1449074"/>
            </a:xfrm>
            <a:prstGeom prst="blockArc">
              <a:avLst>
                <a:gd name="adj1" fmla="val 10778515"/>
                <a:gd name="adj2" fmla="val 21590211"/>
                <a:gd name="adj3" fmla="val 2022"/>
              </a:avLst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6D30B868-8094-4645-9452-90FA9B4CA38E}"/>
                </a:ext>
              </a:extLst>
            </p:cNvPr>
            <p:cNvSpPr txBox="1"/>
            <p:nvPr/>
          </p:nvSpPr>
          <p:spPr>
            <a:xfrm>
              <a:off x="2362200" y="685800"/>
              <a:ext cx="4191000" cy="707693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 পরিচিতি </a:t>
              </a:r>
              <a:endPara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E4C8662-40CE-4B01-BA9C-4C23E0D332C8}"/>
              </a:ext>
            </a:extLst>
          </p:cNvPr>
          <p:cNvGrpSpPr/>
          <p:nvPr/>
        </p:nvGrpSpPr>
        <p:grpSpPr>
          <a:xfrm>
            <a:off x="838200" y="1600200"/>
            <a:ext cx="7467600" cy="1842646"/>
            <a:chOff x="838200" y="-414510"/>
            <a:chExt cx="7467600" cy="1694772"/>
          </a:xfrm>
        </p:grpSpPr>
        <p:sp>
          <p:nvSpPr>
            <p:cNvPr id="48" name="Block Arc 47">
              <a:extLst>
                <a:ext uri="{FF2B5EF4-FFF2-40B4-BE49-F238E27FC236}">
                  <a16:creationId xmlns:a16="http://schemas.microsoft.com/office/drawing/2014/main" id="{42F2456F-107A-432C-82CF-DC199167C145}"/>
                </a:ext>
              </a:extLst>
            </p:cNvPr>
            <p:cNvSpPr/>
            <p:nvPr/>
          </p:nvSpPr>
          <p:spPr>
            <a:xfrm rot="10800000">
              <a:off x="990600" y="-414510"/>
              <a:ext cx="7162800" cy="1449075"/>
            </a:xfrm>
            <a:prstGeom prst="blockArc">
              <a:avLst>
                <a:gd name="adj1" fmla="val 10777860"/>
                <a:gd name="adj2" fmla="val 21590211"/>
                <a:gd name="adj3" fmla="val 2022"/>
              </a:avLst>
            </a:prstGeom>
            <a:solidFill>
              <a:srgbClr val="92D050"/>
            </a:solidFill>
            <a:ln>
              <a:solidFill>
                <a:srgbClr val="66FF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9" name="Block Arc 48">
              <a:extLst>
                <a:ext uri="{FF2B5EF4-FFF2-40B4-BE49-F238E27FC236}">
                  <a16:creationId xmlns:a16="http://schemas.microsoft.com/office/drawing/2014/main" id="{BCB4B932-0211-442C-870A-90FA2CC3E3C9}"/>
                </a:ext>
              </a:extLst>
            </p:cNvPr>
            <p:cNvSpPr/>
            <p:nvPr/>
          </p:nvSpPr>
          <p:spPr>
            <a:xfrm rot="10800000">
              <a:off x="838200" y="-262108"/>
              <a:ext cx="7467600" cy="1449074"/>
            </a:xfrm>
            <a:prstGeom prst="blockArc">
              <a:avLst>
                <a:gd name="adj1" fmla="val 10778515"/>
                <a:gd name="adj2" fmla="val 21590211"/>
                <a:gd name="adj3" fmla="val 2022"/>
              </a:avLst>
            </a:prstGeom>
            <a:ln>
              <a:solidFill>
                <a:srgbClr val="CE2E02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878D820-FEE7-41C1-A583-4642F3AB3C66}"/>
                </a:ext>
              </a:extLst>
            </p:cNvPr>
            <p:cNvSpPr txBox="1"/>
            <p:nvPr/>
          </p:nvSpPr>
          <p:spPr>
            <a:xfrm>
              <a:off x="2362200" y="685800"/>
              <a:ext cx="4191000" cy="594462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বিষয়ঃআমার বই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47655F9-1DE6-4F10-9340-24A64E0CE096}"/>
              </a:ext>
            </a:extLst>
          </p:cNvPr>
          <p:cNvGrpSpPr/>
          <p:nvPr/>
        </p:nvGrpSpPr>
        <p:grpSpPr>
          <a:xfrm>
            <a:off x="838200" y="2667000"/>
            <a:ext cx="7467600" cy="1842646"/>
            <a:chOff x="838200" y="-414510"/>
            <a:chExt cx="7467600" cy="1694772"/>
          </a:xfrm>
        </p:grpSpPr>
        <p:sp>
          <p:nvSpPr>
            <p:cNvPr id="52" name="Block Arc 51">
              <a:extLst>
                <a:ext uri="{FF2B5EF4-FFF2-40B4-BE49-F238E27FC236}">
                  <a16:creationId xmlns:a16="http://schemas.microsoft.com/office/drawing/2014/main" id="{A862DA48-2638-4819-BBA2-E204978C1D46}"/>
                </a:ext>
              </a:extLst>
            </p:cNvPr>
            <p:cNvSpPr/>
            <p:nvPr/>
          </p:nvSpPr>
          <p:spPr>
            <a:xfrm rot="10800000">
              <a:off x="990600" y="-414510"/>
              <a:ext cx="7162800" cy="1449075"/>
            </a:xfrm>
            <a:prstGeom prst="blockArc">
              <a:avLst>
                <a:gd name="adj1" fmla="val 10777860"/>
                <a:gd name="adj2" fmla="val 21590211"/>
                <a:gd name="adj3" fmla="val 2022"/>
              </a:avLst>
            </a:prstGeom>
            <a:solidFill>
              <a:srgbClr val="92D05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3" name="Block Arc 52">
              <a:extLst>
                <a:ext uri="{FF2B5EF4-FFF2-40B4-BE49-F238E27FC236}">
                  <a16:creationId xmlns:a16="http://schemas.microsoft.com/office/drawing/2014/main" id="{7684864B-AFE1-40A0-95BE-CF58124ED80B}"/>
                </a:ext>
              </a:extLst>
            </p:cNvPr>
            <p:cNvSpPr/>
            <p:nvPr/>
          </p:nvSpPr>
          <p:spPr>
            <a:xfrm rot="10800000">
              <a:off x="838200" y="-262108"/>
              <a:ext cx="7467600" cy="1449074"/>
            </a:xfrm>
            <a:prstGeom prst="blockArc">
              <a:avLst>
                <a:gd name="adj1" fmla="val 10778515"/>
                <a:gd name="adj2" fmla="val 21590211"/>
                <a:gd name="adj3" fmla="val 2022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E44A7675-9B40-4CA6-BE4E-37E3E3473AD9}"/>
                </a:ext>
              </a:extLst>
            </p:cNvPr>
            <p:cNvSpPr txBox="1"/>
            <p:nvPr/>
          </p:nvSpPr>
          <p:spPr>
            <a:xfrm>
              <a:off x="2362200" y="685800"/>
              <a:ext cx="4191000" cy="594462"/>
            </a:xfrm>
            <a:prstGeom prst="rect">
              <a:avLst/>
            </a:prstGeom>
            <a:solidFill>
              <a:schemeClr val="accent6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পাঠঃ৫২</a:t>
              </a:r>
              <a:r>
                <a:rPr lang="bn-BD" sz="36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D642BD06-B2CD-43D2-835D-3D6BD9205A5D}"/>
              </a:ext>
            </a:extLst>
          </p:cNvPr>
          <p:cNvGrpSpPr/>
          <p:nvPr/>
        </p:nvGrpSpPr>
        <p:grpSpPr>
          <a:xfrm>
            <a:off x="838200" y="3810000"/>
            <a:ext cx="7467600" cy="1842646"/>
            <a:chOff x="838200" y="-414510"/>
            <a:chExt cx="7467600" cy="1694772"/>
          </a:xfrm>
        </p:grpSpPr>
        <p:sp>
          <p:nvSpPr>
            <p:cNvPr id="56" name="Block Arc 55">
              <a:extLst>
                <a:ext uri="{FF2B5EF4-FFF2-40B4-BE49-F238E27FC236}">
                  <a16:creationId xmlns:a16="http://schemas.microsoft.com/office/drawing/2014/main" id="{687079B4-F923-4C38-8584-5604E33C98BF}"/>
                </a:ext>
              </a:extLst>
            </p:cNvPr>
            <p:cNvSpPr/>
            <p:nvPr/>
          </p:nvSpPr>
          <p:spPr>
            <a:xfrm rot="10800000">
              <a:off x="990600" y="-414510"/>
              <a:ext cx="7162800" cy="1449075"/>
            </a:xfrm>
            <a:prstGeom prst="blockArc">
              <a:avLst>
                <a:gd name="adj1" fmla="val 10777860"/>
                <a:gd name="adj2" fmla="val 21590211"/>
                <a:gd name="adj3" fmla="val 2022"/>
              </a:avLst>
            </a:prstGeom>
            <a:solidFill>
              <a:srgbClr val="92D050"/>
            </a:solidFill>
            <a:ln>
              <a:solidFill>
                <a:srgbClr val="2009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7" name="Block Arc 56">
              <a:extLst>
                <a:ext uri="{FF2B5EF4-FFF2-40B4-BE49-F238E27FC236}">
                  <a16:creationId xmlns:a16="http://schemas.microsoft.com/office/drawing/2014/main" id="{12C695FB-AC2A-460C-838D-28537607563E}"/>
                </a:ext>
              </a:extLst>
            </p:cNvPr>
            <p:cNvSpPr/>
            <p:nvPr/>
          </p:nvSpPr>
          <p:spPr>
            <a:xfrm rot="10800000">
              <a:off x="838200" y="-262108"/>
              <a:ext cx="7467600" cy="1449074"/>
            </a:xfrm>
            <a:prstGeom prst="blockArc">
              <a:avLst>
                <a:gd name="adj1" fmla="val 10778515"/>
                <a:gd name="adj2" fmla="val 21590211"/>
                <a:gd name="adj3" fmla="val 2022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BA8DFF15-4471-40EC-9DDC-FF353CEF17E4}"/>
                </a:ext>
              </a:extLst>
            </p:cNvPr>
            <p:cNvSpPr txBox="1"/>
            <p:nvPr/>
          </p:nvSpPr>
          <p:spPr>
            <a:xfrm>
              <a:off x="2362200" y="685800"/>
              <a:ext cx="4191000" cy="594462"/>
            </a:xfrm>
            <a:prstGeom prst="rect">
              <a:avLst/>
            </a:prstGeom>
            <a:solidFill>
              <a:srgbClr val="7030A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আমাদের দেশ </a:t>
              </a:r>
              <a:endPara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60" name="Picture 59" descr="Image result for grass png">
            <a:extLst>
              <a:ext uri="{FF2B5EF4-FFF2-40B4-BE49-F238E27FC236}">
                <a16:creationId xmlns:a16="http://schemas.microsoft.com/office/drawing/2014/main" id="{D5B75ED0-8BED-4933-9E81-CEA463010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37" y="4325894"/>
            <a:ext cx="8627326" cy="2379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EE67445-F988-4A68-8BF0-95F1791363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370460"/>
            <a:ext cx="1246843" cy="22589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8B9E17A-392F-4CC1-AB5E-96344A44C5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4419600"/>
            <a:ext cx="1246843" cy="2258940"/>
          </a:xfrm>
          <a:prstGeom prst="rect">
            <a:avLst/>
          </a:prstGeom>
        </p:spPr>
      </p:pic>
      <p:pic>
        <p:nvPicPr>
          <p:cNvPr id="4" name="Picture 3" descr="F:\New folder (2)\Animated gif\img8.gif">
            <a:extLst>
              <a:ext uri="{FF2B5EF4-FFF2-40B4-BE49-F238E27FC236}">
                <a16:creationId xmlns:a16="http://schemas.microsoft.com/office/drawing/2014/main" id="{8B2AAD42-F03F-4AB0-9CAA-5A05EE8EF06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528" y="1346301"/>
            <a:ext cx="3876672" cy="215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:\New folder (2)\Animated gif\img8.gif">
            <a:extLst>
              <a:ext uri="{FF2B5EF4-FFF2-40B4-BE49-F238E27FC236}">
                <a16:creationId xmlns:a16="http://schemas.microsoft.com/office/drawing/2014/main" id="{D9C6F37C-E0C9-4F5C-9766-04DD600E9A7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5223"/>
            <a:ext cx="3876672" cy="215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88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E21C6D8-978E-4130-A789-00318FAD8A41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1447800" y="838200"/>
            <a:chExt cx="6248400" cy="3962400"/>
          </a:xfrm>
          <a:solidFill>
            <a:srgbClr val="C00000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D6DF209-9187-447F-BDD5-6A52D448A447}"/>
                </a:ext>
              </a:extLst>
            </p:cNvPr>
            <p:cNvSpPr/>
            <p:nvPr/>
          </p:nvSpPr>
          <p:spPr>
            <a:xfrm>
              <a:off x="1447800" y="838200"/>
              <a:ext cx="6248400" cy="10837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D170BBB-F2CE-48E7-8957-702A643F6B94}"/>
                </a:ext>
              </a:extLst>
            </p:cNvPr>
            <p:cNvSpPr/>
            <p:nvPr/>
          </p:nvSpPr>
          <p:spPr>
            <a:xfrm>
              <a:off x="1447800" y="4692227"/>
              <a:ext cx="6248400" cy="10837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A9715B8-6B16-4F02-B2F3-D6E1542A70BC}"/>
                </a:ext>
              </a:extLst>
            </p:cNvPr>
            <p:cNvSpPr/>
            <p:nvPr/>
          </p:nvSpPr>
          <p:spPr>
            <a:xfrm>
              <a:off x="1447800" y="838200"/>
              <a:ext cx="176530" cy="3962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84FCF7C-022F-49F3-BE4A-5A4A81A76EA2}"/>
                </a:ext>
              </a:extLst>
            </p:cNvPr>
            <p:cNvSpPr/>
            <p:nvPr/>
          </p:nvSpPr>
          <p:spPr>
            <a:xfrm>
              <a:off x="7519670" y="838200"/>
              <a:ext cx="176530" cy="3962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978CDFA6-0A8B-44A4-A6A3-5CF9A9593F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37" y="193753"/>
            <a:ext cx="8627326" cy="64766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C4A9478-F39C-4BA0-997A-261B91E9418D}"/>
              </a:ext>
            </a:extLst>
          </p:cNvPr>
          <p:cNvSpPr txBox="1"/>
          <p:nvPr/>
        </p:nvSpPr>
        <p:spPr>
          <a:xfrm>
            <a:off x="258337" y="1219200"/>
            <a:ext cx="8276063" cy="1569660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pPr algn="ctr"/>
            <a:r>
              <a:rPr lang="bn-BD" sz="9600" i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 </a:t>
            </a:r>
            <a:endParaRPr lang="en-US" sz="9600" i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00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2" name="coin.wav"/>
          </p:stSnd>
        </p:sndAc>
      </p:transition>
    </mc:Choice>
    <mc:Fallback xmlns="">
      <p:transition spd="slow">
        <p:fade/>
        <p:sndAc>
          <p:stSnd>
            <p:snd r:embed="rId4" name="coin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1714479" y="304800"/>
            <a:ext cx="5610880" cy="1148194"/>
            <a:chOff x="1628120" y="3048000"/>
            <a:chExt cx="5610880" cy="1148194"/>
          </a:xfrm>
        </p:grpSpPr>
        <p:sp>
          <p:nvSpPr>
            <p:cNvPr id="10" name="Oval 9"/>
            <p:cNvSpPr/>
            <p:nvPr/>
          </p:nvSpPr>
          <p:spPr>
            <a:xfrm>
              <a:off x="1628120" y="3048000"/>
              <a:ext cx="1163317" cy="1148194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শি</a:t>
              </a:r>
              <a:endParaRPr lang="en-US" sz="5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2743200" y="3048000"/>
              <a:ext cx="1163317" cy="1148194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খ</a:t>
              </a:r>
              <a:endParaRPr lang="en-US" sz="5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865883" y="3048000"/>
              <a:ext cx="1163317" cy="1148194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endParaRPr lang="en-US" sz="5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4953000" y="3048000"/>
              <a:ext cx="1163317" cy="1148194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ফ</a:t>
              </a:r>
              <a:endParaRPr lang="en-US" sz="5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6075683" y="3048000"/>
              <a:ext cx="1163317" cy="1148194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endParaRPr lang="en-US" sz="5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E21C6D8-978E-4130-A789-00318FAD8A41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1447800" y="838200"/>
            <a:chExt cx="6248400" cy="3962400"/>
          </a:xfrm>
          <a:solidFill>
            <a:srgbClr val="7030A0"/>
          </a:solidFill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D6DF209-9187-447F-BDD5-6A52D448A447}"/>
                </a:ext>
              </a:extLst>
            </p:cNvPr>
            <p:cNvSpPr/>
            <p:nvPr/>
          </p:nvSpPr>
          <p:spPr>
            <a:xfrm>
              <a:off x="1447800" y="838200"/>
              <a:ext cx="6248400" cy="10837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D170BBB-F2CE-48E7-8957-702A643F6B94}"/>
                </a:ext>
              </a:extLst>
            </p:cNvPr>
            <p:cNvSpPr/>
            <p:nvPr/>
          </p:nvSpPr>
          <p:spPr>
            <a:xfrm>
              <a:off x="1447800" y="4692227"/>
              <a:ext cx="6248400" cy="10837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A9715B8-6B16-4F02-B2F3-D6E1542A70BC}"/>
                </a:ext>
              </a:extLst>
            </p:cNvPr>
            <p:cNvSpPr/>
            <p:nvPr/>
          </p:nvSpPr>
          <p:spPr>
            <a:xfrm>
              <a:off x="1447800" y="838200"/>
              <a:ext cx="176530" cy="3962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84FCF7C-022F-49F3-BE4A-5A4A81A76EA2}"/>
                </a:ext>
              </a:extLst>
            </p:cNvPr>
            <p:cNvSpPr/>
            <p:nvPr/>
          </p:nvSpPr>
          <p:spPr>
            <a:xfrm>
              <a:off x="7519670" y="838200"/>
              <a:ext cx="176530" cy="3962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219200" y="1828800"/>
            <a:ext cx="6553200" cy="1716107"/>
            <a:chOff x="1219200" y="1828800"/>
            <a:chExt cx="6553200" cy="1716107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B1F9D88-F6BD-4C49-8D6A-5A04742CB146}"/>
                </a:ext>
              </a:extLst>
            </p:cNvPr>
            <p:cNvSpPr txBox="1"/>
            <p:nvPr/>
          </p:nvSpPr>
          <p:spPr>
            <a:xfrm>
              <a:off x="3418841" y="1828800"/>
              <a:ext cx="1915159" cy="76944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শোনা</a:t>
              </a:r>
              <a:endPara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219200" y="2590800"/>
              <a:ext cx="6553200" cy="95410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8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3.3.1 পরিচিত ফুলের নাম শুনে মনে রাখতে পারবে।</a:t>
              </a:r>
            </a:p>
            <a:p>
              <a:pPr algn="ctr"/>
              <a:r>
                <a:rPr lang="bn-IN" sz="28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৩.৩.৪ পরিচিত পশু পাখির নাম শুনে মনে রাখতে পারবে।</a:t>
              </a:r>
              <a:endPara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143000" y="3849346"/>
            <a:ext cx="6553200" cy="1716107"/>
            <a:chOff x="1143000" y="1828800"/>
            <a:chExt cx="6553200" cy="1716107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B1F9D88-F6BD-4C49-8D6A-5A04742CB146}"/>
                </a:ext>
              </a:extLst>
            </p:cNvPr>
            <p:cNvSpPr txBox="1"/>
            <p:nvPr/>
          </p:nvSpPr>
          <p:spPr>
            <a:xfrm>
              <a:off x="3418841" y="1828800"/>
              <a:ext cx="1915159" cy="769441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বলা</a:t>
              </a:r>
              <a:endPara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143000" y="2590800"/>
              <a:ext cx="6553200" cy="954107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8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২.৬.1 পরিচিত ফুলের নাম বলতে পারবে।</a:t>
              </a:r>
            </a:p>
            <a:p>
              <a:pPr algn="ctr"/>
              <a:r>
                <a:rPr lang="bn-IN" sz="28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২.৬.৪ পরিচিত পশু পাখির নাম বলতে পারবে।</a:t>
              </a:r>
              <a:endPara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4" name="Picture 3" descr="Image result for grass png">
            <a:extLst>
              <a:ext uri="{FF2B5EF4-FFF2-40B4-BE49-F238E27FC236}">
                <a16:creationId xmlns:a16="http://schemas.microsoft.com/office/drawing/2014/main" id="{5526EC8C-7F8A-4084-B9DF-AED58D473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37" y="4289392"/>
            <a:ext cx="8627326" cy="2379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F:\New folder (2)\Animated gif\img8.gif">
            <a:extLst>
              <a:ext uri="{FF2B5EF4-FFF2-40B4-BE49-F238E27FC236}">
                <a16:creationId xmlns:a16="http://schemas.microsoft.com/office/drawing/2014/main" id="{6D53525A-E357-42ED-B934-2601BA2A36A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528" y="1193901"/>
            <a:ext cx="3876672" cy="215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F:\New folder (2)\Animated gif\img8.gif">
            <a:extLst>
              <a:ext uri="{FF2B5EF4-FFF2-40B4-BE49-F238E27FC236}">
                <a16:creationId xmlns:a16="http://schemas.microsoft.com/office/drawing/2014/main" id="{A80A1CD4-59A7-42A5-85C1-2323E1E93F0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17701"/>
            <a:ext cx="3876672" cy="215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4409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2" name="laser.wav"/>
          </p:stSnd>
        </p:sndAc>
      </p:transition>
    </mc:Choice>
    <mc:Fallback xmlns="">
      <p:transition spd="slow">
        <p:fade/>
        <p:sndAc>
          <p:stSnd>
            <p:snd r:embed="rId5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1714479" y="304800"/>
            <a:ext cx="5610880" cy="1148194"/>
            <a:chOff x="1628120" y="3048000"/>
            <a:chExt cx="5610880" cy="1148194"/>
          </a:xfrm>
        </p:grpSpPr>
        <p:sp>
          <p:nvSpPr>
            <p:cNvPr id="10" name="Oval 9"/>
            <p:cNvSpPr/>
            <p:nvPr/>
          </p:nvSpPr>
          <p:spPr>
            <a:xfrm>
              <a:off x="1628120" y="3048000"/>
              <a:ext cx="1163317" cy="1148194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শি</a:t>
              </a:r>
              <a:endParaRPr lang="en-US" sz="5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2743200" y="3048000"/>
              <a:ext cx="1163317" cy="1148194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খ</a:t>
              </a:r>
              <a:endParaRPr lang="en-US" sz="5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865883" y="3048000"/>
              <a:ext cx="1163317" cy="1148194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endParaRPr lang="en-US" sz="5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4953000" y="3048000"/>
              <a:ext cx="1163317" cy="1148194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ফ</a:t>
              </a:r>
              <a:endParaRPr lang="en-US" sz="5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6075683" y="3048000"/>
              <a:ext cx="1163317" cy="1148194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endParaRPr lang="en-US" sz="5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E21C6D8-978E-4130-A789-00318FAD8A41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1447800" y="838200"/>
            <a:chExt cx="6248400" cy="3962400"/>
          </a:xfrm>
          <a:solidFill>
            <a:srgbClr val="7030A0"/>
          </a:solidFill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D6DF209-9187-447F-BDD5-6A52D448A447}"/>
                </a:ext>
              </a:extLst>
            </p:cNvPr>
            <p:cNvSpPr/>
            <p:nvPr/>
          </p:nvSpPr>
          <p:spPr>
            <a:xfrm>
              <a:off x="1447800" y="838200"/>
              <a:ext cx="6248400" cy="10837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D170BBB-F2CE-48E7-8957-702A643F6B94}"/>
                </a:ext>
              </a:extLst>
            </p:cNvPr>
            <p:cNvSpPr/>
            <p:nvPr/>
          </p:nvSpPr>
          <p:spPr>
            <a:xfrm>
              <a:off x="1447800" y="4692227"/>
              <a:ext cx="6248400" cy="10837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A9715B8-6B16-4F02-B2F3-D6E1542A70BC}"/>
                </a:ext>
              </a:extLst>
            </p:cNvPr>
            <p:cNvSpPr/>
            <p:nvPr/>
          </p:nvSpPr>
          <p:spPr>
            <a:xfrm>
              <a:off x="1447800" y="838200"/>
              <a:ext cx="176530" cy="3962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84FCF7C-022F-49F3-BE4A-5A4A81A76EA2}"/>
                </a:ext>
              </a:extLst>
            </p:cNvPr>
            <p:cNvSpPr/>
            <p:nvPr/>
          </p:nvSpPr>
          <p:spPr>
            <a:xfrm>
              <a:off x="7519670" y="838200"/>
              <a:ext cx="176530" cy="3962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1797702" y="1792391"/>
            <a:ext cx="6553200" cy="1789009"/>
            <a:chOff x="1219200" y="1828800"/>
            <a:chExt cx="6553200" cy="1716107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BB1F9D88-F6BD-4C49-8D6A-5A04742CB146}"/>
                </a:ext>
              </a:extLst>
            </p:cNvPr>
            <p:cNvSpPr txBox="1"/>
            <p:nvPr/>
          </p:nvSpPr>
          <p:spPr>
            <a:xfrm>
              <a:off x="3418841" y="1828800"/>
              <a:ext cx="1915159" cy="769441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পড়া</a:t>
              </a:r>
              <a:endPara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219200" y="2590800"/>
              <a:ext cx="6553200" cy="954107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8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২.৬.1 পরিচিত ফুলের নাম পড়তে পারবে।</a:t>
              </a:r>
            </a:p>
            <a:p>
              <a:pPr algn="ctr"/>
              <a:r>
                <a:rPr lang="bn-IN" sz="28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২.৬.৪ পরিচিত পশু পাখির নাম পড়তে পারবে।</a:t>
              </a:r>
              <a:endPara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1752600" y="3644205"/>
            <a:ext cx="6553200" cy="2146995"/>
            <a:chOff x="1219200" y="1828800"/>
            <a:chExt cx="6553200" cy="2146995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BB1F9D88-F6BD-4C49-8D6A-5A04742CB146}"/>
                </a:ext>
              </a:extLst>
            </p:cNvPr>
            <p:cNvSpPr txBox="1"/>
            <p:nvPr/>
          </p:nvSpPr>
          <p:spPr>
            <a:xfrm>
              <a:off x="3418841" y="1828800"/>
              <a:ext cx="1991359" cy="769441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লেখা</a:t>
              </a:r>
              <a:endPara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219200" y="2590800"/>
              <a:ext cx="6553200" cy="1384995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8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২.৪.1 পরিচিত ফুলের নাম লিখতে পারবে।</a:t>
              </a:r>
            </a:p>
            <a:p>
              <a:pPr algn="ctr"/>
              <a:r>
                <a:rPr lang="bn-IN" sz="28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২.৪.৪ পরিচিত পাখির নাম লিখতে পারবে।</a:t>
              </a:r>
            </a:p>
            <a:p>
              <a:pPr algn="ctr"/>
              <a:r>
                <a:rPr lang="bn-IN" sz="28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২.৪.৬</a:t>
              </a:r>
              <a:r>
                <a:rPr lang="en-US" sz="28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8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পরিচিত গাছের নাম লিখতে পারবে।</a:t>
              </a:r>
              <a:endPara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2" name="Picture 1" descr="Image result for grass png">
            <a:extLst>
              <a:ext uri="{FF2B5EF4-FFF2-40B4-BE49-F238E27FC236}">
                <a16:creationId xmlns:a16="http://schemas.microsoft.com/office/drawing/2014/main" id="{4E7EE45C-0F22-423A-BAB2-6C5B7A85D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37" y="4289392"/>
            <a:ext cx="8627326" cy="2379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F:\New folder (2)\Animated gif\img8.gif">
            <a:extLst>
              <a:ext uri="{FF2B5EF4-FFF2-40B4-BE49-F238E27FC236}">
                <a16:creationId xmlns:a16="http://schemas.microsoft.com/office/drawing/2014/main" id="{E82E31F0-9EBE-428C-A690-9B780277520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528" y="508101"/>
            <a:ext cx="3876672" cy="215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F:\New folder (2)\Animated gif\img8.gif">
            <a:extLst>
              <a:ext uri="{FF2B5EF4-FFF2-40B4-BE49-F238E27FC236}">
                <a16:creationId xmlns:a16="http://schemas.microsoft.com/office/drawing/2014/main" id="{972D3D3B-197B-44E0-8182-75BE28BA0D4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93901"/>
            <a:ext cx="3876672" cy="215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9239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FE21C6D8-978E-4130-A789-00318FAD8A41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1447800" y="838200"/>
            <a:chExt cx="6248400" cy="3962400"/>
          </a:xfrm>
          <a:solidFill>
            <a:schemeClr val="accent2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D6DF209-9187-447F-BDD5-6A52D448A447}"/>
                </a:ext>
              </a:extLst>
            </p:cNvPr>
            <p:cNvSpPr/>
            <p:nvPr/>
          </p:nvSpPr>
          <p:spPr>
            <a:xfrm>
              <a:off x="1447800" y="838200"/>
              <a:ext cx="6248400" cy="10837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D170BBB-F2CE-48E7-8957-702A643F6B94}"/>
                </a:ext>
              </a:extLst>
            </p:cNvPr>
            <p:cNvSpPr/>
            <p:nvPr/>
          </p:nvSpPr>
          <p:spPr>
            <a:xfrm>
              <a:off x="1447800" y="4692227"/>
              <a:ext cx="6248400" cy="10837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A9715B8-6B16-4F02-B2F3-D6E1542A70BC}"/>
                </a:ext>
              </a:extLst>
            </p:cNvPr>
            <p:cNvSpPr/>
            <p:nvPr/>
          </p:nvSpPr>
          <p:spPr>
            <a:xfrm>
              <a:off x="1447800" y="838200"/>
              <a:ext cx="176530" cy="3962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84FCF7C-022F-49F3-BE4A-5A4A81A76EA2}"/>
                </a:ext>
              </a:extLst>
            </p:cNvPr>
            <p:cNvSpPr/>
            <p:nvPr/>
          </p:nvSpPr>
          <p:spPr>
            <a:xfrm>
              <a:off x="7519670" y="838200"/>
              <a:ext cx="176530" cy="3962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475092F-2111-4CC2-B333-049FEDB13480}"/>
              </a:ext>
            </a:extLst>
          </p:cNvPr>
          <p:cNvGrpSpPr/>
          <p:nvPr/>
        </p:nvGrpSpPr>
        <p:grpSpPr>
          <a:xfrm>
            <a:off x="1219200" y="187569"/>
            <a:ext cx="6324600" cy="6060831"/>
            <a:chOff x="1219200" y="187569"/>
            <a:chExt cx="6324600" cy="6060831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3F9A7CC-B45C-4FCB-A9CF-0AF340100B94}"/>
                </a:ext>
              </a:extLst>
            </p:cNvPr>
            <p:cNvSpPr/>
            <p:nvPr/>
          </p:nvSpPr>
          <p:spPr>
            <a:xfrm>
              <a:off x="3581400" y="2819400"/>
              <a:ext cx="1600200" cy="3429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Star: 5 Points 14">
              <a:extLst>
                <a:ext uri="{FF2B5EF4-FFF2-40B4-BE49-F238E27FC236}">
                  <a16:creationId xmlns:a16="http://schemas.microsoft.com/office/drawing/2014/main" id="{861B1989-B9B8-4FAC-A659-0E7460FBEC90}"/>
                </a:ext>
              </a:extLst>
            </p:cNvPr>
            <p:cNvSpPr/>
            <p:nvPr/>
          </p:nvSpPr>
          <p:spPr>
            <a:xfrm>
              <a:off x="1219200" y="187569"/>
              <a:ext cx="6324600" cy="3429001"/>
            </a:xfrm>
            <a:prstGeom prst="star5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এসো একটি ভিডিও দেখি </a:t>
              </a:r>
              <a:endPara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4048132D-BA51-44BF-B483-789520A397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370460"/>
            <a:ext cx="1246843" cy="225894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C294262-B8D7-47E4-9A5A-289C969B05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357" y="4419600"/>
            <a:ext cx="1246843" cy="2258940"/>
          </a:xfrm>
          <a:prstGeom prst="rect">
            <a:avLst/>
          </a:prstGeom>
        </p:spPr>
      </p:pic>
      <p:pic>
        <p:nvPicPr>
          <p:cNvPr id="26" name="Picture 25" descr="Image result for grass png">
            <a:extLst>
              <a:ext uri="{FF2B5EF4-FFF2-40B4-BE49-F238E27FC236}">
                <a16:creationId xmlns:a16="http://schemas.microsoft.com/office/drawing/2014/main" id="{055FB227-2A28-44C9-878D-07E321367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37" y="4325894"/>
            <a:ext cx="8627326" cy="2379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F:\New folder (2)\Animated gif\img8.gif">
            <a:extLst>
              <a:ext uri="{FF2B5EF4-FFF2-40B4-BE49-F238E27FC236}">
                <a16:creationId xmlns:a16="http://schemas.microsoft.com/office/drawing/2014/main" id="{7C8B1A09-A823-47B9-B31D-86518285C03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528" y="279501"/>
            <a:ext cx="3876672" cy="215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F:\New folder (2)\Animated gif\img8.gif">
            <a:extLst>
              <a:ext uri="{FF2B5EF4-FFF2-40B4-BE49-F238E27FC236}">
                <a16:creationId xmlns:a16="http://schemas.microsoft.com/office/drawing/2014/main" id="{93B1F977-152F-4318-B237-E6F96F477FE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946501"/>
            <a:ext cx="3876672" cy="215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F:\New folder (2)\Animated gif\img8.gif">
            <a:extLst>
              <a:ext uri="{FF2B5EF4-FFF2-40B4-BE49-F238E27FC236}">
                <a16:creationId xmlns:a16="http://schemas.microsoft.com/office/drawing/2014/main" id="{B0179400-57FD-4F1E-957F-9F4EAD616ED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98901"/>
            <a:ext cx="3876672" cy="215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:\New folder (2)\Animated gif\img8.gif">
            <a:extLst>
              <a:ext uri="{FF2B5EF4-FFF2-40B4-BE49-F238E27FC236}">
                <a16:creationId xmlns:a16="http://schemas.microsoft.com/office/drawing/2014/main" id="{183B7015-9151-47A2-BF99-E83F378F62C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8" y="610023"/>
            <a:ext cx="3876672" cy="215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6347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prestige"/>
        <p:sndAc>
          <p:stSnd>
            <p:snd r:embed="rId3" name="arrow.wav"/>
          </p:stSnd>
        </p:sndAc>
      </p:transition>
    </mc:Choice>
    <mc:Fallback xmlns="">
      <p:transition spd="slow">
        <p:fade/>
        <p:sndAc>
          <p:stSnd>
            <p:snd r:embed="rId10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E21C6D8-978E-4130-A789-00318FAD8A41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1447800" y="838200"/>
            <a:chExt cx="6248400" cy="3962400"/>
          </a:xfrm>
          <a:solidFill>
            <a:srgbClr val="A6020E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D6DF209-9187-447F-BDD5-6A52D448A447}"/>
                </a:ext>
              </a:extLst>
            </p:cNvPr>
            <p:cNvSpPr/>
            <p:nvPr/>
          </p:nvSpPr>
          <p:spPr>
            <a:xfrm>
              <a:off x="1447800" y="838200"/>
              <a:ext cx="6248400" cy="10837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D170BBB-F2CE-48E7-8957-702A643F6B94}"/>
                </a:ext>
              </a:extLst>
            </p:cNvPr>
            <p:cNvSpPr/>
            <p:nvPr/>
          </p:nvSpPr>
          <p:spPr>
            <a:xfrm>
              <a:off x="1447800" y="4692227"/>
              <a:ext cx="6248400" cy="10837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A9715B8-6B16-4F02-B2F3-D6E1542A70BC}"/>
                </a:ext>
              </a:extLst>
            </p:cNvPr>
            <p:cNvSpPr/>
            <p:nvPr/>
          </p:nvSpPr>
          <p:spPr>
            <a:xfrm>
              <a:off x="1447800" y="838200"/>
              <a:ext cx="176530" cy="3962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84FCF7C-022F-49F3-BE4A-5A4A81A76EA2}"/>
                </a:ext>
              </a:extLst>
            </p:cNvPr>
            <p:cNvSpPr/>
            <p:nvPr/>
          </p:nvSpPr>
          <p:spPr>
            <a:xfrm>
              <a:off x="7519670" y="838200"/>
              <a:ext cx="176530" cy="3962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BB1F9D88-F6BD-4C49-8D6A-5A04742CB146}"/>
              </a:ext>
            </a:extLst>
          </p:cNvPr>
          <p:cNvSpPr txBox="1"/>
          <p:nvPr/>
        </p:nvSpPr>
        <p:spPr>
          <a:xfrm>
            <a:off x="2133600" y="304800"/>
            <a:ext cx="4571999" cy="932663"/>
          </a:xfrm>
          <a:prstGeom prst="rect">
            <a:avLst/>
          </a:prstGeom>
          <a:solidFill>
            <a:srgbClr val="A6020E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বলতো 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5400" y="1440643"/>
            <a:ext cx="6553200" cy="120032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 কোন দেশের কথা বলা হয়েছে </a:t>
            </a:r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কথা বলা হয়েছে । </a:t>
            </a:r>
            <a:endParaRPr lang="bn-IN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3478FE-F3A4-441A-9B11-9D4BC1D9F4BD}"/>
              </a:ext>
            </a:extLst>
          </p:cNvPr>
          <p:cNvSpPr txBox="1"/>
          <p:nvPr/>
        </p:nvSpPr>
        <p:spPr>
          <a:xfrm>
            <a:off x="1447800" y="3048000"/>
            <a:ext cx="6553200" cy="120032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দেশের নাম কি?</a:t>
            </a:r>
          </a:p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 </a:t>
            </a:r>
            <a:endParaRPr lang="bn-IN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 descr="Image result for grass png">
            <a:extLst>
              <a:ext uri="{FF2B5EF4-FFF2-40B4-BE49-F238E27FC236}">
                <a16:creationId xmlns:a16="http://schemas.microsoft.com/office/drawing/2014/main" id="{A757FBCE-E82F-4897-875A-9558835DF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37" y="4289392"/>
            <a:ext cx="8627326" cy="2379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4CE2131-3192-4C49-A47A-929E10C284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370460"/>
            <a:ext cx="1246843" cy="22589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DB5B064-F433-415B-AA60-3DB27E88AC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4419600"/>
            <a:ext cx="1246843" cy="225894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CED15C5-FD90-431D-BCE1-5A335F19C6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557" y="4370460"/>
            <a:ext cx="1246843" cy="2258940"/>
          </a:xfrm>
          <a:prstGeom prst="rect">
            <a:avLst/>
          </a:prstGeom>
        </p:spPr>
      </p:pic>
      <p:pic>
        <p:nvPicPr>
          <p:cNvPr id="8" name="Picture 7" descr="F:\New folder (2)\Animated gif\img8.gif">
            <a:extLst>
              <a:ext uri="{FF2B5EF4-FFF2-40B4-BE49-F238E27FC236}">
                <a16:creationId xmlns:a16="http://schemas.microsoft.com/office/drawing/2014/main" id="{04D066CA-72D3-47FB-9351-220328B222A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528" y="228600"/>
            <a:ext cx="3876672" cy="215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F:\New folder (2)\Animated gif\img8.gif">
            <a:extLst>
              <a:ext uri="{FF2B5EF4-FFF2-40B4-BE49-F238E27FC236}">
                <a16:creationId xmlns:a16="http://schemas.microsoft.com/office/drawing/2014/main" id="{E0EA596F-4A09-4A9A-82A2-B43212E3A3C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8" y="305223"/>
            <a:ext cx="3876672" cy="215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398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6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E21C6D8-978E-4130-A789-00318FAD8A41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1447800" y="838200"/>
            <a:chExt cx="6248400" cy="3962400"/>
          </a:xfrm>
          <a:solidFill>
            <a:srgbClr val="FF0000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D6DF209-9187-447F-BDD5-6A52D448A447}"/>
                </a:ext>
              </a:extLst>
            </p:cNvPr>
            <p:cNvSpPr/>
            <p:nvPr/>
          </p:nvSpPr>
          <p:spPr>
            <a:xfrm>
              <a:off x="1447800" y="838200"/>
              <a:ext cx="6248400" cy="10837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D170BBB-F2CE-48E7-8957-702A643F6B94}"/>
                </a:ext>
              </a:extLst>
            </p:cNvPr>
            <p:cNvSpPr/>
            <p:nvPr/>
          </p:nvSpPr>
          <p:spPr>
            <a:xfrm>
              <a:off x="1447800" y="4692227"/>
              <a:ext cx="6248400" cy="10837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A9715B8-6B16-4F02-B2F3-D6E1542A70BC}"/>
                </a:ext>
              </a:extLst>
            </p:cNvPr>
            <p:cNvSpPr/>
            <p:nvPr/>
          </p:nvSpPr>
          <p:spPr>
            <a:xfrm>
              <a:off x="1447800" y="838200"/>
              <a:ext cx="176530" cy="3962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84FCF7C-022F-49F3-BE4A-5A4A81A76EA2}"/>
                </a:ext>
              </a:extLst>
            </p:cNvPr>
            <p:cNvSpPr/>
            <p:nvPr/>
          </p:nvSpPr>
          <p:spPr>
            <a:xfrm>
              <a:off x="7519670" y="838200"/>
              <a:ext cx="176530" cy="3962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2" name="Picture 31" descr="Image result for grass png">
            <a:extLst>
              <a:ext uri="{FF2B5EF4-FFF2-40B4-BE49-F238E27FC236}">
                <a16:creationId xmlns:a16="http://schemas.microsoft.com/office/drawing/2014/main" id="{D6E0CF89-5690-4899-A52F-6D725840F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37" y="4325894"/>
            <a:ext cx="8627326" cy="2379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D044C324-FE93-45CC-89C0-39DA00771B7E}"/>
              </a:ext>
            </a:extLst>
          </p:cNvPr>
          <p:cNvGrpSpPr/>
          <p:nvPr/>
        </p:nvGrpSpPr>
        <p:grpSpPr>
          <a:xfrm>
            <a:off x="573416" y="761999"/>
            <a:ext cx="8037184" cy="1524001"/>
            <a:chOff x="573416" y="761999"/>
            <a:chExt cx="8037184" cy="1524001"/>
          </a:xfrm>
        </p:grpSpPr>
        <p:grpSp>
          <p:nvGrpSpPr>
            <p:cNvPr id="7" name="Group 6"/>
            <p:cNvGrpSpPr/>
            <p:nvPr/>
          </p:nvGrpSpPr>
          <p:grpSpPr>
            <a:xfrm>
              <a:off x="573416" y="762001"/>
              <a:ext cx="4168166" cy="1523999"/>
              <a:chOff x="1905000" y="457200"/>
              <a:chExt cx="2583698" cy="1352550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1905000" y="514350"/>
                <a:ext cx="1048834" cy="12954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5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আ</a:t>
                </a:r>
                <a:r>
                  <a:rPr lang="bn-IN" sz="5400" dirty="0"/>
                  <a:t> </a:t>
                </a:r>
                <a:endParaRPr lang="en-US" sz="5400" dirty="0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2730402" y="495300"/>
                <a:ext cx="1048834" cy="12954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5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জ</a:t>
                </a:r>
                <a:endParaRPr lang="en-US" sz="5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3486140" y="457200"/>
                <a:ext cx="1002558" cy="12954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6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কে</a:t>
                </a:r>
                <a:endParaRPr lang="en-US" sz="6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19" name="Oval 18"/>
            <p:cNvSpPr/>
            <p:nvPr/>
          </p:nvSpPr>
          <p:spPr>
            <a:xfrm>
              <a:off x="5092846" y="1191295"/>
              <a:ext cx="667656" cy="68687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DEC3412-9B1A-46CB-9438-EFDD880C5B8D}"/>
                </a:ext>
              </a:extLst>
            </p:cNvPr>
            <p:cNvSpPr/>
            <p:nvPr/>
          </p:nvSpPr>
          <p:spPr>
            <a:xfrm>
              <a:off x="4455785" y="762000"/>
              <a:ext cx="1667015" cy="129540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endParaRPr lang="en-US" sz="5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8878099-0B6C-4771-8333-DE07732F9F81}"/>
                </a:ext>
              </a:extLst>
            </p:cNvPr>
            <p:cNvSpPr/>
            <p:nvPr/>
          </p:nvSpPr>
          <p:spPr>
            <a:xfrm>
              <a:off x="5760502" y="761999"/>
              <a:ext cx="1600073" cy="129540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পা</a:t>
              </a:r>
              <a:endParaRPr lang="en-US" sz="5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C7F10313-6D39-4D6B-A60A-9E9078171A2F}"/>
                </a:ext>
              </a:extLst>
            </p:cNvPr>
            <p:cNvSpPr/>
            <p:nvPr/>
          </p:nvSpPr>
          <p:spPr>
            <a:xfrm>
              <a:off x="7010527" y="838199"/>
              <a:ext cx="1600073" cy="129540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ঠ </a:t>
              </a:r>
              <a:endParaRPr lang="en-US" sz="5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5" name="Arrow: Left-Right 34">
            <a:extLst>
              <a:ext uri="{FF2B5EF4-FFF2-40B4-BE49-F238E27FC236}">
                <a16:creationId xmlns:a16="http://schemas.microsoft.com/office/drawing/2014/main" id="{E1DB91A8-C83B-4BE9-BA55-14B93AD399D4}"/>
              </a:ext>
            </a:extLst>
          </p:cNvPr>
          <p:cNvSpPr/>
          <p:nvPr/>
        </p:nvSpPr>
        <p:spPr>
          <a:xfrm>
            <a:off x="1828800" y="2590800"/>
            <a:ext cx="5867399" cy="2057400"/>
          </a:xfrm>
          <a:prstGeom prst="left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i="1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দেশ </a:t>
            </a:r>
            <a:endParaRPr lang="en-US" sz="7200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A11799-888E-4419-A38A-D36B47B751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370460"/>
            <a:ext cx="1246843" cy="22589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843C96E-7AB0-420F-AA39-F945ACA885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357" y="4419600"/>
            <a:ext cx="1246843" cy="2258940"/>
          </a:xfrm>
          <a:prstGeom prst="rect">
            <a:avLst/>
          </a:prstGeom>
        </p:spPr>
      </p:pic>
      <p:pic>
        <p:nvPicPr>
          <p:cNvPr id="14" name="Picture 13" descr="F:\New folder (2)\Animated gif\img8.gif">
            <a:extLst>
              <a:ext uri="{FF2B5EF4-FFF2-40B4-BE49-F238E27FC236}">
                <a16:creationId xmlns:a16="http://schemas.microsoft.com/office/drawing/2014/main" id="{789F2197-6D64-44E0-B347-C415035AFED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528" y="228600"/>
            <a:ext cx="3876672" cy="215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F:\New folder (2)\Animated gif\img8.gif">
            <a:extLst>
              <a:ext uri="{FF2B5EF4-FFF2-40B4-BE49-F238E27FC236}">
                <a16:creationId xmlns:a16="http://schemas.microsoft.com/office/drawing/2014/main" id="{F40B3363-C7D2-4EEE-B3DB-75FAB5B3850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8" y="2108301"/>
            <a:ext cx="3876672" cy="215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49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  <p:sndAc>
          <p:stSnd>
            <p:snd r:embed="rId2" name="explode.wav"/>
          </p:stSnd>
        </p:sndAc>
      </p:transition>
    </mc:Choice>
    <mc:Fallback xmlns="">
      <p:transition spd="slow">
        <p:fade/>
        <p:sndAc>
          <p:stSnd>
            <p:snd r:embed="rId6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1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992" y="914400"/>
            <a:ext cx="3247328" cy="2362200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 descr="V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4900" y="947107"/>
            <a:ext cx="3276600" cy="2329493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925992" y="3429000"/>
            <a:ext cx="7265508" cy="2123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 দেশ ধানের দেশ</a:t>
            </a:r>
            <a:r>
              <a:rPr lang="en-US" sz="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গানের দেশ</a:t>
            </a:r>
            <a:r>
              <a:rPr lang="bn-IN" sz="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6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bn-BD" sz="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Image result for grass png">
            <a:extLst>
              <a:ext uri="{FF2B5EF4-FFF2-40B4-BE49-F238E27FC236}">
                <a16:creationId xmlns:a16="http://schemas.microsoft.com/office/drawing/2014/main" id="{4C9678C8-DDFC-4FE9-B1B8-A970E849C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78294"/>
            <a:ext cx="9144000" cy="2379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17D92E-CD57-4BC7-BBD5-F6CD31C7B7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9060"/>
            <a:ext cx="1246843" cy="22589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9BC133B-9DC6-44A5-B739-8D50BA3E64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157" y="4599060"/>
            <a:ext cx="1246843" cy="22589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50D3235-1C02-4952-AB48-24C6A242A20C}"/>
              </a:ext>
            </a:extLst>
          </p:cNvPr>
          <p:cNvSpPr txBox="1"/>
          <p:nvPr/>
        </p:nvSpPr>
        <p:spPr>
          <a:xfrm>
            <a:off x="2895600" y="76200"/>
            <a:ext cx="3276600" cy="707886"/>
          </a:xfrm>
          <a:prstGeom prst="rect">
            <a:avLst/>
          </a:prstGeom>
          <a:solidFill>
            <a:srgbClr val="1E4A1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breeze.wav"/>
          </p:stSnd>
        </p:sndAc>
      </p:transition>
    </mc:Choice>
    <mc:Fallback xmlns="">
      <p:transition spd="slow">
        <p:checker/>
        <p:sndAc>
          <p:stSnd>
            <p:snd r:embed="rId8" name="breez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2225</TotalTime>
  <Words>530</Words>
  <Application>Microsoft Office PowerPoint</Application>
  <PresentationFormat>On-screen Show (4:3)</PresentationFormat>
  <Paragraphs>144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PTI-13</dc:creator>
  <cp:lastModifiedBy>User</cp:lastModifiedBy>
  <cp:revision>279</cp:revision>
  <dcterms:created xsi:type="dcterms:W3CDTF">2014-03-28T10:24:11Z</dcterms:created>
  <dcterms:modified xsi:type="dcterms:W3CDTF">2020-10-23T06:18:18Z</dcterms:modified>
</cp:coreProperties>
</file>