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6"/>
  </p:notesMasterIdLst>
  <p:sldIdLst>
    <p:sldId id="287" r:id="rId2"/>
    <p:sldId id="285" r:id="rId3"/>
    <p:sldId id="259" r:id="rId4"/>
    <p:sldId id="263" r:id="rId5"/>
    <p:sldId id="266" r:id="rId6"/>
    <p:sldId id="289" r:id="rId7"/>
    <p:sldId id="291" r:id="rId8"/>
    <p:sldId id="292" r:id="rId9"/>
    <p:sldId id="293" r:id="rId10"/>
    <p:sldId id="294" r:id="rId11"/>
    <p:sldId id="272" r:id="rId12"/>
    <p:sldId id="257" r:id="rId13"/>
    <p:sldId id="278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4B27CF-C269-4FCC-98E5-52AD2E4B0DF5}">
          <p14:sldIdLst>
            <p14:sldId id="287"/>
            <p14:sldId id="285"/>
            <p14:sldId id="259"/>
            <p14:sldId id="263"/>
            <p14:sldId id="266"/>
            <p14:sldId id="289"/>
            <p14:sldId id="291"/>
            <p14:sldId id="292"/>
            <p14:sldId id="293"/>
            <p14:sldId id="294"/>
            <p14:sldId id="272"/>
            <p14:sldId id="257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" initials="A" lastIdx="1" clrIdx="0">
    <p:extLst>
      <p:ext uri="{19B8F6BF-5375-455C-9EA6-DF929625EA0E}">
        <p15:presenceInfo xmlns:p15="http://schemas.microsoft.com/office/powerpoint/2012/main" userId="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767" autoAdjust="0"/>
  </p:normalViewPr>
  <p:slideViewPr>
    <p:cSldViewPr snapToGrid="0">
      <p:cViewPr varScale="1">
        <p:scale>
          <a:sx n="76" d="100"/>
          <a:sy n="76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A660C-B773-4792-BF9F-E80A50D6963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B3556-27B4-4764-A22E-3BB655F7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7918-F849-4745-A7EE-E267A8C1F7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6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9655-C65A-4577-BC62-78793471268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10C2-9823-4808-9E90-EC5AB36D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10236"/>
            <a:ext cx="9135534" cy="68477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Flowe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60" y="832827"/>
            <a:ext cx="2115767" cy="5627077"/>
          </a:xfrm>
          <a:prstGeom prst="rect">
            <a:avLst/>
          </a:prstGeom>
          <a:noFill/>
        </p:spPr>
      </p:pic>
      <p:sp>
        <p:nvSpPr>
          <p:cNvPr id="7" name="Cloud 6"/>
          <p:cNvSpPr/>
          <p:nvPr/>
        </p:nvSpPr>
        <p:spPr>
          <a:xfrm rot="1168047">
            <a:off x="1934087" y="2254597"/>
            <a:ext cx="6025199" cy="3383058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 err="1">
                <a:solidFill>
                  <a:schemeClr val="tx1"/>
                </a:solidFill>
              </a:rPr>
              <a:t>বিসমিল্লাহির</a:t>
            </a:r>
            <a:r>
              <a:rPr lang="en-US" sz="4950" dirty="0">
                <a:solidFill>
                  <a:schemeClr val="tx1"/>
                </a:solidFill>
              </a:rPr>
              <a:t> </a:t>
            </a:r>
            <a:r>
              <a:rPr lang="en-US" sz="4950" dirty="0" err="1">
                <a:solidFill>
                  <a:schemeClr val="tx1"/>
                </a:solidFill>
              </a:rPr>
              <a:t>রাহমানির</a:t>
            </a:r>
            <a:r>
              <a:rPr lang="en-US" sz="4950" dirty="0">
                <a:solidFill>
                  <a:schemeClr val="tx1"/>
                </a:solidFill>
              </a:rPr>
              <a:t> </a:t>
            </a:r>
            <a:r>
              <a:rPr lang="en-US" sz="4950" dirty="0" err="1">
                <a:solidFill>
                  <a:schemeClr val="tx1"/>
                </a:solidFill>
              </a:rPr>
              <a:t>রাহিম</a:t>
            </a:r>
            <a:endParaRPr lang="en-US" sz="4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1456301-EEFC-4F9C-8592-9FBC50FED509}"/>
                  </a:ext>
                </a:extLst>
              </p:cNvPr>
              <p:cNvSpPr txBox="1"/>
              <p:nvPr/>
            </p:nvSpPr>
            <p:spPr>
              <a:xfrm>
                <a:off x="354168" y="594635"/>
                <a:ext cx="8615967" cy="604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0,     cosec0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অসংজ্ঞায়িত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   cosec30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2 </a:t>
                </a:r>
              </a:p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bn-BD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cosec45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√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  <a:r>
                  <a:rPr lang="bn-BD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cosec60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1,    cosec90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</a:t>
                </a:r>
                <a:endParaRPr lang="bn-BD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bn-BD" sz="1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456301-EEFC-4F9C-8592-9FBC50FE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8" y="594635"/>
                <a:ext cx="8615967" cy="6041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39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483620" y="1212003"/>
                <a:ext cx="8302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L.H.S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0" y="1212003"/>
                <a:ext cx="830221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0186" y="1700590"/>
                <a:ext cx="3577053" cy="8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86" y="1700590"/>
                <a:ext cx="3577053" cy="898836"/>
              </a:xfrm>
              <a:prstGeom prst="rect">
                <a:avLst/>
              </a:prstGeom>
              <a:blipFill rotWithShape="0">
                <a:blip r:embed="rId4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1010186" y="2780151"/>
                <a:ext cx="2952214" cy="8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86" y="2780151"/>
                <a:ext cx="2952214" cy="898836"/>
              </a:xfrm>
              <a:prstGeom prst="rect">
                <a:avLst/>
              </a:prstGeom>
              <a:blipFill rotWithShape="0">
                <a:blip r:embed="rId5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/>
              <p:cNvSpPr txBox="1"/>
              <p:nvPr/>
            </p:nvSpPr>
            <p:spPr>
              <a:xfrm>
                <a:off x="1010186" y="3705909"/>
                <a:ext cx="2952214" cy="278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12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0" dirty="0"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86" y="3705909"/>
                <a:ext cx="2952214" cy="27811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27238" y="3079184"/>
                <a:ext cx="2904706" cy="1654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0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20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.=</m:t>
                      </m:r>
                      <m:r>
                        <m:rPr>
                          <m:nor/>
                        </m:rP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m:t>cos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900" dirty="0"/>
                  <a:t>   </a:t>
                </a:r>
              </a:p>
              <a:p>
                <a:r>
                  <a:rPr lang="en-US" sz="2400" dirty="0"/>
                  <a:t>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38" y="3079184"/>
                <a:ext cx="2904706" cy="1654877"/>
              </a:xfrm>
              <a:prstGeom prst="rect">
                <a:avLst/>
              </a:prstGeom>
              <a:blipFill>
                <a:blip r:embed="rId7"/>
                <a:stretch>
                  <a:fillRect l="-2311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23480" y="5205575"/>
                <a:ext cx="46831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Show</a:t>
                </a:r>
                <a:r>
                  <a:rPr lang="bn-BD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ed)</a:t>
                </a:r>
                <a:endParaRPr lang="en-US" sz="28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80" y="5205575"/>
                <a:ext cx="4683121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62479" y="104138"/>
            <a:ext cx="8944497" cy="6619392"/>
          </a:xfrm>
          <a:prstGeom prst="rect">
            <a:avLst/>
          </a:prstGeom>
          <a:noFill/>
          <a:ln w="38100" cap="rnd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6AB03F0-33DE-4A16-98B2-1DD898851768}"/>
                  </a:ext>
                </a:extLst>
              </p:cNvPr>
              <p:cNvSpPr txBox="1"/>
              <p:nvPr/>
            </p:nvSpPr>
            <p:spPr>
              <a:xfrm>
                <a:off x="399254" y="430030"/>
                <a:ext cx="8744746" cy="584775"/>
              </a:xfrm>
              <a:prstGeom prst="rect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দেখাও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cos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AB03F0-33DE-4A16-98B2-1DD89885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4" y="430030"/>
                <a:ext cx="874474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47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0573" y="309522"/>
            <a:ext cx="6279778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স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ধানঃ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0913" y="1032942"/>
                <a:ext cx="7602414" cy="668388"/>
              </a:xfrm>
              <a:prstGeom prst="rect">
                <a:avLst/>
              </a:prstGeom>
              <a:ln w="31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হলে দেখাও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3" y="1032942"/>
                <a:ext cx="7602414" cy="668388"/>
              </a:xfrm>
              <a:prstGeom prst="rect">
                <a:avLst/>
              </a:prstGeom>
              <a:blipFill>
                <a:blip r:embed="rId2"/>
                <a:stretch>
                  <a:fillRect l="-1042" b="-8182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3774" y="1994729"/>
                <a:ext cx="41859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4" y="1994729"/>
                <a:ext cx="4185935" cy="523220"/>
              </a:xfrm>
              <a:prstGeom prst="rect">
                <a:avLst/>
              </a:prstGeom>
              <a:blipFill>
                <a:blip r:embed="rId3"/>
                <a:stretch>
                  <a:fillRect l="-2911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/>
              <p:nvPr/>
            </p:nvSpPr>
            <p:spPr>
              <a:xfrm>
                <a:off x="528034" y="2736413"/>
                <a:ext cx="8913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L.H.S.=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cos90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4" y="2736413"/>
                <a:ext cx="8913696" cy="584775"/>
              </a:xfrm>
              <a:prstGeom prst="rect">
                <a:avLst/>
              </a:prstGeom>
              <a:blipFill>
                <a:blip r:embed="rId4"/>
                <a:stretch>
                  <a:fillRect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/>
              <p:nvPr/>
            </p:nvSpPr>
            <p:spPr>
              <a:xfrm>
                <a:off x="420456" y="3447249"/>
                <a:ext cx="8659908" cy="911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R.H.S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𝑡𝑎𝑛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45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itchFamily="2" charset="0"/>
                                  </a:rPr>
                                  <m:t>°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𝑡𝑎𝑛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45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itchFamily="2" charset="0"/>
                                  </a:rPr>
                                  <m:t>°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6" y="3447249"/>
                <a:ext cx="8659908" cy="911019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1799233" y="4627820"/>
                <a:ext cx="3696826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−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 +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33" y="4627820"/>
                <a:ext cx="3696826" cy="878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03774" y="5691853"/>
                <a:ext cx="46831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Show</a:t>
                </a:r>
                <a:r>
                  <a:rPr lang="bn-BD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ed)</a:t>
                </a:r>
                <a:endParaRPr lang="en-US" sz="28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4" y="5691853"/>
                <a:ext cx="4683121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62479" y="104138"/>
            <a:ext cx="8873945" cy="6619392"/>
          </a:xfrm>
          <a:prstGeom prst="rect">
            <a:avLst/>
          </a:prstGeom>
          <a:noFill/>
          <a:ln w="38100" cap="rnd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579733" y="999715"/>
            <a:ext cx="293594" cy="29302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05100" y="273797"/>
            <a:ext cx="3733800" cy="6858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761" y="1645500"/>
                <a:ext cx="8229600" cy="706347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>
                  <a:buFont typeface="Wingdings" pitchFamily="2" charset="2"/>
                  <a:buChar char="v"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হলে দেখাও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𝑡𝑎𝑛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𝑡𝑎𝑛𝐴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1" y="1645500"/>
                <a:ext cx="8229600" cy="706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3973512-85AB-4AF6-9712-17242F0AEE38}"/>
                  </a:ext>
                </a:extLst>
              </p:cNvPr>
              <p:cNvSpPr txBox="1"/>
              <p:nvPr/>
            </p:nvSpPr>
            <p:spPr>
              <a:xfrm>
                <a:off x="1054744" y="2452975"/>
                <a:ext cx="3300712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–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973512-85AB-4AF6-9712-17242F0A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44" y="2452975"/>
                <a:ext cx="3300712" cy="584775"/>
              </a:xfrm>
              <a:prstGeom prst="rect">
                <a:avLst/>
              </a:prstGeom>
              <a:blipFill>
                <a:blip r:embed="rId3"/>
                <a:stretch>
                  <a:fillRect l="-4067" t="-15625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42294FF-B6ED-445D-AC04-5C3A4452D144}"/>
                  </a:ext>
                </a:extLst>
              </p:cNvPr>
              <p:cNvSpPr txBox="1"/>
              <p:nvPr/>
            </p:nvSpPr>
            <p:spPr>
              <a:xfrm>
                <a:off x="888642" y="3037750"/>
                <a:ext cx="7292901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b="1" dirty="0"/>
                  <a:t>.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2294FF-B6ED-445D-AC04-5C3A4452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2" y="3037750"/>
                <a:ext cx="7292901" cy="584775"/>
              </a:xfrm>
              <a:prstGeom prst="rect">
                <a:avLst/>
              </a:prstGeom>
              <a:blipFill>
                <a:blip r:embed="rId4"/>
                <a:stretch>
                  <a:fillRect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682B9F8-F9E3-4B81-95A0-379CFD74E1A0}"/>
                  </a:ext>
                </a:extLst>
              </p:cNvPr>
              <p:cNvSpPr txBox="1"/>
              <p:nvPr/>
            </p:nvSpPr>
            <p:spPr>
              <a:xfrm>
                <a:off x="888641" y="3914912"/>
                <a:ext cx="6735651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b="1" dirty="0"/>
                  <a:t>.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প্রমাণ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 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𝑐𝑜𝑠𝐴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82B9F8-F9E3-4B81-95A0-379CFD74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1" y="3914912"/>
                <a:ext cx="6735651" cy="584775"/>
              </a:xfrm>
              <a:prstGeom prst="rect">
                <a:avLst/>
              </a:prstGeom>
              <a:blipFill>
                <a:blip r:embed="rId5"/>
                <a:stretch>
                  <a:fillRect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6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5" y="140575"/>
            <a:ext cx="8788400" cy="659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111" y="2019219"/>
            <a:ext cx="6028213" cy="2591418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4216"/>
                <a:gd name="adj2" fmla="val 189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1" dirty="0">
                <a:ln w="11430"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spc="51" dirty="0">
              <a:ln w="11430">
                <a:solidFill>
                  <a:srgbClr val="00B05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spc="51" dirty="0" err="1">
                <a:ln w="11430"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1" dirty="0">
              <a:ln w="11430">
                <a:solidFill>
                  <a:srgbClr val="00B05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 cap="rnd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urple-flower-grow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6247" y="5521510"/>
            <a:ext cx="1248946" cy="11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0"/>
            <a:ext cx="9144000" cy="661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197018">
            <a:off x="987138" y="2122356"/>
            <a:ext cx="71697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0" y="155140"/>
            <a:ext cx="9143999" cy="12182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 সবাইকে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33F3C2-D4CE-4DA8-959E-DF50B376E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10" y="1011507"/>
            <a:ext cx="3688436" cy="542786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52064" y="266217"/>
            <a:ext cx="2519091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endParaRPr lang="en-US" sz="44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89" y="4456850"/>
            <a:ext cx="378994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৯.2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479" y="104138"/>
            <a:ext cx="8873945" cy="6619392"/>
          </a:xfrm>
          <a:prstGeom prst="rect">
            <a:avLst/>
          </a:prstGeom>
          <a:noFill/>
          <a:ln w="38100" cap="rnd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5" y="1330324"/>
            <a:ext cx="4872287" cy="253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আয়েশা খন্দকার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সহকারী শিক্ষক(গণিত)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দাউদকান্দি মদিনাতুল উলুম ফাজিল(ডিগ্রী)মাদ্রাসা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6326" r="5596" b="15473"/>
          <a:stretch/>
        </p:blipFill>
        <p:spPr>
          <a:xfrm>
            <a:off x="94697" y="0"/>
            <a:ext cx="9144000" cy="6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669273" y="2304882"/>
            <a:ext cx="3860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 কোণের ত্রিকোণমিতিক অনুপাতের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মান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নির্ণয়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479" y="104138"/>
            <a:ext cx="8873945" cy="6619392"/>
          </a:xfrm>
          <a:prstGeom prst="rect">
            <a:avLst/>
          </a:prstGeom>
          <a:noFill/>
          <a:ln w="38100" cap="rnd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2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5143" y="391483"/>
                <a:ext cx="8998857" cy="37856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1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sz="1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সহজভাবে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bn-BD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bn-BD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অনুপাতের মান </a:t>
                </a:r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endPara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অনুপাতগুলোর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করে গাণিতিক</a:t>
                </a:r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সমাধান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করব </a:t>
                </a:r>
                <a:endParaRPr lang="en-US" sz="5400" b="1" dirty="0">
                  <a:solidFill>
                    <a:schemeClr val="tx1"/>
                  </a:solidFill>
                  <a:latin typeface="Georgia"/>
                  <a:cs typeface="NikoshBAN" pitchFamily="2" charset="0"/>
                </a:endParaRPr>
              </a:p>
              <a:p>
                <a:endParaRPr lang="en-US" sz="800" b="1" dirty="0">
                  <a:solidFill>
                    <a:srgbClr val="0070C0"/>
                  </a:solidFill>
                  <a:latin typeface="Georgia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3" y="391483"/>
                <a:ext cx="8998857" cy="3785652"/>
              </a:xfrm>
              <a:prstGeom prst="rect">
                <a:avLst/>
              </a:prstGeom>
              <a:blipFill>
                <a:blip r:embed="rId2"/>
                <a:stretch>
                  <a:fillRect l="-2236" r="-2371" b="-289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55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241FC9-2A43-44E6-91BD-FE5A1D29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9" y="206210"/>
            <a:ext cx="5441171" cy="3080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5D6BBD-4D4D-4B85-894E-765FA67FDB0C}"/>
              </a:ext>
            </a:extLst>
          </p:cNvPr>
          <p:cNvSpPr/>
          <p:nvPr/>
        </p:nvSpPr>
        <p:spPr>
          <a:xfrm>
            <a:off x="4760035" y="2405424"/>
            <a:ext cx="801574" cy="318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ডান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E4000A-7AC0-4B3C-BA98-214C30F56122}"/>
              </a:ext>
            </a:extLst>
          </p:cNvPr>
          <p:cNvSpPr/>
          <p:nvPr/>
        </p:nvSpPr>
        <p:spPr>
          <a:xfrm>
            <a:off x="1096164" y="1567791"/>
            <a:ext cx="797029" cy="3576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বাম</a:t>
            </a:r>
            <a:r>
              <a:rPr lang="bn-IN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E699C6C3-7CDE-43C4-94D8-33FE6B638311}"/>
                  </a:ext>
                </a:extLst>
              </p:cNvPr>
              <p:cNvSpPr/>
              <p:nvPr/>
            </p:nvSpPr>
            <p:spPr>
              <a:xfrm>
                <a:off x="5682988" y="137112"/>
                <a:ext cx="2614736" cy="3516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/>
                          </a:rPr>
                          <m:t>𝟎</m:t>
                        </m:r>
                      </m:e>
                    </m:rad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latin typeface="Arial Unicode MS"/>
                    <a:ea typeface="Arial Unicode MS"/>
                    <a:cs typeface="Arial Unicode MS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𝟏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 </m:t>
                      </m:r>
                    </m:oMath>
                  </m:oMathPara>
                </a14:m>
                <a:endParaRPr lang="en-US" sz="4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𝟐</m:t>
                          </m:r>
                        </m:e>
                      </m:rad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 </m:t>
                      </m:r>
                    </m:oMath>
                  </m:oMathPara>
                </a14:m>
                <a:endParaRPr lang="en-US" sz="4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𝟑</m:t>
                          </m:r>
                        </m:e>
                      </m:rad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𝟒</m:t>
                          </m:r>
                        </m:e>
                      </m:rad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𝟐</m:t>
                      </m:r>
                    </m:oMath>
                  </m:oMathPara>
                </a14:m>
                <a:endParaRPr lang="en-US" sz="4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99C6C3-7CDE-43C4-94D8-33FE6B638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88" y="137112"/>
                <a:ext cx="2614736" cy="3516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DEAC47A5-5E01-4F45-9AF6-1577C02E8DBF}"/>
                  </a:ext>
                </a:extLst>
              </p:cNvPr>
              <p:cNvSpPr/>
              <p:nvPr/>
            </p:nvSpPr>
            <p:spPr>
              <a:xfrm>
                <a:off x="54547" y="3466110"/>
                <a:ext cx="5827594" cy="9479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Sin</a:t>
                </a:r>
                <a:r>
                  <a:rPr lang="el-GR" sz="2400" b="1" dirty="0">
                    <a:solidFill>
                      <a:schemeClr val="tx1"/>
                    </a:solidFill>
                    <a:latin typeface="Georgia"/>
                    <a:cs typeface="NikoshBAN" pitchFamily="2" charset="0"/>
                  </a:rPr>
                  <a:t>θ</a:t>
                </a:r>
                <a:r>
                  <a:rPr lang="en-US" sz="2400" b="1" dirty="0">
                    <a:solidFill>
                      <a:schemeClr val="tx1"/>
                    </a:solidFill>
                    <a:latin typeface="Georgia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এর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ডান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পাশের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আংগুল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সংখ্যা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AC47A5-5E01-4F45-9AF6-1577C02E8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" y="3466110"/>
                <a:ext cx="5827594" cy="947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FE76F3AF-5A57-4967-A6F2-6B579EB9F208}"/>
                  </a:ext>
                </a:extLst>
              </p:cNvPr>
              <p:cNvSpPr txBox="1"/>
              <p:nvPr/>
            </p:nvSpPr>
            <p:spPr>
              <a:xfrm>
                <a:off x="5672769" y="4287686"/>
                <a:ext cx="1601584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6F3AF-5A57-4967-A6F2-6B579EB9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69" y="4287686"/>
                <a:ext cx="1601584" cy="532966"/>
              </a:xfrm>
              <a:prstGeom prst="rect">
                <a:avLst/>
              </a:prstGeom>
              <a:blipFill>
                <a:blip r:embed="rId5"/>
                <a:stretch>
                  <a:fillRect l="-8015" t="-10227" r="-1908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E68FBF9-AB9A-46C8-8DA1-A30719F64816}"/>
                  </a:ext>
                </a:extLst>
              </p:cNvPr>
              <p:cNvSpPr/>
              <p:nvPr/>
            </p:nvSpPr>
            <p:spPr>
              <a:xfrm>
                <a:off x="6910872" y="3915639"/>
                <a:ext cx="1166814" cy="1023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E68FBF9-AB9A-46C8-8DA1-A30719F64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72" y="3915639"/>
                <a:ext cx="1166814" cy="1023039"/>
              </a:xfrm>
              <a:prstGeom prst="rect">
                <a:avLst/>
              </a:prstGeom>
              <a:blipFill>
                <a:blip r:embed="rId6"/>
                <a:stretch>
                  <a:fillRect b="-29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A4E142E-180E-4D82-BE9C-87E69A7CB013}"/>
                  </a:ext>
                </a:extLst>
              </p:cNvPr>
              <p:cNvSpPr/>
              <p:nvPr/>
            </p:nvSpPr>
            <p:spPr>
              <a:xfrm>
                <a:off x="7905185" y="4009451"/>
                <a:ext cx="607271" cy="8112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A4E142E-180E-4D82-BE9C-87E69A7CB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85" y="4009451"/>
                <a:ext cx="607271" cy="81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D2332A6-74D3-487B-BE47-184A03894A12}"/>
                  </a:ext>
                </a:extLst>
              </p:cNvPr>
              <p:cNvSpPr txBox="1"/>
              <p:nvPr/>
            </p:nvSpPr>
            <p:spPr>
              <a:xfrm>
                <a:off x="54546" y="4895893"/>
                <a:ext cx="8986423" cy="184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 =0,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bn-BD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1= 1</a:t>
                </a:r>
                <a:endParaRPr lang="bn-BD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2332A6-74D3-487B-BE47-184A0389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" y="4895893"/>
                <a:ext cx="8986423" cy="1846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  <p:bldP spid="20" grpId="0"/>
      <p:bldP spid="25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241FC9-2A43-44E6-91BD-FE5A1D29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20" y="316865"/>
            <a:ext cx="3660921" cy="20670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5D6BBD-4D4D-4B85-894E-765FA67FDB0C}"/>
              </a:ext>
            </a:extLst>
          </p:cNvPr>
          <p:cNvSpPr/>
          <p:nvPr/>
        </p:nvSpPr>
        <p:spPr>
          <a:xfrm>
            <a:off x="4060068" y="1837670"/>
            <a:ext cx="801574" cy="318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ডান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E4000A-7AC0-4B3C-BA98-214C30F56122}"/>
              </a:ext>
            </a:extLst>
          </p:cNvPr>
          <p:cNvSpPr/>
          <p:nvPr/>
        </p:nvSpPr>
        <p:spPr>
          <a:xfrm>
            <a:off x="1521334" y="1330875"/>
            <a:ext cx="839291" cy="3795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বাম</a:t>
            </a:r>
            <a:r>
              <a:rPr lang="bn-IN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E699C6C3-7CDE-43C4-94D8-33FE6B638311}"/>
                  </a:ext>
                </a:extLst>
              </p:cNvPr>
              <p:cNvSpPr/>
              <p:nvPr/>
            </p:nvSpPr>
            <p:spPr>
              <a:xfrm>
                <a:off x="6413679" y="263028"/>
                <a:ext cx="2114208" cy="283154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/>
                          </a:rPr>
                          <m:t>𝟎</m:t>
                        </m:r>
                      </m:e>
                    </m:ra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𝟏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 </m:t>
                      </m:r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𝟐</m:t>
                          </m:r>
                        </m:e>
                      </m:rad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𝟐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 </m:t>
                      </m:r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𝟑</m:t>
                          </m:r>
                        </m:e>
                      </m:rad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/>
                            </a:rPr>
                            <m:t>𝟒</m:t>
                          </m:r>
                        </m:e>
                      </m:rad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/>
                        </a:rPr>
                        <m:t>𝟐</m:t>
                      </m:r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99C6C3-7CDE-43C4-94D8-33FE6B638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679" y="263028"/>
                <a:ext cx="2114208" cy="2831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DEAC47A5-5E01-4F45-9AF6-1577C02E8DBF}"/>
                  </a:ext>
                </a:extLst>
              </p:cNvPr>
              <p:cNvSpPr/>
              <p:nvPr/>
            </p:nvSpPr>
            <p:spPr>
              <a:xfrm>
                <a:off x="62321" y="2497424"/>
                <a:ext cx="6084788" cy="931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l-GR" b="1" dirty="0">
                    <a:solidFill>
                      <a:schemeClr val="tx1"/>
                    </a:solidFill>
                    <a:latin typeface="Georgia"/>
                    <a:cs typeface="NikoshBAN" pitchFamily="2" charset="0"/>
                  </a:rPr>
                  <a:t>θ</a:t>
                </a:r>
                <a:r>
                  <a:rPr lang="en-US" b="1" dirty="0">
                    <a:solidFill>
                      <a:schemeClr val="tx1"/>
                    </a:solidFill>
                    <a:latin typeface="Georgia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এর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বাম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পাশের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আংগুল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সংখ্যা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AC47A5-5E01-4F45-9AF6-1577C02E8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1" y="2497424"/>
                <a:ext cx="6084788" cy="931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A9864ED-F7A7-447E-B2DA-F0A742A8FE66}"/>
                  </a:ext>
                </a:extLst>
              </p:cNvPr>
              <p:cNvSpPr txBox="1"/>
              <p:nvPr/>
            </p:nvSpPr>
            <p:spPr>
              <a:xfrm>
                <a:off x="4460855" y="3378619"/>
                <a:ext cx="3186848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𝐜</m:t>
                    </m:r>
                    <m:r>
                      <a:rPr lang="en-US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9864ED-F7A7-447E-B2DA-F0A742A8F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55" y="3378619"/>
                <a:ext cx="3186848" cy="969176"/>
              </a:xfrm>
              <a:prstGeom prst="rect">
                <a:avLst/>
              </a:prstGeom>
              <a:blipFill>
                <a:blip r:embed="rId5"/>
                <a:stretch>
                  <a:fillRect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644F2C4-9862-4341-B9CD-9B0F9719B73C}"/>
                  </a:ext>
                </a:extLst>
              </p:cNvPr>
              <p:cNvSpPr txBox="1"/>
              <p:nvPr/>
            </p:nvSpPr>
            <p:spPr>
              <a:xfrm>
                <a:off x="115910" y="4431271"/>
                <a:ext cx="8912180" cy="1595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=1,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bn-BD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 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 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44F2C4-9862-4341-B9CD-9B0F9719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0" y="4431271"/>
                <a:ext cx="8912180" cy="1595437"/>
              </a:xfrm>
              <a:prstGeom prst="rect">
                <a:avLst/>
              </a:prstGeom>
              <a:blipFill>
                <a:blip r:embed="rId6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4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  <p:bldP spid="20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36459D-5F41-4890-93D2-1CF611A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6" y="207894"/>
            <a:ext cx="2881323" cy="26705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7A277A1-D514-43FA-B5B0-4098DD986B1B}"/>
              </a:ext>
            </a:extLst>
          </p:cNvPr>
          <p:cNvSpPr/>
          <p:nvPr/>
        </p:nvSpPr>
        <p:spPr>
          <a:xfrm>
            <a:off x="8193945" y="2160977"/>
            <a:ext cx="801574" cy="318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ডান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FE2BE3-25E2-4DC1-AE46-6C0AD3749DF9}"/>
              </a:ext>
            </a:extLst>
          </p:cNvPr>
          <p:cNvSpPr/>
          <p:nvPr/>
        </p:nvSpPr>
        <p:spPr>
          <a:xfrm>
            <a:off x="6114196" y="1353418"/>
            <a:ext cx="839291" cy="3795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বাম</a:t>
            </a:r>
            <a:r>
              <a:rPr lang="bn-IN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780472E-1D79-4D2A-8C89-3A578BEED641}"/>
                  </a:ext>
                </a:extLst>
              </p:cNvPr>
              <p:cNvSpPr/>
              <p:nvPr/>
            </p:nvSpPr>
            <p:spPr>
              <a:xfrm>
                <a:off x="148481" y="1848909"/>
                <a:ext cx="5622878" cy="14193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tan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এর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ডান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পাশের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আংগুল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সংখ্যা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এর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বাম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পাশের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আংগুল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সংখ্যা</m:t>
                            </m:r>
                          </m:den>
                        </m:f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80472E-1D79-4D2A-8C89-3A578BEED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1" y="1848909"/>
                <a:ext cx="5622878" cy="1419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BAC90F7-005C-4FF1-8039-057CDB010D75}"/>
                  </a:ext>
                </a:extLst>
              </p:cNvPr>
              <p:cNvSpPr txBox="1"/>
              <p:nvPr/>
            </p:nvSpPr>
            <p:spPr>
              <a:xfrm>
                <a:off x="270456" y="3658070"/>
                <a:ext cx="8725063" cy="3085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 = 0,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		 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𝟎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অসংজ্ঞায়িত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AC90F7-005C-4FF1-8039-057CDB01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3658070"/>
                <a:ext cx="8725063" cy="3085653"/>
              </a:xfrm>
              <a:prstGeom prst="rect">
                <a:avLst/>
              </a:prstGeom>
              <a:blipFill>
                <a:blip r:embed="rId4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DE6F44-FFB3-4EFF-B6CF-24A5B38C6E9D}"/>
              </a:ext>
            </a:extLst>
          </p:cNvPr>
          <p:cNvSpPr txBox="1"/>
          <p:nvPr/>
        </p:nvSpPr>
        <p:spPr>
          <a:xfrm>
            <a:off x="44412" y="190887"/>
            <a:ext cx="606978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Sin</a:t>
            </a:r>
            <a:r>
              <a:rPr lang="el-GR" sz="3200" b="1" dirty="0">
                <a:latin typeface="Georgia"/>
                <a:cs typeface="NikoshBAN" pitchFamily="2" charset="0"/>
              </a:rPr>
              <a:t>θ</a:t>
            </a:r>
            <a:r>
              <a:rPr lang="en-US" sz="3200" b="1" dirty="0">
                <a:latin typeface="Georgia"/>
                <a:cs typeface="NikoshBAN" pitchFamily="2" charset="0"/>
              </a:rPr>
              <a:t> 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cosec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;cos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sec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tan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3200" b="1" dirty="0">
                <a:latin typeface="Georgia"/>
                <a:cs typeface="NikoshBAN" pitchFamily="2" charset="0"/>
                <a:sym typeface="Wingdings"/>
              </a:rPr>
              <a:t> cot</a:t>
            </a:r>
            <a:r>
              <a:rPr lang="el-GR" sz="3200" b="1" dirty="0">
                <a:latin typeface="Georgia"/>
                <a:cs typeface="NikoshBAN" pitchFamily="2" charset="0"/>
                <a:sym typeface="Wingdings"/>
              </a:rPr>
              <a:t>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3703D6C-8BB9-4EDF-9635-054B1A55C9F4}"/>
                  </a:ext>
                </a:extLst>
              </p:cNvPr>
              <p:cNvSpPr txBox="1"/>
              <p:nvPr/>
            </p:nvSpPr>
            <p:spPr>
              <a:xfrm>
                <a:off x="238836" y="1447510"/>
                <a:ext cx="8666328" cy="2121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0 , </a:t>
                </a:r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cot0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অসংজ্ঞায়িত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bn-BD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,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cot30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√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bn-BD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  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cot45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 cot60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𝐚𝐧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অসংজ্ঞায়িত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</a:t>
                </a:r>
                <a:r>
                  <a:rPr lang="en-US" sz="2000" b="1" dirty="0">
                    <a:latin typeface="NikoshBAN" panose="02000000000000000000" pitchFamily="2" charset="0"/>
                    <a:cs typeface="Times New Roman" pitchFamily="18" charset="0"/>
                  </a:rPr>
                  <a:t>cot90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0</a:t>
                </a:r>
                <a:endPara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703D6C-8BB9-4EDF-9635-054B1A55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6" y="1447510"/>
                <a:ext cx="8666328" cy="2121286"/>
              </a:xfrm>
              <a:prstGeom prst="rect">
                <a:avLst/>
              </a:prstGeom>
              <a:blipFill>
                <a:blip r:embed="rId2"/>
                <a:stretch>
                  <a:fillRect l="-703" r="-119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3DB71E9-F7EE-41AE-A5C1-885C5490A427}"/>
                  </a:ext>
                </a:extLst>
              </p:cNvPr>
              <p:cNvSpPr txBox="1"/>
              <p:nvPr/>
            </p:nvSpPr>
            <p:spPr>
              <a:xfrm>
                <a:off x="238836" y="3817789"/>
                <a:ext cx="8666328" cy="254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1, 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sec0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                   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 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sec30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bn-BD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sec45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 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  sec60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                    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𝐨𝐬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0, sec90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অসংজ্ঞায়িত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DB71E9-F7EE-41AE-A5C1-885C5490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6" y="3817789"/>
                <a:ext cx="8666328" cy="2549993"/>
              </a:xfrm>
              <a:prstGeom prst="rect">
                <a:avLst/>
              </a:prstGeom>
              <a:blipFill>
                <a:blip r:embed="rId3"/>
                <a:stretch>
                  <a:fillRect l="-1055" r="-19550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BD103F-F7BC-4CA0-B6B6-1073A3738913}"/>
              </a:ext>
            </a:extLst>
          </p:cNvPr>
          <p:cNvSpPr txBox="1"/>
          <p:nvPr/>
        </p:nvSpPr>
        <p:spPr>
          <a:xfrm>
            <a:off x="238836" y="244410"/>
            <a:ext cx="86663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Sin</a:t>
            </a:r>
            <a:r>
              <a:rPr lang="el-GR" sz="2800" b="1" dirty="0">
                <a:latin typeface="Georgia"/>
                <a:cs typeface="NikoshBAN" pitchFamily="2" charset="0"/>
              </a:rPr>
              <a:t>θ</a:t>
            </a:r>
            <a:r>
              <a:rPr lang="en-US" sz="2800" b="1" dirty="0">
                <a:latin typeface="Georgia"/>
                <a:cs typeface="NikoshBAN" pitchFamily="2" charset="0"/>
              </a:rPr>
              <a:t> 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cosec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;cos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sec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, tan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θ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</a:t>
            </a:r>
            <a:r>
              <a:rPr lang="en-US" sz="2800" b="1" dirty="0">
                <a:latin typeface="Georgia"/>
                <a:cs typeface="NikoshBAN" pitchFamily="2" charset="0"/>
                <a:sym typeface="Wingdings"/>
              </a:rPr>
              <a:t> cot</a:t>
            </a:r>
            <a:r>
              <a:rPr lang="el-GR" sz="2800" b="1" dirty="0">
                <a:latin typeface="Georgia"/>
                <a:cs typeface="NikoshBAN" pitchFamily="2" charset="0"/>
                <a:sym typeface="Wingdings"/>
              </a:rPr>
              <a:t>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261</Words>
  <Application>Microsoft Office PowerPoint</Application>
  <PresentationFormat>On-screen Show (4:3)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 Math</vt:lpstr>
      <vt:lpstr>Georgia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Adi</cp:lastModifiedBy>
  <cp:revision>153</cp:revision>
  <dcterms:created xsi:type="dcterms:W3CDTF">2020-08-17T14:12:34Z</dcterms:created>
  <dcterms:modified xsi:type="dcterms:W3CDTF">2020-10-23T17:14:14Z</dcterms:modified>
</cp:coreProperties>
</file>