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9" r:id="rId4"/>
    <p:sldId id="276" r:id="rId5"/>
    <p:sldId id="259" r:id="rId6"/>
    <p:sldId id="261" r:id="rId7"/>
    <p:sldId id="278" r:id="rId8"/>
    <p:sldId id="262" r:id="rId9"/>
    <p:sldId id="263" r:id="rId10"/>
    <p:sldId id="265" r:id="rId11"/>
    <p:sldId id="266" r:id="rId12"/>
    <p:sldId id="267" r:id="rId13"/>
    <p:sldId id="269" r:id="rId14"/>
    <p:sldId id="270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3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283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4650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6667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7576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1590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2272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803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1244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9902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5914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7729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37D2C-5F10-4691-9FE7-F3533461DCF0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393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HOHEL RANA\Flower\wellllll\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2288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traight Connector 29"/>
          <p:cNvSpPr/>
          <p:nvPr/>
        </p:nvSpPr>
        <p:spPr>
          <a:xfrm>
            <a:off x="3232150" y="1651000"/>
            <a:ext cx="4740275" cy="0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553075" y="1041400"/>
            <a:ext cx="6350" cy="609600"/>
          </a:xfrm>
          <a:prstGeom prst="straightConnector1">
            <a:avLst/>
          </a:prstGeom>
          <a:noFill/>
          <a:ln w="38100">
            <a:solidFill>
              <a:srgbClr val="FF0000"/>
            </a:solidFill>
          </a:ln>
        </p:spPr>
      </p:cxnSp>
      <p:cxnSp>
        <p:nvCxnSpPr>
          <p:cNvPr id="32" name="Straight Arrow Connector 31"/>
          <p:cNvCxnSpPr/>
          <p:nvPr/>
        </p:nvCxnSpPr>
        <p:spPr>
          <a:xfrm>
            <a:off x="3241675" y="1631950"/>
            <a:ext cx="15875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</a:ln>
        </p:spPr>
      </p:cxnSp>
      <p:cxnSp>
        <p:nvCxnSpPr>
          <p:cNvPr id="33" name="Straight Arrow Connector 32"/>
          <p:cNvCxnSpPr/>
          <p:nvPr/>
        </p:nvCxnSpPr>
        <p:spPr>
          <a:xfrm>
            <a:off x="7950200" y="1631950"/>
            <a:ext cx="15875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</a:ln>
        </p:spPr>
      </p:cxnSp>
      <p:sp>
        <p:nvSpPr>
          <p:cNvPr id="37" name="Straight Connector 36"/>
          <p:cNvSpPr/>
          <p:nvPr/>
        </p:nvSpPr>
        <p:spPr>
          <a:xfrm>
            <a:off x="2895600" y="5213487"/>
            <a:ext cx="5105400" cy="0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cxnSp>
        <p:nvCxnSpPr>
          <p:cNvPr id="38" name="Straight Arrow Connector 37"/>
          <p:cNvCxnSpPr>
            <a:cxnSpLocks/>
          </p:cNvCxnSpPr>
          <p:nvPr/>
        </p:nvCxnSpPr>
        <p:spPr>
          <a:xfrm>
            <a:off x="5578475" y="4860925"/>
            <a:ext cx="9525" cy="352562"/>
          </a:xfrm>
          <a:prstGeom prst="straightConnector1">
            <a:avLst/>
          </a:prstGeom>
          <a:noFill/>
          <a:ln w="38100">
            <a:solidFill>
              <a:srgbClr val="FF0000"/>
            </a:solidFill>
          </a:ln>
        </p:spPr>
      </p:cxnSp>
      <p:cxnSp>
        <p:nvCxnSpPr>
          <p:cNvPr id="39" name="Straight Arrow Connector 38"/>
          <p:cNvCxnSpPr/>
          <p:nvPr/>
        </p:nvCxnSpPr>
        <p:spPr>
          <a:xfrm>
            <a:off x="2915668" y="5209502"/>
            <a:ext cx="15875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</a:ln>
        </p:spPr>
      </p:cxnSp>
      <p:cxnSp>
        <p:nvCxnSpPr>
          <p:cNvPr id="40" name="Straight Arrow Connector 39"/>
          <p:cNvCxnSpPr/>
          <p:nvPr/>
        </p:nvCxnSpPr>
        <p:spPr>
          <a:xfrm>
            <a:off x="7952332" y="5224898"/>
            <a:ext cx="15875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</a:ln>
        </p:spPr>
      </p:cxnSp>
      <p:sp>
        <p:nvSpPr>
          <p:cNvPr id="43" name="Rectangle: Beveled 42">
            <a:extLst>
              <a:ext uri="{FF2B5EF4-FFF2-40B4-BE49-F238E27FC236}">
                <a16:creationId xmlns="" xmlns:a16="http://schemas.microsoft.com/office/drawing/2014/main" id="{912EBBFF-2D96-40F4-BDBA-2418F5DBF47D}"/>
              </a:ext>
            </a:extLst>
          </p:cNvPr>
          <p:cNvSpPr/>
          <p:nvPr/>
        </p:nvSpPr>
        <p:spPr>
          <a:xfrm>
            <a:off x="2320207" y="4135806"/>
            <a:ext cx="6369050" cy="696210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প্রধান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মেমরির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ক্ষম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তা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s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দুইভাবে</a:t>
            </a:r>
            <a:r>
              <a:rPr lang="as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প্রকাশ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করা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হয়।</a:t>
            </a:r>
          </a:p>
        </p:txBody>
      </p:sp>
      <p:sp>
        <p:nvSpPr>
          <p:cNvPr id="44" name="Arrow: Pentagon 43">
            <a:extLst>
              <a:ext uri="{FF2B5EF4-FFF2-40B4-BE49-F238E27FC236}">
                <a16:creationId xmlns="" xmlns:a16="http://schemas.microsoft.com/office/drawing/2014/main" id="{5CBBEDBF-B7F6-4DCF-A76B-6532A5809C8E}"/>
              </a:ext>
            </a:extLst>
          </p:cNvPr>
          <p:cNvSpPr/>
          <p:nvPr/>
        </p:nvSpPr>
        <p:spPr>
          <a:xfrm>
            <a:off x="1245704" y="5605898"/>
            <a:ext cx="3763618" cy="975435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একটি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হচ্ছে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গতি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যা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হার্ট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/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Hz</a:t>
            </a:r>
          </a:p>
        </p:txBody>
      </p:sp>
      <p:sp>
        <p:nvSpPr>
          <p:cNvPr id="45" name="Arrow: Pentagon 44">
            <a:extLst>
              <a:ext uri="{FF2B5EF4-FFF2-40B4-BE49-F238E27FC236}">
                <a16:creationId xmlns="" xmlns:a16="http://schemas.microsoft.com/office/drawing/2014/main" id="{DEBD3ABD-339B-4937-B390-ADC09D9B7569}"/>
              </a:ext>
            </a:extLst>
          </p:cNvPr>
          <p:cNvSpPr/>
          <p:nvPr/>
        </p:nvSpPr>
        <p:spPr>
          <a:xfrm>
            <a:off x="6084266" y="5590502"/>
            <a:ext cx="3763618" cy="975435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অন্যটি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হলো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ধারণ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ক্ষমতা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যা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(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Byte)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CF779756-F7D6-4C9E-8C20-6F16D70E972C}"/>
              </a:ext>
            </a:extLst>
          </p:cNvPr>
          <p:cNvSpPr/>
          <p:nvPr/>
        </p:nvSpPr>
        <p:spPr>
          <a:xfrm>
            <a:off x="1567544" y="304989"/>
            <a:ext cx="8216536" cy="112777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s-IN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সাধারণত প্রধান মেমরি দুই ধরনের</a:t>
            </a:r>
            <a:endParaRPr lang="as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39CD245-A27B-4896-B588-51871BA02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07" y="2049462"/>
            <a:ext cx="2857500" cy="12477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78D26C48-F219-4052-A458-414CC6683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03" y="2081945"/>
            <a:ext cx="3196293" cy="1177138"/>
          </a:xfrm>
          <a:prstGeom prst="rect">
            <a:avLst/>
          </a:prstGeom>
        </p:spPr>
      </p:pic>
      <p:sp>
        <p:nvSpPr>
          <p:cNvPr id="51" name="Rectangle: Single Corner Snipped 50">
            <a:extLst>
              <a:ext uri="{FF2B5EF4-FFF2-40B4-BE49-F238E27FC236}">
                <a16:creationId xmlns="" xmlns:a16="http://schemas.microsoft.com/office/drawing/2014/main" id="{5574C92F-AAC3-41AD-9EFC-44CA82121062}"/>
              </a:ext>
            </a:extLst>
          </p:cNvPr>
          <p:cNvSpPr/>
          <p:nvPr/>
        </p:nvSpPr>
        <p:spPr>
          <a:xfrm>
            <a:off x="2213113" y="3429000"/>
            <a:ext cx="2857500" cy="530657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Access Memory</a:t>
            </a:r>
          </a:p>
        </p:txBody>
      </p:sp>
      <p:sp>
        <p:nvSpPr>
          <p:cNvPr id="52" name="Rectangle: Single Corner Snipped 51">
            <a:extLst>
              <a:ext uri="{FF2B5EF4-FFF2-40B4-BE49-F238E27FC236}">
                <a16:creationId xmlns="" xmlns:a16="http://schemas.microsoft.com/office/drawing/2014/main" id="{1B5AF64B-F9C3-4899-B695-59D04080BE02}"/>
              </a:ext>
            </a:extLst>
          </p:cNvPr>
          <p:cNvSpPr/>
          <p:nvPr/>
        </p:nvSpPr>
        <p:spPr>
          <a:xfrm>
            <a:off x="6680199" y="3443957"/>
            <a:ext cx="2857500" cy="530657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Only Memory</a:t>
            </a:r>
          </a:p>
        </p:txBody>
      </p:sp>
    </p:spTree>
    <p:extLst>
      <p:ext uri="{BB962C8B-B14F-4D97-AF65-F5344CB8AC3E}">
        <p14:creationId xmlns="" xmlns:p14="http://schemas.microsoft.com/office/powerpoint/2010/main" val="2039590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Multiplication Sign 34"/>
          <p:cNvSpPr/>
          <p:nvPr/>
        </p:nvSpPr>
        <p:spPr>
          <a:xfrm>
            <a:off x="1361212" y="3165199"/>
            <a:ext cx="285750" cy="361950"/>
          </a:xfrm>
          <a:prstGeom prst="mathMultiply">
            <a:avLst>
              <a:gd name="adj1" fmla="val 7943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6" name="Rectangle: Top Corners Rounded 35">
            <a:extLst>
              <a:ext uri="{FF2B5EF4-FFF2-40B4-BE49-F238E27FC236}">
                <a16:creationId xmlns="" xmlns:a16="http://schemas.microsoft.com/office/drawing/2014/main" id="{F9146087-6C01-479E-8477-7818CC479A1E}"/>
              </a:ext>
            </a:extLst>
          </p:cNvPr>
          <p:cNvSpPr/>
          <p:nvPr/>
        </p:nvSpPr>
        <p:spPr>
          <a:xfrm>
            <a:off x="771939" y="264250"/>
            <a:ext cx="10098157" cy="890104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s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বিট, বাইট, কিলোবাইট, মেগাবাইট, গিগাবাইট ও টেরাবাইট এর তুলনা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0AD537A9-B7E5-462F-8E20-FDE6F65FEDAE}"/>
              </a:ext>
            </a:extLst>
          </p:cNvPr>
          <p:cNvSpPr/>
          <p:nvPr/>
        </p:nvSpPr>
        <p:spPr>
          <a:xfrm>
            <a:off x="732750" y="1763298"/>
            <a:ext cx="10488243" cy="30612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8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(৮) 					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বিট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 বাইট</a:t>
            </a:r>
          </a:p>
          <a:p>
            <a:pPr lvl="0"/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1024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 কিলোবাইট</a:t>
            </a:r>
          </a:p>
          <a:p>
            <a:pPr lvl="0"/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1024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1024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 মেগাবাইট</a:t>
            </a:r>
          </a:p>
          <a:p>
            <a:pPr lvl="0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1024    1024    1024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বাইট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 গিগাবাইট</a:t>
            </a:r>
          </a:p>
          <a:p>
            <a:pPr lvl="0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1024    1024    1024    1024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বাইট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 টেরাবাইট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2BA2ED8-0234-410D-928A-7425BEBB49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5933" y="3498462"/>
            <a:ext cx="285749" cy="28574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E89142F-E6C0-45A6-81DE-0E3368E56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56414" y="3528035"/>
            <a:ext cx="285749" cy="28574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D2C3FA4B-6DFB-4136-8036-44A8E6A65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4987" y="3862074"/>
            <a:ext cx="285749" cy="28574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A2F97EB8-C8DE-4AEF-86B3-8C25564389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0744" y="3892182"/>
            <a:ext cx="285749" cy="28574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76CC766A-81BF-45EF-9E33-2499CB8EAB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3449" y="3875721"/>
            <a:ext cx="285749" cy="28574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3FB74422-8753-4A37-A263-4C1D43BB77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8935" y="3178418"/>
            <a:ext cx="257020" cy="257020"/>
          </a:xfrm>
          <a:prstGeom prst="rect">
            <a:avLst/>
          </a:prstGeom>
        </p:spPr>
      </p:pic>
      <p:sp>
        <p:nvSpPr>
          <p:cNvPr id="45" name="Rectangle: Folded Corner 44">
            <a:extLst>
              <a:ext uri="{FF2B5EF4-FFF2-40B4-BE49-F238E27FC236}">
                <a16:creationId xmlns="" xmlns:a16="http://schemas.microsoft.com/office/drawing/2014/main" id="{ADF8DFEC-3983-4150-9020-4F58B40F88FE}"/>
              </a:ext>
            </a:extLst>
          </p:cNvPr>
          <p:cNvSpPr/>
          <p:nvPr/>
        </p:nvSpPr>
        <p:spPr>
          <a:xfrm>
            <a:off x="950992" y="5090615"/>
            <a:ext cx="10707756" cy="1205948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s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বাইট সমান ৮বিট,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১০২৪</a:t>
            </a:r>
            <a:r>
              <a:rPr lang="as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 যেহেতু 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 </a:t>
            </a:r>
            <a:r>
              <a:rPr lang="as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কাছাকাছি </a:t>
            </a:r>
            <a:r>
              <a:rPr lang="as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সেজন্য একে এক কিলোবাইট বলা হয়।</a:t>
            </a:r>
          </a:p>
        </p:txBody>
      </p:sp>
    </p:spTree>
    <p:extLst>
      <p:ext uri="{BB962C8B-B14F-4D97-AF65-F5344CB8AC3E}">
        <p14:creationId xmlns="" xmlns:p14="http://schemas.microsoft.com/office/powerpoint/2010/main" val="4104196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Alternate Process 29"/>
          <p:cNvSpPr/>
          <p:nvPr/>
        </p:nvSpPr>
        <p:spPr>
          <a:xfrm>
            <a:off x="908991" y="5353201"/>
            <a:ext cx="9753600" cy="1219200"/>
          </a:xfrm>
          <a:prstGeom prst="flowChartAlternateProcess">
            <a:avLst/>
          </a:prstGeom>
          <a:solidFill>
            <a:schemeClr val="lt1"/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Random </a:t>
            </a:r>
            <a:r>
              <a:rPr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Access  </a:t>
            </a:r>
            <a:r>
              <a:rPr sz="4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Memory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sz="4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RAM</a:t>
            </a:r>
          </a:p>
        </p:txBody>
      </p:sp>
      <p:sp>
        <p:nvSpPr>
          <p:cNvPr id="29" name="Rectangle: Top Corners One Rounded and One Snipped 28">
            <a:extLst>
              <a:ext uri="{FF2B5EF4-FFF2-40B4-BE49-F238E27FC236}">
                <a16:creationId xmlns="" xmlns:a16="http://schemas.microsoft.com/office/drawing/2014/main" id="{58D8CAD7-5118-401C-8401-BC6207558E26}"/>
              </a:ext>
            </a:extLst>
          </p:cNvPr>
          <p:cNvSpPr/>
          <p:nvPr/>
        </p:nvSpPr>
        <p:spPr>
          <a:xfrm>
            <a:off x="4545875" y="324787"/>
            <a:ext cx="2952206" cy="876995"/>
          </a:xfrm>
          <a:prstGeom prst="snip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RAM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endParaRPr>
          </a:p>
        </p:txBody>
      </p:sp>
      <p:pic>
        <p:nvPicPr>
          <p:cNvPr id="2050" name="Picture 2" descr="What is RAM? | Random Access Memory Definition | Avast">
            <a:extLst>
              <a:ext uri="{FF2B5EF4-FFF2-40B4-BE49-F238E27FC236}">
                <a16:creationId xmlns="" xmlns:a16="http://schemas.microsoft.com/office/drawing/2014/main" id="{6BD7A224-0004-4FC6-9FB1-4A4DC9117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28" y="1652587"/>
            <a:ext cx="6312126" cy="3552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8830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276337" y="5181600"/>
            <a:ext cx="6870700" cy="64452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Read </a:t>
            </a:r>
            <a:r>
              <a:rPr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 </a:t>
            </a:r>
            <a:r>
              <a:rPr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Memory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 ROM</a:t>
            </a:r>
            <a:r>
              <a:rPr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: Top Corners One Rounded and One Snipped 30">
            <a:extLst>
              <a:ext uri="{FF2B5EF4-FFF2-40B4-BE49-F238E27FC236}">
                <a16:creationId xmlns="" xmlns:a16="http://schemas.microsoft.com/office/drawing/2014/main" id="{1DC27DBA-1C8E-43A4-906E-CE8662CEF244}"/>
              </a:ext>
            </a:extLst>
          </p:cNvPr>
          <p:cNvSpPr/>
          <p:nvPr/>
        </p:nvSpPr>
        <p:spPr>
          <a:xfrm>
            <a:off x="4068417" y="251791"/>
            <a:ext cx="3286540" cy="1199184"/>
          </a:xfrm>
          <a:prstGeom prst="snip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র‌ম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(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ROM)</a:t>
            </a:r>
          </a:p>
        </p:txBody>
      </p:sp>
      <p:pic>
        <p:nvPicPr>
          <p:cNvPr id="3074" name="Picture 2" descr="What is ROM? How does it work? 5 types of ROM explained">
            <a:extLst>
              <a:ext uri="{FF2B5EF4-FFF2-40B4-BE49-F238E27FC236}">
                <a16:creationId xmlns="" xmlns:a16="http://schemas.microsoft.com/office/drawing/2014/main" id="{8F68995E-9A43-4E46-89B5-939C1000B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54" y="1886312"/>
            <a:ext cx="5141546" cy="2859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AM vs ROM memory: differences and types - iGamesNews">
            <a:extLst>
              <a:ext uri="{FF2B5EF4-FFF2-40B4-BE49-F238E27FC236}">
                <a16:creationId xmlns="" xmlns:a16="http://schemas.microsoft.com/office/drawing/2014/main" id="{E16ABA47-EB9F-41C9-B91F-E1C22E15C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93" y="1867989"/>
            <a:ext cx="4609824" cy="2873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9686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739900" y="4943475"/>
            <a:ext cx="7329487" cy="830262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endParaRPr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: Top Corners One Rounded and One Snipped 28">
            <a:extLst>
              <a:ext uri="{FF2B5EF4-FFF2-40B4-BE49-F238E27FC236}">
                <a16:creationId xmlns="" xmlns:a16="http://schemas.microsoft.com/office/drawing/2014/main" id="{6FE65B85-A7CA-465E-A64B-849DFFE26ADF}"/>
              </a:ext>
            </a:extLst>
          </p:cNvPr>
          <p:cNvSpPr/>
          <p:nvPr/>
        </p:nvSpPr>
        <p:spPr>
          <a:xfrm>
            <a:off x="3246215" y="237782"/>
            <a:ext cx="5135881" cy="1055441"/>
          </a:xfrm>
          <a:prstGeom prst="snip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দলগত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কাজ</a:t>
            </a:r>
          </a:p>
        </p:txBody>
      </p:sp>
      <p:pic>
        <p:nvPicPr>
          <p:cNvPr id="4100" name="Picture 4" descr="Difference Between RAM And ROM — What Is Their Use?">
            <a:extLst>
              <a:ext uri="{FF2B5EF4-FFF2-40B4-BE49-F238E27FC236}">
                <a16:creationId xmlns="" xmlns:a16="http://schemas.microsoft.com/office/drawing/2014/main" id="{BC26E96B-42DE-4C42-AEBB-23FEDADB1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794" y="1548375"/>
            <a:ext cx="7475469" cy="3376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: Top Corners Rounded 29">
            <a:extLst>
              <a:ext uri="{FF2B5EF4-FFF2-40B4-BE49-F238E27FC236}">
                <a16:creationId xmlns="" xmlns:a16="http://schemas.microsoft.com/office/drawing/2014/main" id="{BC4A37CB-3398-4DFA-84AA-48047D8FA9DB}"/>
              </a:ext>
            </a:extLst>
          </p:cNvPr>
          <p:cNvSpPr/>
          <p:nvPr/>
        </p:nvSpPr>
        <p:spPr>
          <a:xfrm>
            <a:off x="822961" y="5129838"/>
            <a:ext cx="11025050" cy="123491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র‍্যাম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রমের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(RAM &amp; ROM) </a:t>
            </a:r>
            <a:r>
              <a:rPr lang="as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 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 লিখ।</a:t>
            </a:r>
          </a:p>
        </p:txBody>
      </p:sp>
    </p:spTree>
    <p:extLst>
      <p:ext uri="{BB962C8B-B14F-4D97-AF65-F5344CB8AC3E}">
        <p14:creationId xmlns="" xmlns:p14="http://schemas.microsoft.com/office/powerpoint/2010/main" val="1515794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Top Corners One Rounded and One Snipped 27">
            <a:extLst>
              <a:ext uri="{FF2B5EF4-FFF2-40B4-BE49-F238E27FC236}">
                <a16:creationId xmlns="" xmlns:a16="http://schemas.microsoft.com/office/drawing/2014/main" id="{C6B76B0A-AC8E-4AE7-A20D-5FD2DCA32C92}"/>
              </a:ext>
            </a:extLst>
          </p:cNvPr>
          <p:cNvSpPr/>
          <p:nvPr/>
        </p:nvSpPr>
        <p:spPr>
          <a:xfrm>
            <a:off x="953211" y="4937760"/>
            <a:ext cx="10880034" cy="1175657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RAM </a:t>
            </a:r>
            <a:r>
              <a:rPr lang="as-IN" sz="5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বৈশিষ্ট্য বর্ণনা </a:t>
            </a:r>
            <a:r>
              <a:rPr lang="as-IN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5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4CB723F-4226-41EB-B5BE-31800B814572}"/>
              </a:ext>
            </a:extLst>
          </p:cNvPr>
          <p:cNvSpPr/>
          <p:nvPr/>
        </p:nvSpPr>
        <p:spPr>
          <a:xfrm>
            <a:off x="3379304" y="172278"/>
            <a:ext cx="4651513" cy="8945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/>
              <a:t>বাড়ির কাজ </a:t>
            </a:r>
            <a:endParaRPr lang="en-US" sz="3600" b="1" dirty="0"/>
          </a:p>
        </p:txBody>
      </p:sp>
      <p:pic>
        <p:nvPicPr>
          <p:cNvPr id="2050" name="Picture 2" descr="D:\SHOHEL RANA\Flower\hous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593" y="1257608"/>
            <a:ext cx="7030657" cy="3657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9351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HOHEL RANA\Flower\thanksbang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084" y="967616"/>
            <a:ext cx="8911988" cy="4955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45565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HOHEL RANA\Flower\Cov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23631" y="715817"/>
            <a:ext cx="4488664" cy="53553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bn-IN" sz="2000" b="1" dirty="0" smtClean="0">
              <a:solidFill>
                <a:srgbClr val="4E123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000" b="1" dirty="0" smtClean="0">
              <a:solidFill>
                <a:srgbClr val="4E123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000" b="1" dirty="0" smtClean="0">
              <a:solidFill>
                <a:srgbClr val="4E123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000" b="1" dirty="0" smtClean="0">
              <a:solidFill>
                <a:srgbClr val="4E123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000" b="1" dirty="0" smtClean="0">
              <a:solidFill>
                <a:srgbClr val="4E123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000" b="1" dirty="0" smtClean="0">
              <a:solidFill>
                <a:srgbClr val="4E123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 smtClean="0">
              <a:solidFill>
                <a:srgbClr val="4E123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000" b="1" dirty="0" smtClean="0">
              <a:solidFill>
                <a:srgbClr val="4E123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অ্যাপলিকেশন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১ </a:t>
            </a:r>
          </a:p>
          <a:p>
            <a:pPr algn="ctr"/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as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 ডিভাইস</a:t>
            </a:r>
          </a:p>
          <a:p>
            <a:pPr algn="ctr"/>
            <a:endParaRPr lang="bn-IN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5471" y="1283598"/>
            <a:ext cx="2876550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pic>
        <p:nvPicPr>
          <p:cNvPr id="1026" name="Picture 2" descr="C:\Users\User\Desktop\data-storage-devices-196526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669" y="655093"/>
            <a:ext cx="4786748" cy="54181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Diagonal Corners Rounded 26">
            <a:extLst>
              <a:ext uri="{FF2B5EF4-FFF2-40B4-BE49-F238E27FC236}">
                <a16:creationId xmlns="" xmlns:a16="http://schemas.microsoft.com/office/drawing/2014/main" id="{F5BBC41E-9A3A-4879-8A94-DEBB333AFBD7}"/>
              </a:ext>
            </a:extLst>
          </p:cNvPr>
          <p:cNvSpPr/>
          <p:nvPr/>
        </p:nvSpPr>
        <p:spPr>
          <a:xfrm>
            <a:off x="2875343" y="279810"/>
            <a:ext cx="5936974" cy="10204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8" name="Rectangle: Folded Corner 29">
            <a:extLst>
              <a:ext uri="{FF2B5EF4-FFF2-40B4-BE49-F238E27FC236}">
                <a16:creationId xmlns="" xmlns:a16="http://schemas.microsoft.com/office/drawing/2014/main" id="{6F46D6F4-BC0A-482C-85A5-FAC4E4877C6D}"/>
              </a:ext>
            </a:extLst>
          </p:cNvPr>
          <p:cNvSpPr/>
          <p:nvPr/>
        </p:nvSpPr>
        <p:spPr>
          <a:xfrm>
            <a:off x="2226557" y="1502228"/>
            <a:ext cx="6878256" cy="92746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lvl="0" indent="-571500"/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as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97724" y="5277394"/>
            <a:ext cx="9483635" cy="79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RAM</a:t>
            </a:r>
            <a:r>
              <a:rPr lang="as-IN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ROM</a:t>
            </a:r>
            <a:r>
              <a:rPr lang="as-IN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পার্থক্য নির্ণয় করতে পারবে।</a:t>
            </a:r>
            <a:endParaRPr lang="en-US" sz="3000" dirty="0"/>
          </a:p>
        </p:txBody>
      </p:sp>
      <p:sp>
        <p:nvSpPr>
          <p:cNvPr id="11" name="Rounded Rectangle 10"/>
          <p:cNvSpPr/>
          <p:nvPr/>
        </p:nvSpPr>
        <p:spPr>
          <a:xfrm>
            <a:off x="1463040" y="3039291"/>
            <a:ext cx="9483635" cy="7968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 ও স্টোরেজ ডিভাইস কী বলতে পারবে।</a:t>
            </a:r>
            <a:endParaRPr lang="en-US" sz="3000" dirty="0"/>
          </a:p>
        </p:txBody>
      </p:sp>
      <p:sp>
        <p:nvSpPr>
          <p:cNvPr id="14" name="Rounded Rectangle 13"/>
          <p:cNvSpPr/>
          <p:nvPr/>
        </p:nvSpPr>
        <p:spPr>
          <a:xfrm>
            <a:off x="1395548" y="4169228"/>
            <a:ext cx="9483635" cy="79683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মেমোরির শ্রেণিবিভাগ করতে পারবে।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3119406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226526" y="356000"/>
            <a:ext cx="4911633" cy="704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52997" y="1230908"/>
            <a:ext cx="8229600" cy="8026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মেমরী</a:t>
            </a:r>
            <a:r>
              <a:rPr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13F2A69-B2E4-4F32-86A5-C7F80A9C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0" y="2543208"/>
            <a:ext cx="3536741" cy="302157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4083592-1546-45EE-860B-35B90DCB9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30" y="2259875"/>
            <a:ext cx="3549795" cy="3549795"/>
          </a:xfrm>
          <a:prstGeom prst="rect">
            <a:avLst/>
          </a:prstGeom>
        </p:spPr>
      </p:pic>
      <p:pic>
        <p:nvPicPr>
          <p:cNvPr id="3075" name="Picture 3" descr="C:\Users\User\Desktop\c7347a98cd1321cc652a9b3aeb31d1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5174" y="2346463"/>
            <a:ext cx="3518761" cy="3518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22499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E0BE9887-47BB-466F-8B24-84A5394F5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9" y="752648"/>
            <a:ext cx="4598751" cy="3429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A742386-3615-4C0A-80A7-55AD95B7C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2237" y="-1001"/>
            <a:ext cx="3429000" cy="516481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A27A3177-FCFA-4C9D-879B-037073B7E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26" y="3521716"/>
            <a:ext cx="5127988" cy="305415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340C1A3-7D2A-430E-8C81-7B8B7442B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90" y="3819609"/>
            <a:ext cx="4909576" cy="22676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53097" y="653143"/>
            <a:ext cx="5120640" cy="5878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s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 ও স্টোরেজ ডিভাইস</a:t>
            </a:r>
            <a:endParaRPr lang="as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967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lip_image001_thumb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302" y="1540964"/>
            <a:ext cx="4010025" cy="4163800"/>
          </a:xfrm>
          <a:prstGeom prst="rect">
            <a:avLst/>
          </a:prstGeom>
          <a:noFill/>
        </p:spPr>
      </p:pic>
      <p:pic>
        <p:nvPicPr>
          <p:cNvPr id="1027" name="Picture 3" descr="C:\Users\User\Desktop\Hard-Disk-Drive-H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9363" y="1292225"/>
            <a:ext cx="5207000" cy="44944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74720" y="418011"/>
            <a:ext cx="399723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হার্ড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ডিস্করের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গঠন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CC37942-9E2E-43DF-AA65-B0811A411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66" y="1733006"/>
            <a:ext cx="3585294" cy="3107634"/>
          </a:xfrm>
          <a:prstGeom prst="rect">
            <a:avLst/>
          </a:prstGeom>
        </p:spPr>
      </p:pic>
      <p:sp>
        <p:nvSpPr>
          <p:cNvPr id="32" name="Arrow: Pentagon 31">
            <a:extLst>
              <a:ext uri="{FF2B5EF4-FFF2-40B4-BE49-F238E27FC236}">
                <a16:creationId xmlns="" xmlns:a16="http://schemas.microsoft.com/office/drawing/2014/main" id="{989AB2A7-CDE2-49B8-B064-C41ACB804381}"/>
              </a:ext>
            </a:extLst>
          </p:cNvPr>
          <p:cNvSpPr/>
          <p:nvPr/>
        </p:nvSpPr>
        <p:spPr>
          <a:xfrm>
            <a:off x="2674136" y="5029200"/>
            <a:ext cx="7262191" cy="1613453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s-IN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মেমরি ও স্টোরেজ ডিভাইস কী?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2366" y="496390"/>
            <a:ext cx="310896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as-IN" sz="2800" b="1" dirty="0" smtClean="0">
                <a:solidFill>
                  <a:schemeClr val="bg2">
                    <a:lumMod val="10000"/>
                  </a:schemeClr>
                </a:solidFill>
              </a:rPr>
              <a:t>একক কাজ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1264215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raight Connector 27"/>
          <p:cNvSpPr/>
          <p:nvPr/>
        </p:nvSpPr>
        <p:spPr>
          <a:xfrm>
            <a:off x="3079750" y="3051175"/>
            <a:ext cx="4740275" cy="0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endParaRPr sz="200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400675" y="2441575"/>
            <a:ext cx="6350" cy="609600"/>
          </a:xfrm>
          <a:prstGeom prst="straightConnector1">
            <a:avLst/>
          </a:prstGeom>
          <a:noFill/>
          <a:ln w="38100">
            <a:solidFill>
              <a:srgbClr val="FF0000"/>
            </a:solidFill>
          </a:ln>
        </p:spPr>
      </p:cxnSp>
      <p:cxnSp>
        <p:nvCxnSpPr>
          <p:cNvPr id="30" name="Straight Arrow Connector 29"/>
          <p:cNvCxnSpPr/>
          <p:nvPr/>
        </p:nvCxnSpPr>
        <p:spPr>
          <a:xfrm>
            <a:off x="3089275" y="3035300"/>
            <a:ext cx="15875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</a:ln>
        </p:spPr>
      </p:cxnSp>
      <p:cxnSp>
        <p:nvCxnSpPr>
          <p:cNvPr id="31" name="Straight Arrow Connector 30"/>
          <p:cNvCxnSpPr/>
          <p:nvPr/>
        </p:nvCxnSpPr>
        <p:spPr>
          <a:xfrm>
            <a:off x="7797800" y="3035300"/>
            <a:ext cx="15875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</a:ln>
        </p:spPr>
      </p:cxnSp>
      <p:sp>
        <p:nvSpPr>
          <p:cNvPr id="38" name="Rectangle: Beveled 37">
            <a:extLst>
              <a:ext uri="{FF2B5EF4-FFF2-40B4-BE49-F238E27FC236}">
                <a16:creationId xmlns="" xmlns:a16="http://schemas.microsoft.com/office/drawing/2014/main" id="{F810726B-249A-4417-85EC-8CF5CE6E8343}"/>
              </a:ext>
            </a:extLst>
          </p:cNvPr>
          <p:cNvSpPr/>
          <p:nvPr/>
        </p:nvSpPr>
        <p:spPr>
          <a:xfrm>
            <a:off x="3381576" y="1378983"/>
            <a:ext cx="4076424" cy="1010329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s-IN" sz="2400" b="1" dirty="0">
                <a:solidFill>
                  <a:schemeClr val="accent2">
                    <a:lumMod val="50000"/>
                  </a:schemeClr>
                </a:solidFill>
              </a:rPr>
              <a:t>মেমরি</a:t>
            </a:r>
            <a:r>
              <a:rPr lang="as-IN" sz="2400" b="1" dirty="0">
                <a:solidFill>
                  <a:schemeClr val="accent2">
                    <a:lumMod val="50000"/>
                  </a:schemeClr>
                </a:solidFill>
                <a:latin typeface="NikoshBAN"/>
              </a:rPr>
              <a:t> </a:t>
            </a:r>
            <a:r>
              <a:rPr lang="as-IN" sz="2400" b="1" dirty="0">
                <a:solidFill>
                  <a:schemeClr val="accent2">
                    <a:lumMod val="50000"/>
                  </a:schemeClr>
                </a:solidFill>
              </a:rPr>
              <a:t>দুই</a:t>
            </a:r>
            <a:r>
              <a:rPr lang="as-IN" sz="2400" b="1" dirty="0">
                <a:solidFill>
                  <a:schemeClr val="accent2">
                    <a:lumMod val="50000"/>
                  </a:schemeClr>
                </a:solidFill>
                <a:latin typeface="NikoshBAN"/>
              </a:rPr>
              <a:t> </a:t>
            </a:r>
            <a:r>
              <a:rPr lang="as-IN" sz="2400" b="1" dirty="0">
                <a:solidFill>
                  <a:schemeClr val="accent2">
                    <a:lumMod val="50000"/>
                  </a:schemeClr>
                </a:solidFill>
              </a:rPr>
              <a:t>প্রকার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2C94CE1A-62B7-4331-9B52-33D7CE753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61" y="3441701"/>
            <a:ext cx="3396978" cy="148334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98A519A0-EE8D-47AC-A3F7-75E8543B6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90" y="3503363"/>
            <a:ext cx="3208820" cy="17309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13864" y="5682343"/>
            <a:ext cx="357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s-IN" sz="2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 মেমরি</a:t>
            </a:r>
            <a:r>
              <a:rPr lang="en-US" sz="2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763485" y="5603966"/>
            <a:ext cx="2481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s-IN" sz="2800" b="1" dirty="0" smtClean="0">
                <a:solidFill>
                  <a:srgbClr val="000000"/>
                </a:solidFill>
              </a:rPr>
              <a:t>প্রধান</a:t>
            </a:r>
            <a:r>
              <a:rPr lang="as-IN" sz="2800" b="1" dirty="0" smtClean="0">
                <a:solidFill>
                  <a:srgbClr val="000000"/>
                </a:solidFill>
                <a:latin typeface="NikoshBAN"/>
              </a:rPr>
              <a:t> </a:t>
            </a:r>
            <a:r>
              <a:rPr lang="as-IN" sz="2800" b="1" dirty="0" smtClean="0">
                <a:solidFill>
                  <a:srgbClr val="000000"/>
                </a:solidFill>
              </a:rPr>
              <a:t>মেমরি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474720" y="418011"/>
            <a:ext cx="399723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মেমরির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প্রকারভেদ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196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188</Words>
  <Application>Microsoft Office PowerPoint</Application>
  <PresentationFormat>Custom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42</cp:revision>
  <dcterms:created xsi:type="dcterms:W3CDTF">2017-01-13T13:02:01Z</dcterms:created>
  <dcterms:modified xsi:type="dcterms:W3CDTF">2020-10-23T04:55:51Z</dcterms:modified>
</cp:coreProperties>
</file>