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324" r:id="rId3"/>
    <p:sldId id="259" r:id="rId4"/>
    <p:sldId id="318" r:id="rId5"/>
    <p:sldId id="320" r:id="rId6"/>
    <p:sldId id="312" r:id="rId7"/>
    <p:sldId id="311" r:id="rId8"/>
    <p:sldId id="260" r:id="rId9"/>
    <p:sldId id="319" r:id="rId10"/>
    <p:sldId id="291" r:id="rId11"/>
    <p:sldId id="296" r:id="rId12"/>
    <p:sldId id="321" r:id="rId13"/>
    <p:sldId id="322" r:id="rId14"/>
    <p:sldId id="303" r:id="rId15"/>
    <p:sldId id="313" r:id="rId16"/>
    <p:sldId id="271" r:id="rId17"/>
    <p:sldId id="316" r:id="rId18"/>
    <p:sldId id="307" r:id="rId19"/>
    <p:sldId id="270" r:id="rId20"/>
    <p:sldId id="306" r:id="rId21"/>
    <p:sldId id="293" r:id="rId22"/>
    <p:sldId id="269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  <a:srgbClr val="FFFF00"/>
    <a:srgbClr val="582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23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D71DA-CD81-4308-819C-ED03E85605E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62FDE-3901-46B9-8A7F-B0997F020D6F}" type="pres">
      <dgm:prSet presAssocID="{CCAD71DA-CD81-4308-819C-ED03E85605ED}" presName="diagram" presStyleCnt="0">
        <dgm:presLayoutVars>
          <dgm:dir/>
          <dgm:resizeHandles val="exact"/>
        </dgm:presLayoutVars>
      </dgm:prSet>
      <dgm:spPr/>
    </dgm:pt>
  </dgm:ptLst>
  <dgm:cxnLst>
    <dgm:cxn modelId="{FD377AA6-7B1F-49D8-8B12-87BA4136FD3F}" type="presOf" srcId="{CCAD71DA-CD81-4308-819C-ED03E85605ED}" destId="{A5762FDE-3901-46B9-8A7F-B0997F020D6F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FBBEA-4477-4660-8165-0F69E55DDCF4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F4B70-ADCF-4591-AABE-7A301AA22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F4B70-ADCF-4591-AABE-7A301AA2249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165616"/>
              </p:ext>
            </p:extLst>
          </p:nvPr>
        </p:nvGraphicFramePr>
        <p:xfrm>
          <a:off x="3048001" y="2"/>
          <a:ext cx="7536873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-1" y="-11651"/>
            <a:ext cx="12192000" cy="682055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719668"/>
            <a:ext cx="6096000" cy="5418667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/>
          <a:lstStyle/>
          <a:p>
            <a:pPr lvl="0">
              <a:buChar char="•"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996787" y="320931"/>
            <a:ext cx="8198426" cy="61154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0" y="719668"/>
            <a:ext cx="6096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90" y="1530927"/>
            <a:ext cx="28575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Frame 14"/>
          <p:cNvSpPr/>
          <p:nvPr/>
        </p:nvSpPr>
        <p:spPr>
          <a:xfrm>
            <a:off x="3845418" y="778396"/>
            <a:ext cx="4056845" cy="5301206"/>
          </a:xfrm>
          <a:prstGeom prst="frame">
            <a:avLst/>
          </a:prstGeom>
          <a:ln w="28575">
            <a:solidFill>
              <a:srgbClr val="00206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76200" y="49095"/>
            <a:ext cx="12115799" cy="6759809"/>
          </a:xfrm>
          <a:prstGeom prst="frame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85057"/>
            <a:ext cx="11582400" cy="1624447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7200" b="1" dirty="0">
                <a:solidFill>
                  <a:prstClr val="white"/>
                </a:solidFill>
              </a:rPr>
              <a:t>تعريف الادغام </a:t>
            </a:r>
            <a:r>
              <a:rPr lang="ar-SA" sz="4800" b="1" dirty="0">
                <a:solidFill>
                  <a:prstClr val="white"/>
                </a:solidFill>
              </a:rPr>
              <a:t>:</a:t>
            </a:r>
            <a:r>
              <a:rPr lang="ar-SA" sz="8800" b="1" dirty="0">
                <a:solidFill>
                  <a:prstClr val="white"/>
                </a:solidFill>
              </a:rPr>
              <a:t> </a:t>
            </a:r>
            <a:r>
              <a:rPr lang="ar-SA" sz="8000" b="1" dirty="0">
                <a:solidFill>
                  <a:schemeClr val="bg1"/>
                </a:solidFill>
              </a:rPr>
              <a:t>المعنى لغة</a:t>
            </a:r>
            <a:r>
              <a:rPr lang="ar-SA" sz="8800" b="1" dirty="0">
                <a:solidFill>
                  <a:schemeClr val="bg1"/>
                </a:solidFill>
              </a:rPr>
              <a:t> </a:t>
            </a:r>
            <a:endParaRPr lang="en-US" sz="88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4393" y="1982038"/>
            <a:ext cx="12192000" cy="12622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 dirty="0">
                <a:solidFill>
                  <a:srgbClr val="002060"/>
                </a:solidFill>
              </a:rPr>
              <a:t>الادغام مصدر من باب الافعال معناه</a:t>
            </a:r>
            <a:endParaRPr lang="en-US" sz="72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6FFBBF8B-E4AA-423A-9B17-949B5537D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77188"/>
              </p:ext>
            </p:extLst>
          </p:nvPr>
        </p:nvGraphicFramePr>
        <p:xfrm>
          <a:off x="2133600" y="3428999"/>
          <a:ext cx="8839200" cy="3343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9985">
                  <a:extLst>
                    <a:ext uri="{9D8B030D-6E8A-4147-A177-3AD203B41FA5}">
                      <a16:colId xmlns:a16="http://schemas.microsoft.com/office/drawing/2014/main" val="2809967907"/>
                    </a:ext>
                  </a:extLst>
                </a:gridCol>
                <a:gridCol w="4969215">
                  <a:extLst>
                    <a:ext uri="{9D8B030D-6E8A-4147-A177-3AD203B41FA5}">
                      <a16:colId xmlns:a16="http://schemas.microsoft.com/office/drawing/2014/main" val="248699953"/>
                    </a:ext>
                  </a:extLst>
                </a:gridCol>
              </a:tblGrid>
              <a:tr h="1152699"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الادخال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82A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chemeClr val="bg1"/>
                          </a:solidFill>
                        </a:rPr>
                        <a:t>প্রবেশ</a:t>
                      </a:r>
                      <a:r>
                        <a:rPr lang="en-US" sz="48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bg1"/>
                          </a:solidFill>
                        </a:rPr>
                        <a:t>করানো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82A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289491"/>
                  </a:ext>
                </a:extLst>
              </a:tr>
              <a:tr h="1088066"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>
                          <a:solidFill>
                            <a:schemeClr val="bg1"/>
                          </a:solidFill>
                        </a:rPr>
                        <a:t>الوَصْلُ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bg1"/>
                          </a:solidFill>
                        </a:rPr>
                        <a:t>সংযুক্ত</a:t>
                      </a:r>
                      <a:r>
                        <a:rPr lang="en-US" sz="4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800" dirty="0" err="1">
                          <a:solidFill>
                            <a:schemeClr val="bg1"/>
                          </a:solidFill>
                        </a:rPr>
                        <a:t>করা</a:t>
                      </a:r>
                      <a:endParaRPr lang="en-US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99746"/>
                  </a:ext>
                </a:extLst>
              </a:tr>
              <a:tr h="1103178"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>
                          <a:solidFill>
                            <a:srgbClr val="002060"/>
                          </a:solidFill>
                        </a:rPr>
                        <a:t>الإلصاقُ</a:t>
                      </a:r>
                      <a:endParaRPr lang="en-US" sz="4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solidFill>
                            <a:srgbClr val="002060"/>
                          </a:solidFill>
                        </a:rPr>
                        <a:t>মিলানো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41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-24247"/>
            <a:ext cx="12115800" cy="151598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6600" b="1" dirty="0">
                <a:solidFill>
                  <a:prstClr val="white"/>
                </a:solidFill>
              </a:rPr>
              <a:t>تعريف الادغام :  </a:t>
            </a:r>
            <a:endParaRPr lang="en-US" sz="6600" b="1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1676400"/>
            <a:ext cx="12192000" cy="156793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>
                <a:solidFill>
                  <a:srgbClr val="002060"/>
                </a:solidFill>
              </a:rPr>
              <a:t>التّعريف اصطلاحا: 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0" y="3429000"/>
            <a:ext cx="12131167" cy="32765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solidFill>
                  <a:srgbClr val="002060"/>
                </a:solidFill>
              </a:rPr>
              <a:t>1- قال صاحب مبادى العربيّة: هو ادخال حرف فى حرف اخر من جنسه بشرط ان يكون اوّلهما ساكنا والثّانى متحرّكا                       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DDD70AD-A6D6-4A36-90E9-1DF1ACD769DB}"/>
              </a:ext>
            </a:extLst>
          </p:cNvPr>
          <p:cNvSpPr/>
          <p:nvPr/>
        </p:nvSpPr>
        <p:spPr>
          <a:xfrm>
            <a:off x="495300" y="-72683"/>
            <a:ext cx="11353800" cy="2028092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6600" b="1" dirty="0">
                <a:solidFill>
                  <a:srgbClr val="002060"/>
                </a:solidFill>
              </a:rPr>
              <a:t>2- قال صاحب  جامع الدّروس العربيّة</a:t>
            </a:r>
            <a:r>
              <a:rPr lang="ar-SA" sz="6600" b="1" dirty="0">
                <a:solidFill>
                  <a:srgbClr val="C00000"/>
                </a:solidFill>
              </a:rPr>
              <a:t> 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Scroll: Vertical 2">
            <a:extLst>
              <a:ext uri="{FF2B5EF4-FFF2-40B4-BE49-F238E27FC236}">
                <a16:creationId xmlns:a16="http://schemas.microsoft.com/office/drawing/2014/main" id="{DE25ADDE-B56E-4D49-9A7D-DF8D87249DA5}"/>
              </a:ext>
            </a:extLst>
          </p:cNvPr>
          <p:cNvSpPr/>
          <p:nvPr/>
        </p:nvSpPr>
        <p:spPr>
          <a:xfrm>
            <a:off x="152400" y="2057400"/>
            <a:ext cx="12039600" cy="464820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الادغام هو إدخالُ حرفٍ ساكنٍ فى حرفٍ متحرِّكٍ من جنسهِ بلا فصلٍ بينهما بِحَيْثُ يصِيرانِ معًا حَرْفا واحدا مُشَدَّدا 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C5972562-A3EF-4A1C-8B05-FD87338A2977}"/>
              </a:ext>
            </a:extLst>
          </p:cNvPr>
          <p:cNvSpPr/>
          <p:nvPr/>
        </p:nvSpPr>
        <p:spPr>
          <a:xfrm>
            <a:off x="152400" y="838200"/>
            <a:ext cx="11887200" cy="5791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 dirty="0">
                <a:solidFill>
                  <a:srgbClr val="002060"/>
                </a:solidFill>
              </a:rPr>
              <a:t>المثال:  مدَدَ تَصِيْرُ مدَّ , جَلَلَ تصير جَلَّ سُكْكَرٌ تَصِيْرُ سكَّرٌ- 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0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6784" y="2213318"/>
            <a:ext cx="11907385" cy="173685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002060"/>
                </a:solidFill>
              </a:rPr>
              <a:t>1- ادغام المثلين: يُقْصَدُ بهما الحرفان المُتشابهانِ المتجاوران فى كلمة الواحدة - مِثْلُ: دبّ من دبب 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0442" y="4419600"/>
            <a:ext cx="11907385" cy="20904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002060"/>
                </a:solidFill>
              </a:rPr>
              <a:t>2- ادغام المتقاربين: يقصد بهما الحرفان المتجانِسانِ المتجاوران فى كلمة واحدة - مثل: إِدّكر من ادْتَكَرَ-           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0453409F-F758-40A0-A879-447D8BD87DAC}"/>
              </a:ext>
            </a:extLst>
          </p:cNvPr>
          <p:cNvSpPr/>
          <p:nvPr/>
        </p:nvSpPr>
        <p:spPr>
          <a:xfrm>
            <a:off x="170442" y="7035"/>
            <a:ext cx="11943727" cy="173685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188720" rtlCol="0" anchor="ctr"/>
          <a:lstStyle/>
          <a:p>
            <a:pPr algn="just" rtl="1"/>
            <a:r>
              <a:rPr lang="ar-SA" sz="4800" b="1" dirty="0">
                <a:solidFill>
                  <a:prstClr val="white"/>
                </a:solidFill>
              </a:rPr>
              <a:t>مواضع الادغام: يكون الادغام فى موضعين وهما</a:t>
            </a:r>
            <a:r>
              <a:rPr lang="ar-SA" sz="15400" b="1" dirty="0">
                <a:solidFill>
                  <a:prstClr val="white"/>
                </a:solidFill>
              </a:rPr>
              <a:t>  </a:t>
            </a:r>
            <a:endParaRPr lang="en-US" sz="15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5638800" y="5257800"/>
            <a:ext cx="4800600" cy="1600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সংযুক্ত সড়ক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214255" y="52532"/>
            <a:ext cx="4906736" cy="13716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>
                <a:solidFill>
                  <a:srgbClr val="7030A0"/>
                </a:solidFill>
              </a:rPr>
              <a:t>الأعمال المنفردي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558891" y="5029200"/>
            <a:ext cx="3124200" cy="1331963"/>
          </a:xfrm>
          <a:prstGeom prst="ellipse">
            <a:avLst/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/>
              <a:t>الوقت</a:t>
            </a:r>
            <a:endParaRPr lang="en-US" sz="6000" b="1" dirty="0"/>
          </a:p>
        </p:txBody>
      </p:sp>
      <p:sp>
        <p:nvSpPr>
          <p:cNvPr id="5" name="Down Arrow 4"/>
          <p:cNvSpPr/>
          <p:nvPr/>
        </p:nvSpPr>
        <p:spPr>
          <a:xfrm>
            <a:off x="5069645" y="1386618"/>
            <a:ext cx="1026355" cy="7469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28029-5068-4D11-83C9-2C61DC234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9" y="4907190"/>
            <a:ext cx="4762500" cy="195081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38E739-F595-4C37-9881-70526C4B72F4}"/>
              </a:ext>
            </a:extLst>
          </p:cNvPr>
          <p:cNvSpPr/>
          <p:nvPr/>
        </p:nvSpPr>
        <p:spPr>
          <a:xfrm>
            <a:off x="51288" y="2252004"/>
            <a:ext cx="12089423" cy="2472397"/>
          </a:xfrm>
          <a:prstGeom prst="roundRect">
            <a:avLst/>
          </a:prstGeom>
          <a:solidFill>
            <a:schemeClr val="accent6">
              <a:lumMod val="5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b="1"/>
              <a:t>تقول ما معنى الادغام لغة؟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9407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maxresdefault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286" y="0"/>
            <a:ext cx="105156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0668000" y="0"/>
            <a:ext cx="1524000" cy="685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তাজ</a:t>
            </a:r>
            <a:r>
              <a:rPr lang="ar-SA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r-SA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প্রবেশ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0"/>
            <a:ext cx="9448800" cy="1752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الاعمال الزوجى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9144000" cy="2514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556657" y="4281714"/>
            <a:ext cx="9144000" cy="990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31520" rtlCol="0" anchor="ctr"/>
          <a:lstStyle/>
          <a:p>
            <a:pPr algn="r"/>
            <a:r>
              <a:rPr lang="ar-SA" sz="54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 ما هو الاعلال؟  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  <p:sp>
        <p:nvSpPr>
          <p:cNvPr id="5" name="Rounded Rectangle 4"/>
          <p:cNvSpPr/>
          <p:nvPr/>
        </p:nvSpPr>
        <p:spPr>
          <a:xfrm>
            <a:off x="6281057" y="5581650"/>
            <a:ext cx="4419600" cy="8763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/>
              <a:t> </a:t>
            </a:r>
            <a:r>
              <a:rPr lang="bn-IN" sz="4800" b="1" dirty="0"/>
              <a:t>دقيق</a:t>
            </a:r>
            <a:r>
              <a:rPr lang="ar-SA" sz="4800" b="1" dirty="0"/>
              <a:t>ن</a:t>
            </a:r>
            <a:r>
              <a:rPr lang="bn-IN" sz="4800" b="1" dirty="0"/>
              <a:t>-الوقت</a:t>
            </a:r>
            <a:endParaRPr lang="en-US" sz="4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B4ACF-6188-427A-AE54-85E4A187B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3485"/>
            <a:ext cx="4762500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994" y="80935"/>
            <a:ext cx="5867400" cy="1143000"/>
          </a:xfrm>
        </p:spPr>
        <p:txBody>
          <a:bodyPr>
            <a:normAutofit/>
          </a:bodyPr>
          <a:lstStyle/>
          <a:p>
            <a:r>
              <a:rPr lang="ar-MA" sz="6600" b="1" dirty="0">
                <a:solidFill>
                  <a:srgbClr val="C00000"/>
                </a:solidFill>
              </a:rPr>
              <a:t>عمل الاجتماعى 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1249362"/>
          </a:xfrm>
          <a:ln w="57150">
            <a:solidFill>
              <a:schemeClr val="tx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tIns="365760">
            <a:normAutofit/>
          </a:bodyPr>
          <a:lstStyle/>
          <a:p>
            <a:r>
              <a:rPr lang="ar-SA" sz="4000" b="1" dirty="0">
                <a:solidFill>
                  <a:srgbClr val="002060"/>
                </a:solidFill>
              </a:rPr>
              <a:t>بيّنوا تعريف الادغام اصطلاحا؟ </a:t>
            </a:r>
            <a:r>
              <a:rPr lang="ar-MA" sz="4000" b="1" dirty="0">
                <a:solidFill>
                  <a:srgbClr val="002060"/>
                </a:solidFill>
              </a:rPr>
              <a:t>  </a:t>
            </a:r>
          </a:p>
          <a:p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57185"/>
            <a:ext cx="4201294" cy="3973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07" y="2884149"/>
            <a:ext cx="420129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82018" y="98474"/>
            <a:ext cx="7723163" cy="1285276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/>
              <a:t>শিক্ষক</a:t>
            </a:r>
            <a:r>
              <a:rPr lang="en-US" sz="5400" dirty="0"/>
              <a:t> </a:t>
            </a:r>
            <a:r>
              <a:rPr lang="en-US" sz="5400" dirty="0" err="1"/>
              <a:t>পরিচিতি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293077" y="1969477"/>
            <a:ext cx="11605846" cy="4627417"/>
          </a:xfrm>
          <a:prstGeom prst="rect">
            <a:avLst/>
          </a:prstGeom>
          <a:noFill/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আশরাফ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আলী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এম.এম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তাফসীর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বি.এম.এড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ফাস্ট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ক্লাস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মৌলভী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গুনারীতলা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ইসলামিয়া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দাখিল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মাদরাসা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গুনারীতলা,মাদারগঞ্জ,জামালপুর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মোবাইল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  ০১৯৩৬৯৬৫৫৭০  #  ০১৭১০৫৭৯৫৭০</a:t>
            </a:r>
          </a:p>
          <a:p>
            <a:pPr algn="ctr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ashraf.jamalpur@gmail.com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37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Tm="15000">
        <p:blinds dir="vert"/>
      </p:transition>
    </mc:Choice>
    <mc:Fallback xmlns="">
      <p:transition spd="slow" advTm="15000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2057400" y="152401"/>
            <a:ext cx="7055708" cy="2222229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>
                <a:solidFill>
                  <a:srgbClr val="7030A0"/>
                </a:solidFill>
              </a:rPr>
              <a:t>تقييم</a:t>
            </a:r>
            <a:endParaRPr lang="en-US" sz="7200" b="1" dirty="0">
              <a:solidFill>
                <a:srgbClr val="7030A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638300" y="3657599"/>
            <a:ext cx="9144000" cy="304799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188720" rtlCol="0" anchor="ctr"/>
          <a:lstStyle/>
          <a:p>
            <a:pPr algn="r"/>
            <a:endParaRPr lang="en-US" sz="54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r">
              <a:buFont typeface="Wingdings" pitchFamily="2" charset="2"/>
              <a:buChar char="v"/>
            </a:pPr>
            <a:r>
              <a:rPr lang="ar-SA" sz="60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5400" b="1" dirty="0">
                <a:solidFill>
                  <a:srgbClr val="7030A0"/>
                </a:solidFill>
              </a:rPr>
              <a:t>ما معنى الادغام لغة؟ </a:t>
            </a:r>
            <a:r>
              <a:rPr lang="en-US" sz="5400" b="1" dirty="0">
                <a:solidFill>
                  <a:srgbClr val="7030A0"/>
                </a:solidFill>
              </a:rPr>
              <a:t>  </a:t>
            </a:r>
            <a:endParaRPr lang="en-US" sz="54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r">
              <a:buFont typeface="Wingdings" pitchFamily="2" charset="2"/>
              <a:buChar char="v"/>
            </a:pPr>
            <a:r>
              <a:rPr lang="ar-SA" sz="54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5400" b="1" dirty="0">
                <a:solidFill>
                  <a:srgbClr val="7030A0"/>
                </a:solidFill>
              </a:rPr>
              <a:t>تعريف الادغام اصطلاحا ؟</a:t>
            </a:r>
            <a:r>
              <a:rPr lang="en-US" sz="5400" b="1" dirty="0">
                <a:solidFill>
                  <a:srgbClr val="7030A0"/>
                </a:solidFill>
              </a:rPr>
              <a:t> </a:t>
            </a:r>
            <a:endParaRPr lang="en-US" sz="54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r">
              <a:buFont typeface="Wingdings" pitchFamily="2" charset="2"/>
              <a:buChar char="v"/>
            </a:pPr>
            <a:r>
              <a:rPr lang="ar-SA" sz="54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5400" b="1" dirty="0">
                <a:solidFill>
                  <a:srgbClr val="7030A0"/>
                </a:solidFill>
              </a:rPr>
              <a:t>يذكر مواضعه ؟</a:t>
            </a:r>
            <a:endParaRPr lang="en-US" sz="54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r"/>
            <a:r>
              <a:rPr lang="en-US" sz="54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chemeClr val="bg2"/>
                </a:solidFill>
              </a:rPr>
              <a:t> 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5448300" y="2374630"/>
            <a:ext cx="1295400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90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99607" y="204991"/>
            <a:ext cx="9144000" cy="1548247"/>
          </a:xfrm>
          <a:prstGeom prst="roundRect">
            <a:avLst/>
          </a:prstGeom>
          <a:solidFill>
            <a:srgbClr val="582A04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/>
            <a:r>
              <a:rPr lang="ar-SA" sz="9600" dirty="0">
                <a:solidFill>
                  <a:prstClr val="white"/>
                </a:solidFill>
              </a:rPr>
              <a:t>الاختتام: </a:t>
            </a:r>
            <a:endParaRPr lang="en-US" sz="9600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black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prstClr val="white"/>
                </a:solidFill>
                <a:latin typeface="NikoshBAN" pitchFamily="2" charset="0"/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545432" y="1859518"/>
            <a:ext cx="1114993" cy="8836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8B3446-1AE6-4B34-86C9-20FF76B69FF4}"/>
              </a:ext>
            </a:extLst>
          </p:cNvPr>
          <p:cNvSpPr/>
          <p:nvPr/>
        </p:nvSpPr>
        <p:spPr>
          <a:xfrm>
            <a:off x="304800" y="2898835"/>
            <a:ext cx="11658600" cy="3803529"/>
          </a:xfrm>
          <a:prstGeom prst="roundRect">
            <a:avLst/>
          </a:prstGeom>
          <a:solidFill>
            <a:srgbClr val="00421E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إنّ الإدغامَ أمرٌ مُهِمٌّ فى علم الصَّرف يُستعملُ فى اللّغةِ العربيَّةِ كثيرًا فعلينا ان نَهْتَمُّ به كثيرا-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14052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604554" y="914400"/>
            <a:ext cx="4587446" cy="170523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b="1" dirty="0">
                <a:solidFill>
                  <a:srgbClr val="7030A0"/>
                </a:solidFill>
              </a:rPr>
              <a:t>الواجب المنزلي</a:t>
            </a:r>
            <a:endParaRPr lang="en-US" sz="5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269" y="2971800"/>
            <a:ext cx="12192000" cy="354226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737360" rIns="0" rtlCol="0" anchor="ctr"/>
          <a:lstStyle/>
          <a:p>
            <a:pPr algn="ctr">
              <a:lnSpc>
                <a:spcPct val="150000"/>
              </a:lnSpc>
            </a:pPr>
            <a:r>
              <a:rPr lang="ar-SA" sz="7200" b="1" dirty="0">
                <a:solidFill>
                  <a:srgbClr val="7030A0"/>
                </a:solidFill>
              </a:rPr>
              <a:t>تَكْتُبُون عن المنزل </a:t>
            </a:r>
          </a:p>
          <a:p>
            <a:pPr algn="ctr">
              <a:lnSpc>
                <a:spcPct val="150000"/>
              </a:lnSpc>
            </a:pPr>
            <a:r>
              <a:rPr lang="ar-SA" sz="7200" b="1" dirty="0">
                <a:solidFill>
                  <a:srgbClr val="7030A0"/>
                </a:solidFill>
              </a:rPr>
              <a:t> الادغام ما هو؟  </a:t>
            </a:r>
          </a:p>
          <a:p>
            <a:pPr algn="ctr">
              <a:lnSpc>
                <a:spcPct val="150000"/>
              </a:lnSpc>
            </a:pPr>
            <a:r>
              <a:rPr lang="ar-SA" sz="8000" b="1" dirty="0">
                <a:solidFill>
                  <a:srgbClr val="7030A0"/>
                </a:solidFill>
              </a:rPr>
              <a:t>      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D166E9-A840-4E09-8496-0CD0FEC1B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5" y="-381000"/>
            <a:ext cx="6038645" cy="39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50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lowermeaning.com/flower-pics/Ros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7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3522706" y="2"/>
            <a:ext cx="5430794" cy="1396313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b="1">
                <a:solidFill>
                  <a:srgbClr val="7030A0"/>
                </a:solidFill>
              </a:rPr>
              <a:t>شكرا</a:t>
            </a:r>
            <a:endParaRPr lang="en-US" sz="8000"/>
          </a:p>
        </p:txBody>
      </p:sp>
      <p:sp>
        <p:nvSpPr>
          <p:cNvPr id="5" name="Rounded Rectangle 4"/>
          <p:cNvSpPr/>
          <p:nvPr/>
        </p:nvSpPr>
        <p:spPr>
          <a:xfrm>
            <a:off x="3618472" y="5572898"/>
            <a:ext cx="5335029" cy="10379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b="1" dirty="0"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الى اللقاء</a:t>
            </a:r>
            <a:endParaRPr lang="en-US" sz="6600" b="1" dirty="0">
              <a:solidFill>
                <a:srgbClr val="7030A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67818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52400" y="0"/>
            <a:ext cx="11887200" cy="6858000"/>
          </a:xfrm>
          <a:prstGeom prst="rect">
            <a:avLst/>
          </a:prstGeom>
          <a:solidFill>
            <a:srgbClr val="FFFFFF">
              <a:alpha val="21960"/>
            </a:srgbClr>
          </a:solidFill>
          <a:ln w="190500">
            <a:pattFill prst="smCheck">
              <a:fgClr>
                <a:srgbClr val="CC99FF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/>
          <a:lstStyle/>
          <a:p>
            <a:endParaRPr lang="en-US">
              <a:cs typeface="Mangal" pitchFamily="18" charset="0"/>
            </a:endParaRPr>
          </a:p>
        </p:txBody>
      </p:sp>
      <p:sp>
        <p:nvSpPr>
          <p:cNvPr id="3080" name="AutoShape 13"/>
          <p:cNvSpPr>
            <a:spLocks noChangeArrowheads="1"/>
          </p:cNvSpPr>
          <p:nvPr/>
        </p:nvSpPr>
        <p:spPr bwMode="auto">
          <a:xfrm>
            <a:off x="3695700" y="-36342"/>
            <a:ext cx="4800600" cy="1255542"/>
          </a:xfrm>
          <a:prstGeom prst="roundRect">
            <a:avLst>
              <a:gd name="adj" fmla="val 16667"/>
            </a:avLst>
          </a:prstGeom>
          <a:solidFill>
            <a:schemeClr val="hlink">
              <a:alpha val="20000"/>
            </a:schemeClr>
          </a:solidFill>
          <a:ln w="9525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ar-SA" sz="6600" b="1" dirty="0">
                <a:solidFill>
                  <a:srgbClr val="663300"/>
                </a:solidFill>
              </a:rPr>
              <a:t>تعريف الدرس</a:t>
            </a:r>
            <a:endParaRPr lang="en-US" sz="6600" b="1" dirty="0">
              <a:solidFill>
                <a:srgbClr val="6633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828800"/>
            <a:ext cx="11734800" cy="5029200"/>
          </a:xfrm>
          <a:prstGeom prst="rect">
            <a:avLst/>
          </a:prstGeom>
          <a:solidFill>
            <a:srgbClr val="00421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9600" b="1" dirty="0">
                <a:solidFill>
                  <a:schemeClr val="bg1"/>
                </a:solidFill>
              </a:rPr>
              <a:t> </a:t>
            </a:r>
            <a:r>
              <a:rPr lang="ar-SA" sz="9600" b="1" dirty="0">
                <a:solidFill>
                  <a:schemeClr val="bg1"/>
                </a:solidFill>
              </a:rPr>
              <a:t>    </a:t>
            </a:r>
            <a:r>
              <a:rPr lang="ar-SA" sz="5400" b="1" dirty="0">
                <a:solidFill>
                  <a:schemeClr val="bg1"/>
                </a:solidFill>
              </a:rPr>
              <a:t>الصّف التّاسع والعاشر للدّاخل</a:t>
            </a:r>
          </a:p>
          <a:p>
            <a:pPr algn="r"/>
            <a:r>
              <a:rPr lang="ar-SA" sz="5400" b="1" dirty="0">
                <a:solidFill>
                  <a:schemeClr val="bg1"/>
                </a:solidFill>
              </a:rPr>
              <a:t>       المادة :قواعد </a:t>
            </a:r>
            <a:r>
              <a:rPr lang="ar-SA" sz="4000" b="1" dirty="0">
                <a:solidFill>
                  <a:schemeClr val="bg1"/>
                </a:solidFill>
              </a:rPr>
              <a:t>اللغةِ العربيةِ </a:t>
            </a:r>
            <a:endParaRPr lang="ar-SA" sz="5400" b="1" dirty="0">
              <a:solidFill>
                <a:schemeClr val="bg1"/>
              </a:solidFill>
            </a:endParaRPr>
          </a:p>
          <a:p>
            <a:pPr algn="r"/>
            <a:r>
              <a:rPr lang="ar-SA" sz="5400" b="1" dirty="0">
                <a:solidFill>
                  <a:schemeClr val="bg1"/>
                </a:solidFill>
              </a:rPr>
              <a:t>       الوحدة الاْولى</a:t>
            </a:r>
          </a:p>
          <a:p>
            <a:pPr algn="r"/>
            <a:r>
              <a:rPr lang="ar-SA" sz="5400" b="1" dirty="0">
                <a:solidFill>
                  <a:schemeClr val="bg1"/>
                </a:solidFill>
              </a:rPr>
              <a:t>       الدرس الخامس</a:t>
            </a:r>
          </a:p>
          <a:p>
            <a:pPr algn="r"/>
            <a:r>
              <a:rPr lang="ar-SA" sz="5400" b="1" dirty="0">
                <a:solidFill>
                  <a:schemeClr val="bg1"/>
                </a:solidFill>
              </a:rPr>
              <a:t>       الوقت :اربعون دقيقة</a:t>
            </a:r>
          </a:p>
          <a:p>
            <a:pPr algn="r"/>
            <a:r>
              <a:rPr lang="ar-SA" sz="5400" b="1" dirty="0">
                <a:solidFill>
                  <a:schemeClr val="bg1"/>
                </a:solidFill>
              </a:rPr>
              <a:t>       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maxresdefault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10058400" cy="6858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1277600" y="0"/>
            <a:ext cx="892126" cy="685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তাজমহলে প্রবেশ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5C5CB2-86F2-4D3C-BEAC-15BFB0F15764}"/>
              </a:ext>
            </a:extLst>
          </p:cNvPr>
          <p:cNvSpPr txBox="1"/>
          <p:nvPr/>
        </p:nvSpPr>
        <p:spPr>
          <a:xfrm>
            <a:off x="8458200" y="5181600"/>
            <a:ext cx="18101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5400" b="1" dirty="0"/>
              <a:t>زائِرُون</a:t>
            </a:r>
            <a:endParaRPr lang="en-US" sz="5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BA7ADE-3DBC-4022-AD45-6DBA08982D99}"/>
              </a:ext>
            </a:extLst>
          </p:cNvPr>
          <p:cNvSpPr txBox="1"/>
          <p:nvPr/>
        </p:nvSpPr>
        <p:spPr>
          <a:xfrm>
            <a:off x="0" y="609600"/>
            <a:ext cx="10972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600" dirty="0"/>
              <a:t>بَوَّابَة</a:t>
            </a:r>
            <a:r>
              <a:rPr lang="ar-SA" sz="4800" dirty="0"/>
              <a:t> مَحَلُّ التَّج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6ABD21-CE26-485F-B4E8-94873E39E4B2}"/>
              </a:ext>
            </a:extLst>
          </p:cNvPr>
          <p:cNvSpPr txBox="1"/>
          <p:nvPr/>
        </p:nvSpPr>
        <p:spPr>
          <a:xfrm>
            <a:off x="1524000" y="1066800"/>
            <a:ext cx="5638800" cy="1323439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2+2 =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8035C-862A-4A33-9751-B49D4E4D510E}"/>
              </a:ext>
            </a:extLst>
          </p:cNvPr>
          <p:cNvSpPr txBox="1"/>
          <p:nvPr/>
        </p:nvSpPr>
        <p:spPr>
          <a:xfrm>
            <a:off x="1524000" y="2828835"/>
            <a:ext cx="7391400" cy="1200329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/>
              <a:t>ab+ab</a:t>
            </a:r>
            <a:r>
              <a:rPr lang="en-US" sz="7200" b="1" dirty="0"/>
              <a:t> = 2ab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2B16CE-74FD-443C-BC5D-EC5F5DD10033}"/>
              </a:ext>
            </a:extLst>
          </p:cNvPr>
          <p:cNvSpPr txBox="1"/>
          <p:nvPr/>
        </p:nvSpPr>
        <p:spPr>
          <a:xfrm>
            <a:off x="1524000" y="4724400"/>
            <a:ext cx="9829799" cy="1292662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tIns="182880" bIns="182880" rtlCol="0">
            <a:spAutoFit/>
          </a:bodyPr>
          <a:lstStyle/>
          <a:p>
            <a:r>
              <a:rPr lang="en-US" sz="6000" dirty="0"/>
              <a:t>    </a:t>
            </a:r>
            <a:r>
              <a:rPr lang="en-US" sz="6000" dirty="0" err="1"/>
              <a:t>ছাত্র</a:t>
            </a:r>
            <a:r>
              <a:rPr lang="en-US" sz="6000" dirty="0"/>
              <a:t> + </a:t>
            </a:r>
            <a:r>
              <a:rPr lang="en-US" sz="6000" dirty="0" err="1"/>
              <a:t>আবাস</a:t>
            </a:r>
            <a:r>
              <a:rPr lang="en-US" sz="6000" dirty="0"/>
              <a:t> = </a:t>
            </a:r>
            <a:r>
              <a:rPr lang="en-US" sz="6000" dirty="0" err="1"/>
              <a:t>ছাত্রাবাস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000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1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894"/>
            <a:ext cx="10096500" cy="6740307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1031415" y="0"/>
            <a:ext cx="1143000" cy="6858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সেতু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9CAE15-01C5-40EB-ABA1-15F4D0673B1A}"/>
              </a:ext>
            </a:extLst>
          </p:cNvPr>
          <p:cNvSpPr txBox="1"/>
          <p:nvPr/>
        </p:nvSpPr>
        <p:spPr>
          <a:xfrm>
            <a:off x="914400" y="6007724"/>
            <a:ext cx="522615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/>
              <a:t>طريق الجماهر</a:t>
            </a:r>
            <a:endParaRPr lang="en-US" sz="4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50CD9A-C894-487F-A7AC-42CEDDCE0042}"/>
              </a:ext>
            </a:extLst>
          </p:cNvPr>
          <p:cNvSpPr txBox="1"/>
          <p:nvPr/>
        </p:nvSpPr>
        <p:spPr>
          <a:xfrm>
            <a:off x="6170150" y="5872631"/>
            <a:ext cx="4857455" cy="923330"/>
          </a:xfrm>
          <a:prstGeom prst="rect">
            <a:avLst/>
          </a:prstGeom>
          <a:solidFill>
            <a:srgbClr val="00421E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5400" b="1" dirty="0">
                <a:solidFill>
                  <a:srgbClr val="FFFF00"/>
                </a:solidFill>
              </a:rPr>
              <a:t>سبيل القطار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EDD2FC-DEB5-43A1-9A4E-EA99D246FFDB}"/>
              </a:ext>
            </a:extLst>
          </p:cNvPr>
          <p:cNvSpPr txBox="1"/>
          <p:nvPr/>
        </p:nvSpPr>
        <p:spPr>
          <a:xfrm>
            <a:off x="152400" y="12895"/>
            <a:ext cx="64945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dirty="0"/>
              <a:t>جِسْرُ المُرْتَبِطِ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sullabad\Downloads\hqdefault.jpg"/>
          <p:cNvPicPr>
            <a:picLocks noChangeAspect="1" noChangeArrowheads="1"/>
          </p:cNvPicPr>
          <p:nvPr/>
        </p:nvPicPr>
        <p:blipFill rotWithShape="1">
          <a:blip r:embed="rId2"/>
          <a:srcRect l="13125" r="12500"/>
          <a:stretch/>
        </p:blipFill>
        <p:spPr bwMode="auto">
          <a:xfrm>
            <a:off x="0" y="3629"/>
            <a:ext cx="10668000" cy="6854371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0668000" y="0"/>
            <a:ext cx="1524000" cy="6858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itchFamily="2" charset="0"/>
                <a:cs typeface="NikoshBAN" pitchFamily="2" charset="0"/>
              </a:rPr>
              <a:t>সাফা ও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মার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ওয়া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52596" y="142852"/>
            <a:ext cx="7929618" cy="250033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9600" b="1" dirty="0"/>
              <a:t>درس اليوم</a:t>
            </a:r>
          </a:p>
        </p:txBody>
      </p:sp>
      <p:sp>
        <p:nvSpPr>
          <p:cNvPr id="3" name="Down Arrow 2"/>
          <p:cNvSpPr/>
          <p:nvPr/>
        </p:nvSpPr>
        <p:spPr>
          <a:xfrm>
            <a:off x="5238744" y="2743200"/>
            <a:ext cx="1357322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24000" y="3843350"/>
            <a:ext cx="9144000" cy="287179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600" b="1" dirty="0">
                <a:latin typeface="NikoshBAN" pitchFamily="2" charset="0"/>
                <a:cs typeface="NikoshBAN" pitchFamily="2" charset="0"/>
              </a:rPr>
              <a:t>  ادغام </a:t>
            </a:r>
            <a:endParaRPr lang="bn-BD" sz="1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812" y="196948"/>
            <a:ext cx="11870788" cy="65086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 cmpd="thickThin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9000">
                  <a:schemeClr val="accent1">
                    <a:lumMod val="45000"/>
                    <a:lumOff val="55000"/>
                  </a:schemeClr>
                </a:gs>
                <a:gs pos="5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97280" rtlCol="0" anchor="ctr"/>
          <a:lstStyle/>
          <a:p>
            <a:pPr algn="r"/>
            <a:r>
              <a:rPr lang="ar-SA" sz="6600" b="1" dirty="0">
                <a:solidFill>
                  <a:srgbClr val="C00000"/>
                </a:solidFill>
              </a:rPr>
              <a:t>استفادة الدرس</a:t>
            </a:r>
          </a:p>
          <a:p>
            <a:pPr algn="r"/>
            <a:r>
              <a:rPr lang="ar-SA" sz="6600" b="1" dirty="0">
                <a:solidFill>
                  <a:srgbClr val="C00000"/>
                </a:solidFill>
              </a:rPr>
              <a:t>يستطيع الطلاب بعد الفراغة الدرس...  </a:t>
            </a:r>
            <a:endParaRPr lang="en-US" sz="6600" b="1" dirty="0">
              <a:solidFill>
                <a:srgbClr val="C00000"/>
              </a:solidFill>
            </a:endParaRPr>
          </a:p>
          <a:p>
            <a:pPr algn="r"/>
            <a:r>
              <a:rPr lang="ar-SA" sz="6600" b="1" dirty="0">
                <a:solidFill>
                  <a:srgbClr val="C00000"/>
                </a:solidFill>
              </a:rPr>
              <a:t>١. يقول ما معنى الادغام لغة ؟</a:t>
            </a:r>
          </a:p>
          <a:p>
            <a:pPr algn="r"/>
            <a:r>
              <a:rPr lang="ar-SA" sz="6600" b="1" dirty="0">
                <a:solidFill>
                  <a:srgbClr val="C00000"/>
                </a:solidFill>
              </a:rPr>
              <a:t>٢. يقول تعريف الادغام اصطلاحا؟</a:t>
            </a:r>
          </a:p>
          <a:p>
            <a:pPr algn="r"/>
            <a:r>
              <a:rPr lang="ar-SA" sz="6600" b="1" dirty="0">
                <a:solidFill>
                  <a:srgbClr val="C00000"/>
                </a:solidFill>
              </a:rPr>
              <a:t>3.  يقول كم قسما له؟ و يذكر ممصلا؟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353</Words>
  <Application>Microsoft Office PowerPoint</Application>
  <PresentationFormat>Widescreen</PresentationFormat>
  <Paragraphs>84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عمل الاجتماعى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Rasullabad</dc:creator>
  <cp:lastModifiedBy>ASHRAFUL</cp:lastModifiedBy>
  <cp:revision>940</cp:revision>
  <dcterms:created xsi:type="dcterms:W3CDTF">2006-08-16T00:00:00Z</dcterms:created>
  <dcterms:modified xsi:type="dcterms:W3CDTF">2020-10-23T05:42:57Z</dcterms:modified>
</cp:coreProperties>
</file>