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8" r:id="rId3"/>
    <p:sldId id="259" r:id="rId4"/>
    <p:sldId id="268" r:id="rId5"/>
    <p:sldId id="260" r:id="rId6"/>
    <p:sldId id="272" r:id="rId7"/>
    <p:sldId id="266" r:id="rId8"/>
    <p:sldId id="267" r:id="rId9"/>
    <p:sldId id="271" r:id="rId10"/>
    <p:sldId id="273" r:id="rId11"/>
    <p:sldId id="274"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6C8DD1F8-2D44-4879-98DA-8E32322B1EF4}" type="datetimeFigureOut">
              <a:rPr lang="en-US" smtClean="0"/>
              <a:t>10/23/2020</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81530627-ED31-497F-A601-A91E98DAA362}" type="slidenum">
              <a:rPr lang="en-US" smtClean="0"/>
              <a:t>‹#›</a:t>
            </a:fld>
            <a:endParaRPr lang="en-US"/>
          </a:p>
        </p:txBody>
      </p:sp>
    </p:spTree>
    <p:extLst>
      <p:ext uri="{BB962C8B-B14F-4D97-AF65-F5344CB8AC3E}">
        <p14:creationId xmlns:p14="http://schemas.microsoft.com/office/powerpoint/2010/main" val="157982969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C8DD1F8-2D44-4879-98DA-8E32322B1EF4}"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30627-ED31-497F-A601-A91E98DAA362}" type="slidenum">
              <a:rPr lang="en-US" smtClean="0"/>
              <a:t>‹#›</a:t>
            </a:fld>
            <a:endParaRPr lang="en-US"/>
          </a:p>
        </p:txBody>
      </p:sp>
    </p:spTree>
    <p:extLst>
      <p:ext uri="{BB962C8B-B14F-4D97-AF65-F5344CB8AC3E}">
        <p14:creationId xmlns:p14="http://schemas.microsoft.com/office/powerpoint/2010/main" val="1952966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8DD1F8-2D44-4879-98DA-8E32322B1EF4}"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30627-ED31-497F-A601-A91E98DAA362}" type="slidenum">
              <a:rPr lang="en-US" smtClean="0"/>
              <a:t>‹#›</a:t>
            </a:fld>
            <a:endParaRPr lang="en-US"/>
          </a:p>
        </p:txBody>
      </p:sp>
    </p:spTree>
    <p:extLst>
      <p:ext uri="{BB962C8B-B14F-4D97-AF65-F5344CB8AC3E}">
        <p14:creationId xmlns:p14="http://schemas.microsoft.com/office/powerpoint/2010/main" val="4033576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8DD1F8-2D44-4879-98DA-8E32322B1EF4}"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30627-ED31-497F-A601-A91E98DAA362}" type="slidenum">
              <a:rPr lang="en-US" smtClean="0"/>
              <a:t>‹#›</a:t>
            </a:fld>
            <a:endParaRPr lang="en-US"/>
          </a:p>
        </p:txBody>
      </p:sp>
    </p:spTree>
    <p:extLst>
      <p:ext uri="{BB962C8B-B14F-4D97-AF65-F5344CB8AC3E}">
        <p14:creationId xmlns:p14="http://schemas.microsoft.com/office/powerpoint/2010/main" val="3372578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8DD1F8-2D44-4879-98DA-8E32322B1EF4}"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30627-ED31-497F-A601-A91E98DAA362}" type="slidenum">
              <a:rPr lang="en-US" smtClean="0"/>
              <a:t>‹#›</a:t>
            </a:fld>
            <a:endParaRPr lang="en-US"/>
          </a:p>
        </p:txBody>
      </p:sp>
    </p:spTree>
    <p:extLst>
      <p:ext uri="{BB962C8B-B14F-4D97-AF65-F5344CB8AC3E}">
        <p14:creationId xmlns:p14="http://schemas.microsoft.com/office/powerpoint/2010/main" val="1564338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8DD1F8-2D44-4879-98DA-8E32322B1EF4}"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30627-ED31-497F-A601-A91E98DAA362}" type="slidenum">
              <a:rPr lang="en-US" smtClean="0"/>
              <a:t>‹#›</a:t>
            </a:fld>
            <a:endParaRPr lang="en-US"/>
          </a:p>
        </p:txBody>
      </p:sp>
    </p:spTree>
    <p:extLst>
      <p:ext uri="{BB962C8B-B14F-4D97-AF65-F5344CB8AC3E}">
        <p14:creationId xmlns:p14="http://schemas.microsoft.com/office/powerpoint/2010/main" val="864811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8DD1F8-2D44-4879-98DA-8E32322B1EF4}"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30627-ED31-497F-A601-A91E98DAA362}" type="slidenum">
              <a:rPr lang="en-US" smtClean="0"/>
              <a:t>‹#›</a:t>
            </a:fld>
            <a:endParaRPr lang="en-US"/>
          </a:p>
        </p:txBody>
      </p:sp>
    </p:spTree>
    <p:extLst>
      <p:ext uri="{BB962C8B-B14F-4D97-AF65-F5344CB8AC3E}">
        <p14:creationId xmlns:p14="http://schemas.microsoft.com/office/powerpoint/2010/main" val="1608384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8DD1F8-2D44-4879-98DA-8E32322B1EF4}"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30627-ED31-497F-A601-A91E98DAA362}"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962254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8DD1F8-2D44-4879-98DA-8E32322B1EF4}"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30627-ED31-497F-A601-A91E98DAA362}" type="slidenum">
              <a:rPr lang="en-US" smtClean="0"/>
              <a:t>‹#›</a:t>
            </a:fld>
            <a:endParaRPr lang="en-US"/>
          </a:p>
        </p:txBody>
      </p:sp>
    </p:spTree>
    <p:extLst>
      <p:ext uri="{BB962C8B-B14F-4D97-AF65-F5344CB8AC3E}">
        <p14:creationId xmlns:p14="http://schemas.microsoft.com/office/powerpoint/2010/main" val="23938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8DD1F8-2D44-4879-98DA-8E32322B1EF4}"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30627-ED31-497F-A601-A91E98DAA362}" type="slidenum">
              <a:rPr lang="en-US" smtClean="0"/>
              <a:t>‹#›</a:t>
            </a:fld>
            <a:endParaRPr lang="en-US"/>
          </a:p>
        </p:txBody>
      </p:sp>
    </p:spTree>
    <p:extLst>
      <p:ext uri="{BB962C8B-B14F-4D97-AF65-F5344CB8AC3E}">
        <p14:creationId xmlns:p14="http://schemas.microsoft.com/office/powerpoint/2010/main" val="2048412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8DD1F8-2D44-4879-98DA-8E32322B1EF4}"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30627-ED31-497F-A601-A91E98DAA362}" type="slidenum">
              <a:rPr lang="en-US" smtClean="0"/>
              <a:t>‹#›</a:t>
            </a:fld>
            <a:endParaRPr lang="en-US"/>
          </a:p>
        </p:txBody>
      </p:sp>
    </p:spTree>
    <p:extLst>
      <p:ext uri="{BB962C8B-B14F-4D97-AF65-F5344CB8AC3E}">
        <p14:creationId xmlns:p14="http://schemas.microsoft.com/office/powerpoint/2010/main" val="3320183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8DD1F8-2D44-4879-98DA-8E32322B1EF4}"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30627-ED31-497F-A601-A91E98DAA362}" type="slidenum">
              <a:rPr lang="en-US" smtClean="0"/>
              <a:t>‹#›</a:t>
            </a:fld>
            <a:endParaRPr lang="en-US"/>
          </a:p>
        </p:txBody>
      </p:sp>
    </p:spTree>
    <p:extLst>
      <p:ext uri="{BB962C8B-B14F-4D97-AF65-F5344CB8AC3E}">
        <p14:creationId xmlns:p14="http://schemas.microsoft.com/office/powerpoint/2010/main" val="207383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8DD1F8-2D44-4879-98DA-8E32322B1EF4}" type="datetimeFigureOut">
              <a:rPr lang="en-US" smtClean="0"/>
              <a:t>10/23/2020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530627-ED31-497F-A601-A91E98DAA362}" type="slidenum">
              <a:rPr lang="en-US" smtClean="0"/>
              <a:t>‹#›</a:t>
            </a:fld>
            <a:endParaRPr lang="en-US"/>
          </a:p>
        </p:txBody>
      </p:sp>
    </p:spTree>
    <p:extLst>
      <p:ext uri="{BB962C8B-B14F-4D97-AF65-F5344CB8AC3E}">
        <p14:creationId xmlns:p14="http://schemas.microsoft.com/office/powerpoint/2010/main" val="2883433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8DD1F8-2D44-4879-98DA-8E32322B1EF4}" type="datetimeFigureOut">
              <a:rPr lang="en-US" smtClean="0"/>
              <a:t>10/23/2020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530627-ED31-497F-A601-A91E98DAA362}" type="slidenum">
              <a:rPr lang="en-US" smtClean="0"/>
              <a:t>‹#›</a:t>
            </a:fld>
            <a:endParaRPr lang="en-US"/>
          </a:p>
        </p:txBody>
      </p:sp>
    </p:spTree>
    <p:extLst>
      <p:ext uri="{BB962C8B-B14F-4D97-AF65-F5344CB8AC3E}">
        <p14:creationId xmlns:p14="http://schemas.microsoft.com/office/powerpoint/2010/main" val="8481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6C8DD1F8-2D44-4879-98DA-8E32322B1EF4}" type="datetimeFigureOut">
              <a:rPr lang="en-US" smtClean="0"/>
              <a:t>10/23/2020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530627-ED31-497F-A601-A91E98DAA362}" type="slidenum">
              <a:rPr lang="en-US" smtClean="0"/>
              <a:t>‹#›</a:t>
            </a:fld>
            <a:endParaRPr lang="en-US"/>
          </a:p>
        </p:txBody>
      </p:sp>
    </p:spTree>
    <p:extLst>
      <p:ext uri="{BB962C8B-B14F-4D97-AF65-F5344CB8AC3E}">
        <p14:creationId xmlns:p14="http://schemas.microsoft.com/office/powerpoint/2010/main" val="2535704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C8DD1F8-2D44-4879-98DA-8E32322B1EF4}"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30627-ED31-497F-A601-A91E98DAA362}" type="slidenum">
              <a:rPr lang="en-US" smtClean="0"/>
              <a:t>‹#›</a:t>
            </a:fld>
            <a:endParaRPr lang="en-US"/>
          </a:p>
        </p:txBody>
      </p:sp>
    </p:spTree>
    <p:extLst>
      <p:ext uri="{BB962C8B-B14F-4D97-AF65-F5344CB8AC3E}">
        <p14:creationId xmlns:p14="http://schemas.microsoft.com/office/powerpoint/2010/main" val="2609771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C8DD1F8-2D44-4879-98DA-8E32322B1EF4}"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30627-ED31-497F-A601-A91E98DAA362}" type="slidenum">
              <a:rPr lang="en-US" smtClean="0"/>
              <a:t>‹#›</a:t>
            </a:fld>
            <a:endParaRPr lang="en-US"/>
          </a:p>
        </p:txBody>
      </p:sp>
    </p:spTree>
    <p:extLst>
      <p:ext uri="{BB962C8B-B14F-4D97-AF65-F5344CB8AC3E}">
        <p14:creationId xmlns:p14="http://schemas.microsoft.com/office/powerpoint/2010/main" val="3297088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C8DD1F8-2D44-4879-98DA-8E32322B1EF4}" type="datetimeFigureOut">
              <a:rPr lang="en-US" smtClean="0"/>
              <a:t>10/23/2020</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1530627-ED31-497F-A601-A91E98DAA362}" type="slidenum">
              <a:rPr lang="en-US" smtClean="0"/>
              <a:t>‹#›</a:t>
            </a:fld>
            <a:endParaRPr lang="en-US"/>
          </a:p>
        </p:txBody>
      </p:sp>
    </p:spTree>
    <p:extLst>
      <p:ext uri="{BB962C8B-B14F-4D97-AF65-F5344CB8AC3E}">
        <p14:creationId xmlns:p14="http://schemas.microsoft.com/office/powerpoint/2010/main" val="1813230139"/>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1000">
              <a:schemeClr val="accent2">
                <a:lumMod val="5000"/>
                <a:lumOff val="95000"/>
              </a:schemeClr>
            </a:gs>
            <a:gs pos="72000">
              <a:schemeClr val="accent2">
                <a:lumMod val="45000"/>
                <a:lumOff val="55000"/>
              </a:schemeClr>
            </a:gs>
            <a:gs pos="83000">
              <a:schemeClr val="accent2">
                <a:lumMod val="45000"/>
                <a:lumOff val="55000"/>
              </a:schemeClr>
            </a:gs>
            <a:gs pos="98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36665" y="567981"/>
            <a:ext cx="2383743" cy="3383573"/>
          </a:xfrm>
          <a:prstGeom prst="rect">
            <a:avLst/>
          </a:prstGeom>
        </p:spPr>
      </p:pic>
      <p:sp>
        <p:nvSpPr>
          <p:cNvPr id="5" name="Rectangle 4"/>
          <p:cNvSpPr/>
          <p:nvPr/>
        </p:nvSpPr>
        <p:spPr>
          <a:xfrm>
            <a:off x="499672" y="3821775"/>
            <a:ext cx="4192249" cy="3046988"/>
          </a:xfrm>
          <a:prstGeom prst="rect">
            <a:avLst/>
          </a:prstGeom>
        </p:spPr>
        <p:txBody>
          <a:bodyPr wrap="square">
            <a:spAutoFit/>
          </a:bodyPr>
          <a:lstStyle/>
          <a:p>
            <a:pPr>
              <a:lnSpc>
                <a:spcPct val="150000"/>
              </a:lnSpc>
            </a:pPr>
            <a:r>
              <a:rPr lang="en-US" sz="3200" dirty="0" err="1">
                <a:solidFill>
                  <a:schemeClr val="bg1"/>
                </a:solidFill>
                <a:latin typeface="Nikosh"/>
              </a:rPr>
              <a:t>কানিজ</a:t>
            </a:r>
            <a:r>
              <a:rPr lang="en-US" sz="3200" dirty="0">
                <a:solidFill>
                  <a:schemeClr val="bg1"/>
                </a:solidFill>
                <a:latin typeface="Nikosh"/>
              </a:rPr>
              <a:t> </a:t>
            </a:r>
            <a:r>
              <a:rPr lang="en-US" sz="3200" dirty="0" err="1">
                <a:solidFill>
                  <a:schemeClr val="bg1"/>
                </a:solidFill>
                <a:latin typeface="Nikosh"/>
              </a:rPr>
              <a:t>মায়েরা</a:t>
            </a:r>
            <a:r>
              <a:rPr lang="en-US" sz="3200" dirty="0">
                <a:solidFill>
                  <a:schemeClr val="bg1"/>
                </a:solidFill>
                <a:latin typeface="Nikosh"/>
              </a:rPr>
              <a:t>     </a:t>
            </a:r>
            <a:r>
              <a:rPr lang="en-US" sz="3200" dirty="0" err="1">
                <a:solidFill>
                  <a:schemeClr val="bg1"/>
                </a:solidFill>
                <a:latin typeface="Nikosh"/>
              </a:rPr>
              <a:t>সহকারী</a:t>
            </a:r>
            <a:r>
              <a:rPr lang="en-US" sz="3200" dirty="0">
                <a:solidFill>
                  <a:schemeClr val="bg1"/>
                </a:solidFill>
                <a:latin typeface="Nikosh"/>
              </a:rPr>
              <a:t> </a:t>
            </a:r>
            <a:r>
              <a:rPr lang="en-US" sz="3200" dirty="0" err="1">
                <a:solidFill>
                  <a:schemeClr val="bg1"/>
                </a:solidFill>
                <a:latin typeface="Nikosh"/>
              </a:rPr>
              <a:t>শিক্ষক</a:t>
            </a:r>
            <a:r>
              <a:rPr lang="en-US" sz="3200" dirty="0">
                <a:solidFill>
                  <a:schemeClr val="bg1"/>
                </a:solidFill>
                <a:latin typeface="Nikosh"/>
              </a:rPr>
              <a:t>    </a:t>
            </a:r>
            <a:r>
              <a:rPr lang="en-US" sz="3200" dirty="0" err="1">
                <a:solidFill>
                  <a:schemeClr val="bg1"/>
                </a:solidFill>
                <a:latin typeface="Nikosh"/>
              </a:rPr>
              <a:t>খিলগাঁও</a:t>
            </a:r>
            <a:r>
              <a:rPr lang="en-US" sz="3200" dirty="0">
                <a:solidFill>
                  <a:schemeClr val="bg1"/>
                </a:solidFill>
                <a:latin typeface="Nikosh"/>
              </a:rPr>
              <a:t> </a:t>
            </a:r>
            <a:r>
              <a:rPr lang="en-US" sz="3200" dirty="0" err="1">
                <a:solidFill>
                  <a:schemeClr val="bg1"/>
                </a:solidFill>
                <a:latin typeface="Nikosh"/>
              </a:rPr>
              <a:t>গার্লস</a:t>
            </a:r>
            <a:r>
              <a:rPr lang="en-US" sz="3200" dirty="0">
                <a:solidFill>
                  <a:schemeClr val="bg1"/>
                </a:solidFill>
                <a:latin typeface="Nikosh"/>
              </a:rPr>
              <a:t> </a:t>
            </a:r>
            <a:r>
              <a:rPr lang="en-US" sz="3200" dirty="0" err="1">
                <a:solidFill>
                  <a:schemeClr val="bg1"/>
                </a:solidFill>
                <a:latin typeface="Nikosh"/>
              </a:rPr>
              <a:t>স্কুল</a:t>
            </a:r>
            <a:r>
              <a:rPr lang="en-US" sz="3200" dirty="0">
                <a:solidFill>
                  <a:schemeClr val="bg1"/>
                </a:solidFill>
                <a:latin typeface="Nikosh"/>
              </a:rPr>
              <a:t> </a:t>
            </a:r>
            <a:r>
              <a:rPr lang="en-US" sz="3200" dirty="0" err="1">
                <a:solidFill>
                  <a:schemeClr val="bg1"/>
                </a:solidFill>
                <a:latin typeface="Nikosh"/>
              </a:rPr>
              <a:t>এন্ড</a:t>
            </a:r>
            <a:r>
              <a:rPr lang="en-US" sz="3200" dirty="0">
                <a:solidFill>
                  <a:schemeClr val="bg1"/>
                </a:solidFill>
                <a:latin typeface="Nikosh"/>
              </a:rPr>
              <a:t> </a:t>
            </a:r>
            <a:r>
              <a:rPr lang="en-US" sz="3200" dirty="0" err="1">
                <a:solidFill>
                  <a:schemeClr val="bg1"/>
                </a:solidFill>
                <a:latin typeface="Nikosh"/>
              </a:rPr>
              <a:t>কলেজ</a:t>
            </a:r>
            <a:r>
              <a:rPr lang="en-US" sz="3200" dirty="0">
                <a:solidFill>
                  <a:schemeClr val="bg1"/>
                </a:solidFill>
                <a:latin typeface="Nikosh"/>
              </a:rPr>
              <a:t>, </a:t>
            </a:r>
            <a:r>
              <a:rPr lang="bn-BD" sz="3200" dirty="0">
                <a:solidFill>
                  <a:schemeClr val="bg1"/>
                </a:solidFill>
                <a:latin typeface="Nikosh"/>
              </a:rPr>
              <a:t>ঢাকা</a:t>
            </a:r>
            <a:r>
              <a:rPr lang="en-US" sz="3200" dirty="0">
                <a:solidFill>
                  <a:schemeClr val="bg1"/>
                </a:solidFill>
                <a:latin typeface="Nikosh"/>
              </a:rPr>
              <a:t>-১২১৯ </a:t>
            </a:r>
          </a:p>
        </p:txBody>
      </p:sp>
      <p:pic>
        <p:nvPicPr>
          <p:cNvPr id="9" name="Picture 8"/>
          <p:cNvPicPr>
            <a:picLocks noChangeAspect="1"/>
          </p:cNvPicPr>
          <p:nvPr/>
        </p:nvPicPr>
        <p:blipFill>
          <a:blip r:embed="rId3"/>
          <a:stretch>
            <a:fillRect/>
          </a:stretch>
        </p:blipFill>
        <p:spPr>
          <a:xfrm>
            <a:off x="8143762" y="567981"/>
            <a:ext cx="2170364" cy="2499577"/>
          </a:xfrm>
          <a:prstGeom prst="rect">
            <a:avLst/>
          </a:prstGeom>
        </p:spPr>
      </p:pic>
      <p:sp>
        <p:nvSpPr>
          <p:cNvPr id="11" name="Rectangle 10"/>
          <p:cNvSpPr/>
          <p:nvPr/>
        </p:nvSpPr>
        <p:spPr>
          <a:xfrm>
            <a:off x="6096000" y="4331440"/>
            <a:ext cx="6096000" cy="1754326"/>
          </a:xfrm>
          <a:prstGeom prst="rect">
            <a:avLst/>
          </a:prstGeom>
        </p:spPr>
        <p:txBody>
          <a:bodyPr>
            <a:spAutoFit/>
          </a:bodyPr>
          <a:lstStyle/>
          <a:p>
            <a:pPr algn="ctr"/>
            <a:r>
              <a:rPr lang="en-US" sz="3600" dirty="0" err="1">
                <a:solidFill>
                  <a:schemeClr val="bg1"/>
                </a:solidFill>
                <a:latin typeface="NikoshBAN" panose="02000000000000000000" pitchFamily="2" charset="0"/>
                <a:cs typeface="NikoshBAN" panose="02000000000000000000" pitchFamily="2" charset="0"/>
              </a:rPr>
              <a:t>বিষয়</a:t>
            </a:r>
            <a:r>
              <a:rPr lang="en-US" sz="3600" dirty="0">
                <a:solidFill>
                  <a:schemeClr val="bg1"/>
                </a:solidFill>
                <a:latin typeface="NikoshBAN" panose="02000000000000000000" pitchFamily="2" charset="0"/>
                <a:cs typeface="NikoshBAN" panose="02000000000000000000" pitchFamily="2" charset="0"/>
              </a:rPr>
              <a:t>:</a:t>
            </a:r>
            <a:r>
              <a:rPr lang="bn-IN" sz="3600" dirty="0">
                <a:solidFill>
                  <a:schemeClr val="bg1"/>
                </a:solidFill>
                <a:latin typeface="NikoshBAN" panose="02000000000000000000" pitchFamily="2" charset="0"/>
                <a:cs typeface="NikoshBAN" panose="02000000000000000000" pitchFamily="2" charset="0"/>
              </a:rPr>
              <a:t> </a:t>
            </a:r>
            <a:r>
              <a:rPr lang="en-US" sz="3600" dirty="0" err="1">
                <a:solidFill>
                  <a:schemeClr val="bg1"/>
                </a:solidFill>
                <a:latin typeface="NikoshBAN" panose="02000000000000000000" pitchFamily="2" charset="0"/>
                <a:cs typeface="NikoshBAN" panose="02000000000000000000" pitchFamily="2" charset="0"/>
              </a:rPr>
              <a:t>ভূগোল</a:t>
            </a:r>
            <a:r>
              <a:rPr lang="en-US" sz="3600" dirty="0">
                <a:solidFill>
                  <a:schemeClr val="bg1"/>
                </a:solidFill>
                <a:latin typeface="NikoshBAN" panose="02000000000000000000" pitchFamily="2" charset="0"/>
                <a:cs typeface="NikoshBAN" panose="02000000000000000000" pitchFamily="2" charset="0"/>
              </a:rPr>
              <a:t> ও </a:t>
            </a:r>
            <a:r>
              <a:rPr lang="en-US" sz="3600" dirty="0" err="1">
                <a:solidFill>
                  <a:schemeClr val="bg1"/>
                </a:solidFill>
                <a:latin typeface="NikoshBAN" panose="02000000000000000000" pitchFamily="2" charset="0"/>
                <a:cs typeface="NikoshBAN" panose="02000000000000000000" pitchFamily="2" charset="0"/>
              </a:rPr>
              <a:t>পরিবেশ</a:t>
            </a:r>
            <a:r>
              <a:rPr lang="en-US" sz="3600" dirty="0">
                <a:solidFill>
                  <a:schemeClr val="bg1"/>
                </a:solidFill>
                <a:latin typeface="NikoshBAN" panose="02000000000000000000" pitchFamily="2" charset="0"/>
                <a:cs typeface="NikoshBAN" panose="02000000000000000000" pitchFamily="2" charset="0"/>
              </a:rPr>
              <a:t> </a:t>
            </a:r>
            <a:endParaRPr lang="bn-IN" sz="3600" dirty="0">
              <a:solidFill>
                <a:schemeClr val="bg1"/>
              </a:solidFill>
              <a:latin typeface="NikoshBAN" panose="02000000000000000000" pitchFamily="2" charset="0"/>
              <a:cs typeface="NikoshBAN" panose="02000000000000000000" pitchFamily="2" charset="0"/>
            </a:endParaRPr>
          </a:p>
          <a:p>
            <a:pPr algn="ctr"/>
            <a:r>
              <a:rPr lang="bn-IN" sz="3600" dirty="0">
                <a:solidFill>
                  <a:schemeClr val="bg1"/>
                </a:solidFill>
                <a:latin typeface="NikoshBAN" panose="02000000000000000000" pitchFamily="2" charset="0"/>
                <a:cs typeface="NikoshBAN" panose="02000000000000000000" pitchFamily="2" charset="0"/>
              </a:rPr>
              <a:t>শ্রেণিঃ </a:t>
            </a:r>
            <a:r>
              <a:rPr lang="en-US" sz="3600" dirty="0" err="1">
                <a:solidFill>
                  <a:schemeClr val="bg1"/>
                </a:solidFill>
                <a:latin typeface="NikoshBAN" panose="02000000000000000000" pitchFamily="2" charset="0"/>
                <a:cs typeface="NikoshBAN" panose="02000000000000000000" pitchFamily="2" charset="0"/>
              </a:rPr>
              <a:t>নবম</a:t>
            </a:r>
            <a:r>
              <a:rPr lang="en-US" sz="3600" dirty="0">
                <a:solidFill>
                  <a:schemeClr val="bg1"/>
                </a:solidFill>
                <a:latin typeface="NikoshBAN" panose="02000000000000000000" pitchFamily="2" charset="0"/>
                <a:cs typeface="NikoshBAN" panose="02000000000000000000" pitchFamily="2" charset="0"/>
              </a:rPr>
              <a:t>/</a:t>
            </a:r>
            <a:r>
              <a:rPr lang="en-US" sz="3600" dirty="0" err="1">
                <a:solidFill>
                  <a:schemeClr val="bg1"/>
                </a:solidFill>
                <a:latin typeface="NikoshBAN" panose="02000000000000000000" pitchFamily="2" charset="0"/>
                <a:cs typeface="NikoshBAN" panose="02000000000000000000" pitchFamily="2" charset="0"/>
              </a:rPr>
              <a:t>দশম</a:t>
            </a:r>
            <a:endParaRPr lang="en-US" sz="3600" dirty="0">
              <a:solidFill>
                <a:schemeClr val="bg1"/>
              </a:solidFill>
              <a:latin typeface="NikoshBAN" panose="02000000000000000000" pitchFamily="2" charset="0"/>
              <a:cs typeface="NikoshBAN" panose="02000000000000000000" pitchFamily="2" charset="0"/>
            </a:endParaRPr>
          </a:p>
          <a:p>
            <a:pPr algn="ctr"/>
            <a:r>
              <a:rPr lang="en-US" sz="3600" dirty="0" err="1">
                <a:solidFill>
                  <a:schemeClr val="bg1"/>
                </a:solidFill>
                <a:latin typeface="NikoshBAN" panose="02000000000000000000" pitchFamily="2" charset="0"/>
                <a:cs typeface="NikoshBAN" panose="02000000000000000000" pitchFamily="2" charset="0"/>
              </a:rPr>
              <a:t>অধ্যায়ঃ</a:t>
            </a:r>
            <a:r>
              <a:rPr lang="en-US" sz="3600" dirty="0">
                <a:solidFill>
                  <a:schemeClr val="bg1"/>
                </a:solidFill>
                <a:latin typeface="NikoshBAN" panose="02000000000000000000" pitchFamily="2" charset="0"/>
                <a:cs typeface="NikoshBAN" panose="02000000000000000000" pitchFamily="2" charset="0"/>
              </a:rPr>
              <a:t> ১২ </a:t>
            </a:r>
            <a:r>
              <a:rPr lang="bn-IN" sz="3600" dirty="0">
                <a:solidFill>
                  <a:schemeClr val="bg1"/>
                </a:solidFill>
                <a:latin typeface="NikoshBAN" panose="02000000000000000000" pitchFamily="2" charset="0"/>
                <a:cs typeface="NikoshBAN" panose="02000000000000000000" pitchFamily="2" charset="0"/>
              </a:rPr>
              <a:t>।</a:t>
            </a:r>
            <a:r>
              <a:rPr lang="en-US" sz="3600" dirty="0">
                <a:solidFill>
                  <a:schemeClr val="bg1"/>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456576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01221" y="1161826"/>
            <a:ext cx="2167990" cy="648344"/>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p:nvPr/>
        </p:nvSpPr>
        <p:spPr>
          <a:xfrm>
            <a:off x="969818" y="3435116"/>
            <a:ext cx="10009909" cy="1384995"/>
          </a:xfrm>
          <a:prstGeom prst="rect">
            <a:avLst/>
          </a:prstGeom>
          <a:solidFill>
            <a:schemeClr val="tx1"/>
          </a:solidFill>
        </p:spPr>
        <p:txBody>
          <a:bodyPr wrap="square" rtlCol="0">
            <a:spAutoFit/>
          </a:bodyPr>
          <a:lstStyle/>
          <a:p>
            <a:r>
              <a:rPr lang="bn-IN" sz="2800" b="1" dirty="0" smtClean="0">
                <a:ln w="10160">
                  <a:solidFill>
                    <a:schemeClr val="accent5"/>
                  </a:solidFill>
                  <a:prstDash val="solid"/>
                </a:ln>
                <a:solidFill>
                  <a:srgbClr val="0070C0"/>
                </a:solidFill>
                <a:effectLst>
                  <a:outerShdw blurRad="38100" dist="22860" dir="5400000" algn="tl" rotWithShape="0">
                    <a:srgbClr val="000000">
                      <a:alpha val="30000"/>
                    </a:srgbClr>
                  </a:outerShdw>
                </a:effectLst>
                <a:latin typeface="NikoshBAN" pitchFamily="2" charset="0"/>
                <a:cs typeface="NikoshBAN" pitchFamily="2" charset="0"/>
              </a:rPr>
              <a:t>১। বাংলাদেশের পার্বত্য অঞ্চল, বরিশাল, কক্সবাজার, </a:t>
            </a:r>
          </a:p>
          <a:p>
            <a:r>
              <a:rPr lang="bn-IN" sz="28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NikoshBAN" pitchFamily="2" charset="0"/>
                <a:cs typeface="NikoshBAN" pitchFamily="2" charset="0"/>
              </a:rPr>
              <a:t> </a:t>
            </a:r>
            <a:r>
              <a:rPr lang="bn-IN" sz="2800" b="1" dirty="0" smtClean="0">
                <a:ln w="10160">
                  <a:solidFill>
                    <a:schemeClr val="accent5"/>
                  </a:solidFill>
                  <a:prstDash val="solid"/>
                </a:ln>
                <a:solidFill>
                  <a:srgbClr val="0070C0"/>
                </a:solidFill>
                <a:effectLst>
                  <a:outerShdw blurRad="38100" dist="22860" dir="5400000" algn="tl" rotWithShape="0">
                    <a:srgbClr val="000000">
                      <a:alpha val="30000"/>
                    </a:srgbClr>
                  </a:outerShdw>
                </a:effectLst>
                <a:latin typeface="NikoshBAN" pitchFamily="2" charset="0"/>
                <a:cs typeface="NikoshBAN" pitchFamily="2" charset="0"/>
              </a:rPr>
              <a:t>   লক্ষীপুরে রেলপথ নেই কেন? ভূপ্রকৃতি ও ভৌগলিক</a:t>
            </a:r>
          </a:p>
          <a:p>
            <a:r>
              <a:rPr lang="bn-IN" sz="28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NikoshBAN" pitchFamily="2" charset="0"/>
                <a:cs typeface="NikoshBAN" pitchFamily="2" charset="0"/>
              </a:rPr>
              <a:t> </a:t>
            </a:r>
            <a:r>
              <a:rPr lang="bn-IN" sz="2800" b="1" dirty="0" smtClean="0">
                <a:ln w="10160">
                  <a:solidFill>
                    <a:schemeClr val="accent5"/>
                  </a:solidFill>
                  <a:prstDash val="solid"/>
                </a:ln>
                <a:solidFill>
                  <a:srgbClr val="0070C0"/>
                </a:solidFill>
                <a:effectLst>
                  <a:outerShdw blurRad="38100" dist="22860" dir="5400000" algn="tl" rotWithShape="0">
                    <a:srgbClr val="000000">
                      <a:alpha val="30000"/>
                    </a:srgbClr>
                  </a:outerShdw>
                </a:effectLst>
                <a:latin typeface="NikoshBAN" pitchFamily="2" charset="0"/>
                <a:cs typeface="NikoshBAN" pitchFamily="2" charset="0"/>
              </a:rPr>
              <a:t>    কারণ ব্যাখ্যা কর।</a:t>
            </a:r>
            <a:endParaRPr lang="en-US" sz="28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407263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
                                        </p:tgtEl>
                                        <p:attrNameLst>
                                          <p:attrName>ppt_y</p:attrName>
                                        </p:attrNameLst>
                                      </p:cBhvr>
                                      <p:tavLst>
                                        <p:tav tm="0">
                                          <p:val>
                                            <p:strVal val="#ppt_y"/>
                                          </p:val>
                                        </p:tav>
                                        <p:tav tm="100000">
                                          <p:val>
                                            <p:strVal val="#ppt_y"/>
                                          </p:val>
                                        </p:tav>
                                      </p:tavLst>
                                    </p:anim>
                                    <p:anim calcmode="lin" valueType="num">
                                      <p:cBhvr>
                                        <p:cTn id="1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1909" y="113853"/>
            <a:ext cx="6248400" cy="6634726"/>
          </a:xfrm>
          <a:prstGeom prst="rect">
            <a:avLst/>
          </a:prstGeom>
        </p:spPr>
      </p:pic>
    </p:spTree>
    <p:extLst>
      <p:ext uri="{BB962C8B-B14F-4D97-AF65-F5344CB8AC3E}">
        <p14:creationId xmlns:p14="http://schemas.microsoft.com/office/powerpoint/2010/main" val="664056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1953491" y="180109"/>
            <a:ext cx="9144000" cy="6109855"/>
          </a:xfrm>
          <a:prstGeom prst="rect">
            <a:avLst/>
          </a:prstGeom>
          <a:solidFill>
            <a:srgbClr val="00FFCC"/>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01221" y="1161826"/>
            <a:ext cx="2167990" cy="648344"/>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2313709" y="3435116"/>
            <a:ext cx="8666018" cy="1384995"/>
          </a:xfrm>
          <a:prstGeom prst="rect">
            <a:avLst/>
          </a:prstGeom>
          <a:solidFill>
            <a:schemeClr val="tx1"/>
          </a:solidFill>
        </p:spPr>
        <p:txBody>
          <a:bodyPr wrap="square" rtlCol="0">
            <a:spAutoFit/>
          </a:bodyPr>
          <a:lstStyle/>
          <a:p>
            <a:r>
              <a:rPr lang="bn-IN"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itchFamily="2" charset="0"/>
                <a:cs typeface="NikoshBAN" pitchFamily="2" charset="0"/>
              </a:rPr>
              <a:t>১। বাংলাদেশের পার্বত্য অঞ্চল, বরিশাল, কক্সবাজার, </a:t>
            </a:r>
          </a:p>
          <a:p>
            <a:r>
              <a:rPr lang="bn-IN"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itchFamily="2" charset="0"/>
                <a:cs typeface="NikoshBAN" pitchFamily="2" charset="0"/>
              </a:rPr>
              <a:t> </a:t>
            </a:r>
            <a:r>
              <a:rPr lang="bn-IN"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itchFamily="2" charset="0"/>
                <a:cs typeface="NikoshBAN" pitchFamily="2" charset="0"/>
              </a:rPr>
              <a:t>   লক্ষীপুরে রেলপথ নেই কেন? ভূপ্রকৃতি ও ভৌগলিক</a:t>
            </a:r>
          </a:p>
          <a:p>
            <a:r>
              <a:rPr lang="bn-IN"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itchFamily="2" charset="0"/>
                <a:cs typeface="NikoshBAN" pitchFamily="2" charset="0"/>
              </a:rPr>
              <a:t> </a:t>
            </a:r>
            <a:r>
              <a:rPr lang="bn-IN"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itchFamily="2" charset="0"/>
                <a:cs typeface="NikoshBAN" pitchFamily="2" charset="0"/>
              </a:rPr>
              <a:t>    কারণ ব্যাখ্যা কর।</a:t>
            </a:r>
            <a:endPar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95023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8" name="TextBox 7"/>
          <p:cNvSpPr txBox="1"/>
          <p:nvPr/>
        </p:nvSpPr>
        <p:spPr>
          <a:xfrm>
            <a:off x="5231931" y="5921955"/>
            <a:ext cx="4267626" cy="646331"/>
          </a:xfrm>
          <a:prstGeom prst="rect">
            <a:avLst/>
          </a:prstGeom>
          <a:solidFill>
            <a:schemeClr val="tx1"/>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b="1" dirty="0" err="1" smtClean="0">
                <a:solidFill>
                  <a:schemeClr val="bg1"/>
                </a:solidFill>
                <a:latin typeface="NikoshBAN" panose="02000000000000000000" pitchFamily="2" charset="0"/>
                <a:cs typeface="NikoshBAN" panose="02000000000000000000" pitchFamily="2" charset="0"/>
              </a:rPr>
              <a:t>এই</a:t>
            </a:r>
            <a:r>
              <a:rPr lang="en-US" sz="3600" b="1" dirty="0" smtClean="0">
                <a:solidFill>
                  <a:schemeClr val="bg1"/>
                </a:solidFill>
                <a:latin typeface="NikoshBAN" panose="02000000000000000000" pitchFamily="2" charset="0"/>
                <a:cs typeface="NikoshBAN" panose="02000000000000000000" pitchFamily="2" charset="0"/>
              </a:rPr>
              <a:t> </a:t>
            </a:r>
            <a:r>
              <a:rPr lang="bn-IN" sz="3600" b="1" dirty="0" smtClean="0">
                <a:solidFill>
                  <a:schemeClr val="bg1"/>
                </a:solidFill>
                <a:latin typeface="NikoshBAN" panose="02000000000000000000" pitchFamily="2" charset="0"/>
                <a:cs typeface="NikoshBAN" panose="02000000000000000000" pitchFamily="2" charset="0"/>
              </a:rPr>
              <a:t>ছবিটা </a:t>
            </a:r>
            <a:r>
              <a:rPr lang="en-US" sz="3600" b="1" dirty="0" err="1" smtClean="0">
                <a:solidFill>
                  <a:schemeClr val="bg1"/>
                </a:solidFill>
                <a:latin typeface="NikoshBAN" panose="02000000000000000000" pitchFamily="2" charset="0"/>
                <a:cs typeface="NikoshBAN" panose="02000000000000000000" pitchFamily="2" charset="0"/>
              </a:rPr>
              <a:t>কিসের</a:t>
            </a:r>
            <a:endParaRPr lang="en-US" sz="3600" b="1" dirty="0">
              <a:solidFill>
                <a:schemeClr val="bg1"/>
              </a:solidFill>
              <a:latin typeface="NikoshBAN" panose="02000000000000000000" pitchFamily="2" charset="0"/>
              <a:cs typeface="NikoshBAN" panose="02000000000000000000" pitchFamily="2" charset="0"/>
            </a:endParaRPr>
          </a:p>
        </p:txBody>
      </p:sp>
      <p:sp>
        <p:nvSpPr>
          <p:cNvPr id="13" name="TextBox 12"/>
          <p:cNvSpPr txBox="1"/>
          <p:nvPr/>
        </p:nvSpPr>
        <p:spPr>
          <a:xfrm>
            <a:off x="5495167" y="5675620"/>
            <a:ext cx="3741155" cy="646331"/>
          </a:xfrm>
          <a:prstGeom prst="rect">
            <a:avLst/>
          </a:prstGeom>
          <a:solidFill>
            <a:schemeClr val="tx1"/>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3600" b="1" dirty="0" smtClean="0">
                <a:solidFill>
                  <a:schemeClr val="bg1"/>
                </a:solidFill>
                <a:latin typeface="NikoshBAN" panose="02000000000000000000" pitchFamily="2" charset="0"/>
                <a:cs typeface="NikoshBAN" panose="02000000000000000000" pitchFamily="2" charset="0"/>
              </a:rPr>
              <a:t>রেলগাড়ী</a:t>
            </a:r>
            <a:endParaRPr lang="en-US" sz="3600" b="1" dirty="0">
              <a:solidFill>
                <a:schemeClr val="bg1"/>
              </a:solidFill>
              <a:latin typeface="NikoshBAN" panose="02000000000000000000" pitchFamily="2" charset="0"/>
              <a:cs typeface="NikoshBAN" panose="02000000000000000000" pitchFamily="2" charset="0"/>
            </a:endParaRPr>
          </a:p>
        </p:txBody>
      </p:sp>
      <p:sp>
        <p:nvSpPr>
          <p:cNvPr id="10" name="TextBox 9"/>
          <p:cNvSpPr txBox="1"/>
          <p:nvPr/>
        </p:nvSpPr>
        <p:spPr>
          <a:xfrm>
            <a:off x="3966083" y="5644955"/>
            <a:ext cx="5084835" cy="1200329"/>
          </a:xfrm>
          <a:prstGeom prst="rect">
            <a:avLst/>
          </a:prstGeom>
          <a:solidFill>
            <a:schemeClr val="tx1"/>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b="1" dirty="0" err="1" smtClean="0">
                <a:solidFill>
                  <a:schemeClr val="bg1"/>
                </a:solidFill>
                <a:latin typeface="NikoshBAN" panose="02000000000000000000" pitchFamily="2" charset="0"/>
                <a:cs typeface="NikoshBAN" panose="02000000000000000000" pitchFamily="2" charset="0"/>
              </a:rPr>
              <a:t>রেলগাড়ী</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কিসের</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উপর</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দিয়ে</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চলে</a:t>
            </a:r>
            <a:r>
              <a:rPr lang="en-US" sz="3600" b="1" dirty="0" smtClean="0">
                <a:solidFill>
                  <a:schemeClr val="bg1"/>
                </a:solidFill>
                <a:latin typeface="NikoshBAN" panose="02000000000000000000" pitchFamily="2" charset="0"/>
                <a:cs typeface="NikoshBAN" panose="02000000000000000000" pitchFamily="2" charset="0"/>
              </a:rPr>
              <a:t>?</a:t>
            </a:r>
            <a:endParaRPr lang="en-US" sz="3600" b="1" dirty="0">
              <a:solidFill>
                <a:schemeClr val="bg1"/>
              </a:solidFill>
              <a:latin typeface="NikoshBAN" panose="02000000000000000000" pitchFamily="2" charset="0"/>
              <a:cs typeface="NikoshBAN" panose="02000000000000000000" pitchFamily="2" charset="0"/>
            </a:endParaRPr>
          </a:p>
        </p:txBody>
      </p:sp>
      <p:sp>
        <p:nvSpPr>
          <p:cNvPr id="9" name="TextBox 8"/>
          <p:cNvSpPr txBox="1"/>
          <p:nvPr/>
        </p:nvSpPr>
        <p:spPr>
          <a:xfrm>
            <a:off x="3966083" y="5890949"/>
            <a:ext cx="5555462" cy="923330"/>
          </a:xfrm>
          <a:prstGeom prst="rect">
            <a:avLst/>
          </a:prstGeom>
          <a:solidFill>
            <a:schemeClr val="tx1"/>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5400" b="1" dirty="0" smtClean="0">
                <a:solidFill>
                  <a:schemeClr val="bg1"/>
                </a:solidFill>
                <a:latin typeface="NikoshBAN" panose="02000000000000000000" pitchFamily="2" charset="0"/>
                <a:cs typeface="NikoshBAN" panose="02000000000000000000" pitchFamily="2" charset="0"/>
              </a:rPr>
              <a:t>রেলপথ</a:t>
            </a:r>
            <a:endParaRPr lang="en-US" sz="5400" b="1" dirty="0">
              <a:solidFill>
                <a:schemeClr val="bg1"/>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853" y="0"/>
            <a:ext cx="8601389" cy="4962286"/>
          </a:xfrm>
          <a:prstGeom prst="rect">
            <a:avLst/>
          </a:prstGeom>
        </p:spPr>
      </p:pic>
    </p:spTree>
    <p:extLst>
      <p:ext uri="{BB962C8B-B14F-4D97-AF65-F5344CB8AC3E}">
        <p14:creationId xmlns:p14="http://schemas.microsoft.com/office/powerpoint/2010/main" val="858521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0"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3" name="TextBox 2"/>
          <p:cNvSpPr txBox="1"/>
          <p:nvPr/>
        </p:nvSpPr>
        <p:spPr>
          <a:xfrm>
            <a:off x="2675563" y="883267"/>
            <a:ext cx="5332365" cy="584775"/>
          </a:xfrm>
          <a:prstGeom prst="rect">
            <a:avLst/>
          </a:prstGeom>
          <a:solidFill>
            <a:schemeClr val="accent6">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এ পাঠ শেষে শিক্ষার্থীরা--- </a:t>
            </a:r>
            <a:endParaRPr lang="en-US"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4" name="TextBox 3"/>
          <p:cNvSpPr txBox="1"/>
          <p:nvPr/>
        </p:nvSpPr>
        <p:spPr>
          <a:xfrm>
            <a:off x="1898073" y="2485042"/>
            <a:ext cx="8934547"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buFont typeface="Wingdings" panose="05000000000000000000" pitchFamily="2" charset="2"/>
              <a:buChar char="Ø"/>
            </a:pPr>
            <a:r>
              <a:rPr lang="bn-IN" sz="3200" b="1" spc="50" dirty="0"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 বাংলাদেশের রেল পথ সম্পর্কে জানতে পারবে।</a:t>
            </a:r>
            <a:endParaRPr lang="en-US" sz="3200" b="1" spc="50"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5" name="TextBox 4"/>
          <p:cNvSpPr txBox="1"/>
          <p:nvPr/>
        </p:nvSpPr>
        <p:spPr>
          <a:xfrm>
            <a:off x="1898073" y="4579260"/>
            <a:ext cx="9254836"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71500" indent="-571500">
              <a:buFont typeface="Wingdings" pitchFamily="2" charset="2"/>
              <a:buChar char="Ø"/>
            </a:pPr>
            <a:r>
              <a:rPr lang="bn-IN" sz="3200" b="1" spc="50"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বাংলাদেশের অর্থনীতিতে ব্যবসা-বাণিজ্য ও সেবা </a:t>
            </a:r>
            <a:r>
              <a:rPr lang="bn-IN" sz="3200" b="1" spc="50" dirty="0"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খাতে রেল পথের গুরুত্ব সম্পর্কে বিশ্লেষন করতে পারবে।</a:t>
            </a:r>
            <a:endParaRPr lang="en-US" sz="3200" b="1" spc="50"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69596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p:cNvSpPr txBox="1"/>
          <p:nvPr/>
        </p:nvSpPr>
        <p:spPr>
          <a:xfrm>
            <a:off x="3231429" y="6211669"/>
            <a:ext cx="4209758"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err="1" smtClean="0">
                <a:solidFill>
                  <a:schemeClr val="bg1"/>
                </a:solidFill>
                <a:latin typeface="NikoshBAN" panose="02000000000000000000" pitchFamily="2" charset="0"/>
                <a:cs typeface="NikoshBAN" panose="02000000000000000000" pitchFamily="2" charset="0"/>
              </a:rPr>
              <a:t>এই</a:t>
            </a:r>
            <a:r>
              <a:rPr lang="en-US" sz="3600" b="1" dirty="0" smtClean="0">
                <a:solidFill>
                  <a:schemeClr val="bg1"/>
                </a:solidFill>
                <a:latin typeface="NikoshBAN" panose="02000000000000000000" pitchFamily="2" charset="0"/>
                <a:cs typeface="NikoshBAN" panose="02000000000000000000" pitchFamily="2" charset="0"/>
              </a:rPr>
              <a:t> </a:t>
            </a:r>
            <a:r>
              <a:rPr lang="bn-IN" sz="3600" b="1" dirty="0" smtClean="0">
                <a:solidFill>
                  <a:schemeClr val="bg1"/>
                </a:solidFill>
                <a:latin typeface="NikoshBAN" panose="02000000000000000000" pitchFamily="2" charset="0"/>
                <a:cs typeface="NikoshBAN" panose="02000000000000000000" pitchFamily="2" charset="0"/>
              </a:rPr>
              <a:t>ছবিটা </a:t>
            </a:r>
            <a:r>
              <a:rPr lang="en-US" sz="3600" b="1" dirty="0" err="1" smtClean="0">
                <a:solidFill>
                  <a:schemeClr val="bg1"/>
                </a:solidFill>
                <a:latin typeface="NikoshBAN" panose="02000000000000000000" pitchFamily="2" charset="0"/>
                <a:cs typeface="NikoshBAN" panose="02000000000000000000" pitchFamily="2" charset="0"/>
              </a:rPr>
              <a:t>কিসের</a:t>
            </a:r>
            <a:endParaRPr lang="en-US" sz="3600" b="1" dirty="0">
              <a:solidFill>
                <a:schemeClr val="bg1"/>
              </a:solidFill>
              <a:latin typeface="NikoshBAN" panose="02000000000000000000" pitchFamily="2" charset="0"/>
              <a:cs typeface="NikoshBAN" panose="02000000000000000000" pitchFamily="2" charset="0"/>
            </a:endParaRPr>
          </a:p>
        </p:txBody>
      </p:sp>
      <p:sp>
        <p:nvSpPr>
          <p:cNvPr id="7" name="TextBox 6"/>
          <p:cNvSpPr txBox="1"/>
          <p:nvPr/>
        </p:nvSpPr>
        <p:spPr>
          <a:xfrm>
            <a:off x="3465730" y="6128723"/>
            <a:ext cx="3741155" cy="646331"/>
          </a:xfrm>
          <a:prstGeom prst="rect">
            <a:avLst/>
          </a:prstGeom>
          <a:solidFill>
            <a:schemeClr val="tx1"/>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3600" b="1" dirty="0" smtClean="0">
                <a:solidFill>
                  <a:schemeClr val="bg1"/>
                </a:solidFill>
                <a:latin typeface="NikoshBAN" panose="02000000000000000000" pitchFamily="2" charset="0"/>
                <a:cs typeface="NikoshBAN" panose="02000000000000000000" pitchFamily="2" charset="0"/>
              </a:rPr>
              <a:t>রেলপথ</a:t>
            </a:r>
            <a:endParaRPr lang="en-US" sz="3600" b="1" dirty="0">
              <a:solidFill>
                <a:schemeClr val="bg1"/>
              </a:solidFill>
              <a:latin typeface="NikoshBAN" panose="02000000000000000000" pitchFamily="2" charset="0"/>
              <a:cs typeface="NikoshBAN" panose="02000000000000000000" pitchFamily="2" charset="0"/>
            </a:endParaRPr>
          </a:p>
        </p:txBody>
      </p:sp>
      <p:sp>
        <p:nvSpPr>
          <p:cNvPr id="8" name="Rounded Rectangle 7"/>
          <p:cNvSpPr/>
          <p:nvPr/>
        </p:nvSpPr>
        <p:spPr>
          <a:xfrm>
            <a:off x="2530945" y="5375061"/>
            <a:ext cx="9074726" cy="1451297"/>
          </a:xfrm>
          <a:prstGeom prst="roundRect">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n-IN" sz="4400" dirty="0" smtClean="0">
                <a:ln w="0"/>
                <a:solidFill>
                  <a:srgbClr val="00206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রেলপথ এবং রেলগাড়ী কাকে বলে?</a:t>
            </a:r>
            <a:endParaRPr lang="en-US" sz="4400" dirty="0">
              <a:ln w="0"/>
              <a:solidFill>
                <a:srgbClr val="00206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
        <p:nvSpPr>
          <p:cNvPr id="9" name="Rounded Rectangle 8"/>
          <p:cNvSpPr/>
          <p:nvPr/>
        </p:nvSpPr>
        <p:spPr>
          <a:xfrm>
            <a:off x="494674" y="4928922"/>
            <a:ext cx="11417955" cy="1929078"/>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0" anchor="ctr"/>
          <a:lstStyle/>
          <a:p>
            <a:pPr algn="just"/>
            <a:r>
              <a:rPr lang="bn-IN" sz="2400" dirty="0" smtClean="0">
                <a:ln w="0"/>
                <a:solidFill>
                  <a:srgbClr val="00206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রেল বলতে আমরা ছবির মতো দেখতে দুটি কিংবা তিনটি ধাতব পাতকে বুঝে থাকে। আর রেল গাড়ি বা ট্রেন হলো রেল বা সমান্তরাল ধাতব পাতের উপরে চালিত এক প্রকারের সারিবদ্ধ যানবাহন। যাত্রী ও মালামাল পরিবহনের কাজে রেলগাড়ি ব্যবহৃত হয়ে থাকে। </a:t>
            </a:r>
            <a:endParaRPr lang="en-US" sz="2400" dirty="0">
              <a:ln w="0"/>
              <a:solidFill>
                <a:srgbClr val="00206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2689" y="72001"/>
            <a:ext cx="4272196" cy="4020313"/>
          </a:xfrm>
          <a:prstGeom prst="rect">
            <a:avLst/>
          </a:prstGeom>
        </p:spPr>
      </p:pic>
    </p:spTree>
    <p:extLst>
      <p:ext uri="{BB962C8B-B14F-4D97-AF65-F5344CB8AC3E}">
        <p14:creationId xmlns:p14="http://schemas.microsoft.com/office/powerpoint/2010/main" val="21130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out)">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9">
                                            <p:bg/>
                                          </p:spTgt>
                                        </p:tgtEl>
                                        <p:attrNameLst>
                                          <p:attrName>style.visibility</p:attrName>
                                        </p:attrNameLst>
                                      </p:cBhvr>
                                      <p:to>
                                        <p:strVal val="visible"/>
                                      </p:to>
                                    </p:set>
                                    <p:animEffect transition="in" filter="barn(outVertical)">
                                      <p:cBhvr>
                                        <p:cTn id="23" dur="500"/>
                                        <p:tgtEl>
                                          <p:spTgt spid="9">
                                            <p:bg/>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barn(outVertical)">
                                      <p:cBhvr>
                                        <p:cTn id="2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p:cNvSpPr txBox="1"/>
          <p:nvPr/>
        </p:nvSpPr>
        <p:spPr>
          <a:xfrm>
            <a:off x="3838989" y="242112"/>
            <a:ext cx="4671966" cy="646331"/>
          </a:xfrm>
          <a:prstGeom prst="rect">
            <a:avLst/>
          </a:prstGeom>
          <a:solidFill>
            <a:schemeClr val="tx1"/>
          </a:solidFill>
        </p:spPr>
        <p:txBody>
          <a:bodyPr wrap="square" rtlCol="0">
            <a:spAutoFit/>
          </a:bodyPr>
          <a:lstStyle/>
          <a:p>
            <a:r>
              <a:rPr lang="bn-IN" sz="3600" b="1" spc="50" dirty="0" smtClean="0">
                <a:ln w="0"/>
                <a:solidFill>
                  <a:schemeClr val="bg2"/>
                </a:solidFill>
                <a:effectLst>
                  <a:innerShdw blurRad="63500" dist="50800" dir="13500000">
                    <a:srgbClr val="000000">
                      <a:alpha val="50000"/>
                    </a:srgbClr>
                  </a:innerShdw>
                </a:effectLst>
              </a:rPr>
              <a:t>বাংলাদেশের রেলপথ</a:t>
            </a:r>
            <a:endParaRPr lang="en-US" sz="3600" b="1" spc="50" dirty="0">
              <a:ln w="0"/>
              <a:solidFill>
                <a:schemeClr val="bg2"/>
              </a:solidFill>
              <a:effectLst>
                <a:innerShdw blurRad="63500" dist="50800" dir="13500000">
                  <a:srgbClr val="000000">
                    <a:alpha val="50000"/>
                  </a:srgbClr>
                </a:innerShdw>
              </a:effectLst>
            </a:endParaRPr>
          </a:p>
        </p:txBody>
      </p:sp>
      <p:cxnSp>
        <p:nvCxnSpPr>
          <p:cNvPr id="5" name="Straight Connector 4"/>
          <p:cNvCxnSpPr/>
          <p:nvPr/>
        </p:nvCxnSpPr>
        <p:spPr>
          <a:xfrm flipV="1">
            <a:off x="1378634" y="1702190"/>
            <a:ext cx="9172135" cy="84407"/>
          </a:xfrm>
          <a:prstGeom prst="line">
            <a:avLst/>
          </a:prstGeom>
          <a:ln w="57150"/>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1392700" y="1786597"/>
            <a:ext cx="14068" cy="9003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964700" y="1713914"/>
            <a:ext cx="14068" cy="9003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0536701" y="1702190"/>
            <a:ext cx="14068" cy="9003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0" y="3861581"/>
            <a:ext cx="2715065" cy="179597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2000" dirty="0" smtClean="0">
                <a:solidFill>
                  <a:srgbClr val="FFFF00"/>
                </a:solidFill>
              </a:rPr>
              <a:t>ব্রডগেজ রেলপথ যমুনা নদীর পশ্চিমাংশে রাজশাহী ও খুলনা বিভাগে ৬৫৯ কিলোমিটার।</a:t>
            </a:r>
            <a:endParaRPr lang="en-US" sz="2000" dirty="0">
              <a:solidFill>
                <a:srgbClr val="FFFF00"/>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363" y="2696308"/>
            <a:ext cx="2090809" cy="115355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3363" y="2625969"/>
            <a:ext cx="2090809" cy="1235611"/>
          </a:xfrm>
          <a:prstGeom prst="rect">
            <a:avLst/>
          </a:prstGeom>
        </p:spPr>
      </p:pic>
      <p:sp>
        <p:nvSpPr>
          <p:cNvPr id="14" name="Rounded Rectangle 13"/>
          <p:cNvSpPr/>
          <p:nvPr/>
        </p:nvSpPr>
        <p:spPr>
          <a:xfrm>
            <a:off x="4621234" y="3873303"/>
            <a:ext cx="2715065" cy="179597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2000" dirty="0" smtClean="0">
                <a:solidFill>
                  <a:srgbClr val="FFFF00"/>
                </a:solidFill>
              </a:rPr>
              <a:t>ডুয়েলগেজ রেলপথ জামতৈল থেকে জয়দেবপুর পর্যন্ত ৩৭৫ কিলোমিটার।</a:t>
            </a:r>
            <a:endParaRPr lang="en-US" sz="2000" dirty="0">
              <a:solidFill>
                <a:srgbClr val="FFFF00"/>
              </a:solidFill>
            </a:endParaRPr>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t="18050" r="17358"/>
          <a:stretch/>
        </p:blipFill>
        <p:spPr>
          <a:xfrm>
            <a:off x="9505363" y="2560316"/>
            <a:ext cx="2055716" cy="1249514"/>
          </a:xfrm>
          <a:prstGeom prst="rect">
            <a:avLst/>
          </a:prstGeom>
        </p:spPr>
      </p:pic>
      <p:sp>
        <p:nvSpPr>
          <p:cNvPr id="17" name="Rounded Rectangle 16"/>
          <p:cNvSpPr/>
          <p:nvPr/>
        </p:nvSpPr>
        <p:spPr>
          <a:xfrm>
            <a:off x="9051974" y="3849858"/>
            <a:ext cx="2715065" cy="179597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2000" dirty="0" smtClean="0">
                <a:solidFill>
                  <a:srgbClr val="FFFF00"/>
                </a:solidFill>
              </a:rPr>
              <a:t>মিটারগেজ রেলপথ যমুনা নদীর পূর্বাংশে ঢাকা, চট্টগ্রাম ও সিলেট বিভাগে ১৮৪৩ কিলোমিটার।</a:t>
            </a:r>
            <a:endParaRPr lang="en-US" sz="2000" dirty="0">
              <a:solidFill>
                <a:srgbClr val="FFFF00"/>
              </a:solidFill>
            </a:endParaRPr>
          </a:p>
        </p:txBody>
      </p:sp>
      <p:sp>
        <p:nvSpPr>
          <p:cNvPr id="18" name="TextBox 17"/>
          <p:cNvSpPr txBox="1"/>
          <p:nvPr/>
        </p:nvSpPr>
        <p:spPr>
          <a:xfrm>
            <a:off x="1" y="5760137"/>
            <a:ext cx="11872912"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600" b="1" dirty="0" smtClean="0">
                <a:ln w="12700" cmpd="sng">
                  <a:solidFill>
                    <a:srgbClr val="FFFF00"/>
                  </a:solidFill>
                  <a:prstDash val="solid"/>
                </a:ln>
                <a:solidFill>
                  <a:srgbClr val="002060"/>
                </a:solidFill>
                <a:latin typeface="NikoshBAN" panose="02000000000000000000" pitchFamily="2" charset="0"/>
                <a:cs typeface="NikoshBAN" panose="02000000000000000000" pitchFamily="2" charset="0"/>
              </a:rPr>
              <a:t>বাংলাদেশে সাধারণত তিন ধরনের রেলপথ দেখতে পাই। যেমন ব্রডগেজ, ডুয়েলগেজ এবং মিটারগেজ।</a:t>
            </a:r>
            <a:endParaRPr lang="en-US" sz="1400" dirty="0">
              <a:ln w="12700" cmpd="sng">
                <a:solidFill>
                  <a:srgbClr val="FFFF00"/>
                </a:solidFill>
                <a:prstDash val="solid"/>
              </a:ln>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705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32"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circle(out)">
                                      <p:cBhvr>
                                        <p:cTn id="43" dur="20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arn(inVertical)">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up)">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32" fill="hold"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ox(out)">
                                      <p:cBhvr>
                                        <p:cTn id="58" dur="20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arn(inVertical)">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32"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circle(out)">
                                      <p:cBhvr>
                                        <p:cTn id="6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1" grpId="0" animBg="1"/>
      <p:bldP spid="14"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544291" y="789709"/>
            <a:ext cx="2133600" cy="13161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bn-BD" sz="3200" dirty="0" smtClean="0">
                <a:latin typeface="NikoshBAN "/>
              </a:rPr>
              <a:t>একক কাজ </a:t>
            </a:r>
            <a:endParaRPr lang="en-US" sz="3200" dirty="0">
              <a:latin typeface="NikoshBAN "/>
            </a:endParaRPr>
          </a:p>
        </p:txBody>
      </p:sp>
      <p:sp>
        <p:nvSpPr>
          <p:cNvPr id="3" name="TextBox 2"/>
          <p:cNvSpPr txBox="1"/>
          <p:nvPr/>
        </p:nvSpPr>
        <p:spPr>
          <a:xfrm>
            <a:off x="1620982" y="3380509"/>
            <a:ext cx="9393382" cy="1200329"/>
          </a:xfrm>
          <a:prstGeom prst="rect">
            <a:avLst/>
          </a:prstGeom>
          <a:noFill/>
        </p:spPr>
        <p:txBody>
          <a:bodyPr wrap="square" rtlCol="0">
            <a:spAutoFit/>
          </a:bodyPr>
          <a:lstStyle/>
          <a:p>
            <a:r>
              <a:rPr lang="bn-BD" sz="3600" dirty="0" smtClean="0">
                <a:latin typeface="NikoshBAN "/>
              </a:rPr>
              <a:t>প্রশ্নঃ- বাংলাদেশের রেলপথকে কয় ভাগে ভাগ করেছে ও কি কি ? </a:t>
            </a:r>
            <a:endParaRPr lang="en-US" sz="3600" dirty="0">
              <a:latin typeface="NikoshBAN "/>
            </a:endParaRPr>
          </a:p>
        </p:txBody>
      </p:sp>
    </p:spTree>
    <p:extLst>
      <p:ext uri="{BB962C8B-B14F-4D97-AF65-F5344CB8AC3E}">
        <p14:creationId xmlns:p14="http://schemas.microsoft.com/office/powerpoint/2010/main" val="2660051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98426137"/>
              </p:ext>
            </p:extLst>
          </p:nvPr>
        </p:nvGraphicFramePr>
        <p:xfrm>
          <a:off x="2120741" y="1302494"/>
          <a:ext cx="8175496" cy="6055221"/>
        </p:xfrm>
        <a:graphic>
          <a:graphicData uri="http://schemas.openxmlformats.org/drawingml/2006/table">
            <a:tbl>
              <a:tblPr firstRow="1" bandRow="1">
                <a:tableStyleId>{616DA210-FB5B-4158-B5E0-FEB733F419BA}</a:tableStyleId>
              </a:tblPr>
              <a:tblGrid>
                <a:gridCol w="4087748">
                  <a:extLst>
                    <a:ext uri="{9D8B030D-6E8A-4147-A177-3AD203B41FA5}">
                      <a16:colId xmlns:a16="http://schemas.microsoft.com/office/drawing/2014/main" val="1045095645"/>
                    </a:ext>
                  </a:extLst>
                </a:gridCol>
                <a:gridCol w="4087748">
                  <a:extLst>
                    <a:ext uri="{9D8B030D-6E8A-4147-A177-3AD203B41FA5}">
                      <a16:colId xmlns:a16="http://schemas.microsoft.com/office/drawing/2014/main" val="2619968965"/>
                    </a:ext>
                  </a:extLst>
                </a:gridCol>
              </a:tblGrid>
              <a:tr h="690741">
                <a:tc gridSpan="2">
                  <a:txBody>
                    <a:bodyPr/>
                    <a:lstStyle/>
                    <a:p>
                      <a:pPr algn="ctr"/>
                      <a:r>
                        <a:rPr lang="bn-IN" sz="3600" dirty="0" smtClean="0"/>
                        <a:t>রেল</a:t>
                      </a:r>
                      <a:r>
                        <a:rPr lang="bn-IN" sz="3600" baseline="0" dirty="0" smtClean="0"/>
                        <a:t>পথ গড়ে উঠার অনুকূল অবস্থা </a:t>
                      </a:r>
                      <a:endParaRPr lang="en-US" sz="3600" dirty="0">
                        <a:latin typeface="NikoshBAN" panose="02000000000000000000" pitchFamily="2" charset="0"/>
                        <a:cs typeface="NikoshBAN" panose="02000000000000000000" pitchFamily="2" charset="0"/>
                      </a:endParaRPr>
                    </a:p>
                  </a:txBody>
                  <a:tcPr/>
                </a:tc>
                <a:tc hMerge="1">
                  <a:txBody>
                    <a:bodyPr/>
                    <a:lstStyle/>
                    <a:p>
                      <a:endParaRPr lang="en-US"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957764658"/>
                  </a:ext>
                </a:extLst>
              </a:tr>
              <a:tr h="503119">
                <a:tc>
                  <a:txBody>
                    <a:bodyPr/>
                    <a:lstStyle/>
                    <a:p>
                      <a:pPr algn="ctr"/>
                      <a:r>
                        <a:rPr lang="bn-IN" sz="3200" b="1" dirty="0" smtClean="0">
                          <a:solidFill>
                            <a:schemeClr val="tx1"/>
                          </a:solidFill>
                          <a:latin typeface="NikoshBAN" panose="02000000000000000000" pitchFamily="2" charset="0"/>
                          <a:cs typeface="NikoshBAN" panose="02000000000000000000" pitchFamily="2" charset="0"/>
                        </a:rPr>
                        <a:t>সমতল</a:t>
                      </a:r>
                      <a:r>
                        <a:rPr lang="bn-IN" sz="3200" b="1" baseline="0" dirty="0" smtClean="0">
                          <a:solidFill>
                            <a:schemeClr val="tx1"/>
                          </a:solidFill>
                          <a:latin typeface="NikoshBAN" panose="02000000000000000000" pitchFamily="2" charset="0"/>
                          <a:cs typeface="NikoshBAN" panose="02000000000000000000" pitchFamily="2" charset="0"/>
                        </a:rPr>
                        <a:t>  ভূমি</a:t>
                      </a:r>
                      <a:endParaRPr lang="en-US" sz="3200" b="1" dirty="0">
                        <a:solidFill>
                          <a:schemeClr val="tx1"/>
                        </a:solidFill>
                        <a:latin typeface="NikoshBAN" panose="02000000000000000000" pitchFamily="2" charset="0"/>
                        <a:cs typeface="NikoshBAN" panose="02000000000000000000" pitchFamily="2" charset="0"/>
                      </a:endParaRPr>
                    </a:p>
                  </a:txBody>
                  <a:tcPr/>
                </a:tc>
                <a:tc>
                  <a:txBody>
                    <a:bodyPr/>
                    <a:lstStyle/>
                    <a:p>
                      <a:pPr algn="ctr"/>
                      <a:r>
                        <a:rPr lang="bn-IN" sz="3200" b="1" dirty="0" smtClean="0">
                          <a:latin typeface="NikoshBAN" panose="02000000000000000000" pitchFamily="2" charset="0"/>
                          <a:cs typeface="NikoshBAN" panose="02000000000000000000" pitchFamily="2" charset="0"/>
                        </a:rPr>
                        <a:t>সমুদ্রের অবস্থান</a:t>
                      </a:r>
                      <a:endParaRPr lang="en-US" b="1"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967689457"/>
                  </a:ext>
                </a:extLst>
              </a:tr>
              <a:tr h="3415913">
                <a:tc>
                  <a:txBody>
                    <a:bodyPr/>
                    <a:lstStyle/>
                    <a:p>
                      <a:r>
                        <a:rPr lang="bn-IN" sz="2800" dirty="0" smtClean="0">
                          <a:latin typeface="NikoshBAN" panose="02000000000000000000" pitchFamily="2" charset="0"/>
                          <a:cs typeface="NikoshBAN" panose="02000000000000000000" pitchFamily="2" charset="0"/>
                        </a:rPr>
                        <a:t>সমতল ভূমি রেলপথ</a:t>
                      </a:r>
                      <a:r>
                        <a:rPr lang="bn-IN" sz="2800" baseline="0" dirty="0" smtClean="0">
                          <a:latin typeface="NikoshBAN" panose="02000000000000000000" pitchFamily="2" charset="0"/>
                          <a:cs typeface="NikoshBAN" panose="02000000000000000000" pitchFamily="2" charset="0"/>
                        </a:rPr>
                        <a:t> নির্মানের জন্য সুবিধা জনক। এতে খরচ কম হয় ও সহজে নির্মাণ করা যায়। বাংলাদেশের বেশিরভাগ অঞ্চল সমতল। এজন্য পাহাড়ী বনাঞ্চল, জলভূমি ছাড়া প্রায় সব স্থানেই রেলপথ গড়ে উঠেছে।</a:t>
                      </a:r>
                    </a:p>
                    <a:p>
                      <a:endParaRPr lang="bn-IN" sz="2800" baseline="0" dirty="0" smtClean="0">
                        <a:latin typeface="NikoshBAN" panose="02000000000000000000" pitchFamily="2" charset="0"/>
                        <a:cs typeface="NikoshBAN" panose="02000000000000000000" pitchFamily="2" charset="0"/>
                      </a:endParaRPr>
                    </a:p>
                    <a:p>
                      <a:endParaRPr lang="en-US" sz="2800" dirty="0">
                        <a:latin typeface="NikoshBAN" panose="02000000000000000000" pitchFamily="2" charset="0"/>
                        <a:cs typeface="NikoshBAN" panose="020000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2800" dirty="0" smtClean="0">
                          <a:latin typeface="NikoshBAN" panose="02000000000000000000" pitchFamily="2" charset="0"/>
                          <a:cs typeface="NikoshBAN" panose="02000000000000000000" pitchFamily="2" charset="0"/>
                        </a:rPr>
                        <a:t>সমুদ্র উপকুল অঞ্চলে</a:t>
                      </a:r>
                      <a:r>
                        <a:rPr lang="bn-IN" sz="2800" baseline="0" dirty="0" smtClean="0">
                          <a:latin typeface="NikoshBAN" panose="02000000000000000000" pitchFamily="2" charset="0"/>
                          <a:cs typeface="NikoshBAN" panose="02000000000000000000" pitchFamily="2" charset="0"/>
                        </a:rPr>
                        <a:t> বন্দর গড়ে উঠেছে। এই বন্দরের কারণে অন্যান্য সমস্যা থাকলেও রেলপথ গড়ে ওঠে। এজন্য চট্টগ্রামের পাহাড়ি অঞ্চল বাদ দিয়ে বন্দরকে কেন্দ্র করে সমতল ভূমিতে রেলপথ গড়ে উঠেছে।</a:t>
                      </a:r>
                    </a:p>
                    <a:p>
                      <a:endParaRPr lang="en-US"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399456986"/>
                  </a:ext>
                </a:extLst>
              </a:tr>
            </a:tbl>
          </a:graphicData>
        </a:graphic>
      </p:graphicFrame>
      <p:sp>
        <p:nvSpPr>
          <p:cNvPr id="3" name="TextBox 2"/>
          <p:cNvSpPr txBox="1"/>
          <p:nvPr/>
        </p:nvSpPr>
        <p:spPr>
          <a:xfrm>
            <a:off x="249382" y="167882"/>
            <a:ext cx="11942618"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bn-IN" sz="2800" b="1" spc="50" dirty="0" smtClean="0">
                <a:ln w="0"/>
                <a:solidFill>
                  <a:srgbClr val="FFFF00"/>
                </a:solidFill>
                <a:effectLst>
                  <a:innerShdw blurRad="63500" dist="50800" dir="13500000">
                    <a:srgbClr val="000000">
                      <a:alpha val="50000"/>
                    </a:srgbClr>
                  </a:innerShdw>
                </a:effectLst>
              </a:rPr>
              <a:t>এখন আমরা বাংলাদেশের রেলপথ গড়ে উঠার অনুকূল অবস্থা সম্পর্কে জানবো</a:t>
            </a:r>
            <a:endParaRPr lang="en-US" sz="2800" b="1" spc="50" dirty="0">
              <a:ln w="0"/>
              <a:solidFill>
                <a:srgbClr val="FFFF00"/>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2186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trips(down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35291230"/>
              </p:ext>
            </p:extLst>
          </p:nvPr>
        </p:nvGraphicFramePr>
        <p:xfrm>
          <a:off x="2122056" y="1366059"/>
          <a:ext cx="8128000" cy="5732844"/>
        </p:xfrm>
        <a:graphic>
          <a:graphicData uri="http://schemas.openxmlformats.org/drawingml/2006/table">
            <a:tbl>
              <a:tblPr firstRow="1" bandRow="1">
                <a:tableStyleId>{616DA210-FB5B-4158-B5E0-FEB733F419BA}</a:tableStyleId>
              </a:tblPr>
              <a:tblGrid>
                <a:gridCol w="4064000">
                  <a:extLst>
                    <a:ext uri="{9D8B030D-6E8A-4147-A177-3AD203B41FA5}">
                      <a16:colId xmlns:a16="http://schemas.microsoft.com/office/drawing/2014/main" val="1045095645"/>
                    </a:ext>
                  </a:extLst>
                </a:gridCol>
                <a:gridCol w="4064000">
                  <a:extLst>
                    <a:ext uri="{9D8B030D-6E8A-4147-A177-3AD203B41FA5}">
                      <a16:colId xmlns:a16="http://schemas.microsoft.com/office/drawing/2014/main" val="2619968965"/>
                    </a:ext>
                  </a:extLst>
                </a:gridCol>
              </a:tblGrid>
              <a:tr h="795084">
                <a:tc gridSpan="2">
                  <a:txBody>
                    <a:bodyPr/>
                    <a:lstStyle/>
                    <a:p>
                      <a:pPr algn="ctr"/>
                      <a:r>
                        <a:rPr lang="bn-IN" sz="3600" dirty="0" smtClean="0">
                          <a:solidFill>
                            <a:srgbClr val="FF0000"/>
                          </a:solidFill>
                        </a:rPr>
                        <a:t>রেল</a:t>
                      </a:r>
                      <a:r>
                        <a:rPr lang="bn-IN" sz="3600" baseline="0" dirty="0" smtClean="0">
                          <a:solidFill>
                            <a:srgbClr val="FF0000"/>
                          </a:solidFill>
                        </a:rPr>
                        <a:t>পথ গড়ে উঠার প্রতিকূল অবস্থা </a:t>
                      </a:r>
                      <a:endParaRPr lang="en-US" sz="3600" dirty="0">
                        <a:solidFill>
                          <a:srgbClr val="FF0000"/>
                        </a:solidFill>
                        <a:latin typeface="NikoshBAN" panose="02000000000000000000" pitchFamily="2" charset="0"/>
                        <a:cs typeface="NikoshBAN" panose="02000000000000000000" pitchFamily="2" charset="0"/>
                      </a:endParaRPr>
                    </a:p>
                  </a:txBody>
                  <a:tcPr/>
                </a:tc>
                <a:tc hMerge="1">
                  <a:txBody>
                    <a:bodyPr/>
                    <a:lstStyle/>
                    <a:p>
                      <a:endParaRPr lang="en-US"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957764658"/>
                  </a:ext>
                </a:extLst>
              </a:tr>
              <a:tr h="370840">
                <a:tc>
                  <a:txBody>
                    <a:bodyPr/>
                    <a:lstStyle/>
                    <a:p>
                      <a:pPr algn="ctr"/>
                      <a:r>
                        <a:rPr lang="bn-IN" sz="3200" b="1" dirty="0" smtClean="0">
                          <a:solidFill>
                            <a:srgbClr val="0070C0"/>
                          </a:solidFill>
                          <a:latin typeface="NikoshBAN" panose="02000000000000000000" pitchFamily="2" charset="0"/>
                          <a:cs typeface="NikoshBAN" panose="02000000000000000000" pitchFamily="2" charset="0"/>
                        </a:rPr>
                        <a:t>বন্ধুর</a:t>
                      </a:r>
                      <a:r>
                        <a:rPr lang="bn-IN" sz="3200" b="1" baseline="0" dirty="0" smtClean="0">
                          <a:solidFill>
                            <a:srgbClr val="0070C0"/>
                          </a:solidFill>
                          <a:latin typeface="NikoshBAN" panose="02000000000000000000" pitchFamily="2" charset="0"/>
                          <a:cs typeface="NikoshBAN" panose="02000000000000000000" pitchFamily="2" charset="0"/>
                        </a:rPr>
                        <a:t> ভূপ্রকৃতি </a:t>
                      </a:r>
                      <a:endParaRPr lang="en-US" sz="3200" b="1" dirty="0">
                        <a:solidFill>
                          <a:srgbClr val="0070C0"/>
                        </a:solidFill>
                        <a:latin typeface="NikoshBAN" panose="02000000000000000000" pitchFamily="2" charset="0"/>
                        <a:cs typeface="NikoshBAN" panose="02000000000000000000" pitchFamily="2" charset="0"/>
                      </a:endParaRPr>
                    </a:p>
                  </a:txBody>
                  <a:tcPr/>
                </a:tc>
                <a:tc>
                  <a:txBody>
                    <a:bodyPr/>
                    <a:lstStyle/>
                    <a:p>
                      <a:pPr algn="ctr"/>
                      <a:r>
                        <a:rPr lang="bn-IN" sz="3200" b="1" dirty="0" smtClean="0">
                          <a:solidFill>
                            <a:srgbClr val="0070C0"/>
                          </a:solidFill>
                          <a:latin typeface="NikoshBAN" panose="02000000000000000000" pitchFamily="2" charset="0"/>
                          <a:cs typeface="NikoshBAN" panose="02000000000000000000" pitchFamily="2" charset="0"/>
                        </a:rPr>
                        <a:t>নিম্নভূমি ও মৃত্তিকা</a:t>
                      </a:r>
                      <a:r>
                        <a:rPr lang="bn-IN" sz="3200" b="1" baseline="0" dirty="0" smtClean="0">
                          <a:solidFill>
                            <a:srgbClr val="0070C0"/>
                          </a:solidFill>
                          <a:latin typeface="NikoshBAN" panose="02000000000000000000" pitchFamily="2" charset="0"/>
                          <a:cs typeface="NikoshBAN" panose="02000000000000000000" pitchFamily="2" charset="0"/>
                        </a:rPr>
                        <a:t> </a:t>
                      </a:r>
                      <a:endParaRPr lang="en-US" b="1" dirty="0">
                        <a:solidFill>
                          <a:srgbClr val="0070C0"/>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9676894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2800" dirty="0" smtClean="0">
                          <a:solidFill>
                            <a:srgbClr val="002060"/>
                          </a:solidFill>
                          <a:latin typeface="NikoshBAN" panose="02000000000000000000" pitchFamily="2" charset="0"/>
                          <a:cs typeface="NikoshBAN" panose="02000000000000000000" pitchFamily="2" charset="0"/>
                        </a:rPr>
                        <a:t>উচুনিচু</a:t>
                      </a:r>
                      <a:r>
                        <a:rPr lang="bn-IN" sz="2800" baseline="0" dirty="0" smtClean="0">
                          <a:solidFill>
                            <a:srgbClr val="002060"/>
                          </a:solidFill>
                          <a:latin typeface="NikoshBAN" panose="02000000000000000000" pitchFamily="2" charset="0"/>
                          <a:cs typeface="NikoshBAN" panose="02000000000000000000" pitchFamily="2" charset="0"/>
                        </a:rPr>
                        <a:t> এবং বন্ধুর ভূপ্রকৃতির ভূমিরুপের জন্য পার্বত্য এলাকায় রেলপথ নির্মাণ অত্যন্ত ব্যয়বহুল ও কষ্টসাধ্য। তাই বাংলাদেশের পার্বত্য চট্টগ্রাম অঞ্চলে পাহাড়ের গা বেয়ে রেলপথ নেই বললেই চলে।</a:t>
                      </a:r>
                    </a:p>
                    <a:p>
                      <a:endParaRPr lang="en-US" sz="2800" dirty="0">
                        <a:latin typeface="NikoshBAN" panose="02000000000000000000" pitchFamily="2" charset="0"/>
                        <a:cs typeface="NikoshBAN" panose="020000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2800" dirty="0" smtClean="0">
                          <a:solidFill>
                            <a:srgbClr val="002060"/>
                          </a:solidFill>
                          <a:latin typeface="NikoshBAN" panose="02000000000000000000" pitchFamily="2" charset="0"/>
                          <a:cs typeface="NikoshBAN" panose="02000000000000000000" pitchFamily="2" charset="0"/>
                        </a:rPr>
                        <a:t>মৃত্তিকার</a:t>
                      </a:r>
                      <a:r>
                        <a:rPr lang="bn-IN" sz="2800" baseline="0" dirty="0" smtClean="0">
                          <a:solidFill>
                            <a:srgbClr val="002060"/>
                          </a:solidFill>
                          <a:latin typeface="NikoshBAN" panose="02000000000000000000" pitchFamily="2" charset="0"/>
                          <a:cs typeface="NikoshBAN" panose="02000000000000000000" pitchFamily="2" charset="0"/>
                        </a:rPr>
                        <a:t> বুনন যথেষ্ঠ মজবুত না হলে রেলপথ গড়ে ওঠে না।  এছাড়া নদী বেশি থাকলে রেলপথ গড়ে ওঠাও কঠিন। তাই বাংলাদেশের দক্ষিণাঞ্চলে রেলপথ কম। </a:t>
                      </a:r>
                    </a:p>
                    <a:p>
                      <a:endParaRPr lang="en-US"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399456986"/>
                  </a:ext>
                </a:extLst>
              </a:tr>
            </a:tbl>
          </a:graphicData>
        </a:graphic>
      </p:graphicFrame>
      <p:sp>
        <p:nvSpPr>
          <p:cNvPr id="5" name="TextBox 4"/>
          <p:cNvSpPr txBox="1"/>
          <p:nvPr/>
        </p:nvSpPr>
        <p:spPr>
          <a:xfrm>
            <a:off x="152400" y="167882"/>
            <a:ext cx="11845636"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bn-IN" sz="2800" b="1" spc="50" dirty="0" smtClean="0">
                <a:ln w="0"/>
                <a:solidFill>
                  <a:srgbClr val="FFFF00"/>
                </a:solidFill>
                <a:effectLst>
                  <a:innerShdw blurRad="63500" dist="50800" dir="13500000">
                    <a:srgbClr val="000000">
                      <a:alpha val="50000"/>
                    </a:srgbClr>
                  </a:innerShdw>
                </a:effectLst>
              </a:rPr>
              <a:t>এখন আমরা বাংলাদেশের রেলপথ গড়ে উঠার প্রতিকূল অবস্থা সম্পর্কে জানবো</a:t>
            </a:r>
            <a:endParaRPr lang="en-US" sz="2800" b="1" spc="50" dirty="0">
              <a:ln w="0"/>
              <a:solidFill>
                <a:srgbClr val="FFFF00"/>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997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out)">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chemeClr val="accent2">
                <a:lumMod val="0"/>
                <a:lumOff val="100000"/>
              </a:schemeClr>
            </a:gs>
            <a:gs pos="57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57200" y="264863"/>
            <a:ext cx="11499273"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bn-IN" sz="2800" b="1" spc="50" dirty="0" smtClean="0">
                <a:ln w="0"/>
                <a:solidFill>
                  <a:srgbClr val="FFFF00"/>
                </a:solidFill>
                <a:effectLst>
                  <a:innerShdw blurRad="63500" dist="50800" dir="13500000">
                    <a:srgbClr val="000000">
                      <a:alpha val="50000"/>
                    </a:srgbClr>
                  </a:innerShdw>
                </a:effectLst>
              </a:rPr>
              <a:t>এসো বাংলাদেশের রেল স্টেশন সমূহ সম্পর্কে জানার চেষ্টা করি</a:t>
            </a:r>
            <a:endParaRPr lang="en-US" sz="2800" b="1" spc="50" dirty="0">
              <a:ln w="0"/>
              <a:solidFill>
                <a:srgbClr val="FFFF00"/>
              </a:solidFill>
              <a:effectLst>
                <a:innerShdw blurRad="63500" dist="50800" dir="13500000">
                  <a:srgbClr val="000000">
                    <a:alpha val="50000"/>
                  </a:srgbClr>
                </a:inn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3568" y="1433132"/>
            <a:ext cx="2895673" cy="2129747"/>
          </a:xfrm>
          <a:prstGeom prst="rect">
            <a:avLst/>
          </a:prstGeom>
        </p:spPr>
      </p:pic>
      <p:sp>
        <p:nvSpPr>
          <p:cNvPr id="5" name="Rounded Rectangle 4"/>
          <p:cNvSpPr/>
          <p:nvPr/>
        </p:nvSpPr>
        <p:spPr>
          <a:xfrm>
            <a:off x="0" y="4207928"/>
            <a:ext cx="12192000" cy="25462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b="1" dirty="0" smtClean="0">
                <a:solidFill>
                  <a:srgbClr val="002060"/>
                </a:solidFill>
              </a:rPr>
              <a:t>ঢাকার কমলাপুর রেলস্টেশন বাংলাদেশের বৃহত্তম। ঢাকা থেকে দেশের প্রায় সকল গুরুত্বপূর্ণ শহরে রেলযোগে যাতায়াত করা যায়। বাংলাদেশে সর্বমোট ৪৭৪টি রেলস্টেশন আছে। কৃষিপণ্য বাজারজাতকরণ, কাচামাল ও জনসাধারণের নিয়মিত চলাচল, উৎপাদিত পণ্যের বাজারজাতকরণ, শ্রমিক স্থানান্তর, কর্মসংস্থান তথা বাংলাদেশের সুষম অর্থনৈতিক উন্নয়নে ও পূণর্গঠনে রেল গুরুত্বপূর্ণ ভূমিকা রাখছে।  </a:t>
            </a:r>
            <a:endParaRPr lang="en-US" sz="2400" b="1" dirty="0">
              <a:solidFill>
                <a:srgbClr val="002060"/>
              </a:solidFill>
            </a:endParaRPr>
          </a:p>
        </p:txBody>
      </p:sp>
    </p:spTree>
    <p:extLst>
      <p:ext uri="{BB962C8B-B14F-4D97-AF65-F5344CB8AC3E}">
        <p14:creationId xmlns:p14="http://schemas.microsoft.com/office/powerpoint/2010/main" val="349964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bg/>
                                          </p:spTgt>
                                        </p:tgtEl>
                                        <p:attrNameLst>
                                          <p:attrName>style.visibility</p:attrName>
                                        </p:attrNameLst>
                                      </p:cBhvr>
                                      <p:to>
                                        <p:strVal val="visible"/>
                                      </p:to>
                                    </p:set>
                                    <p:animEffect transition="in" filter="wipe(left)">
                                      <p:cBhvr>
                                        <p:cTn id="19" dur="500"/>
                                        <p:tgtEl>
                                          <p:spTgt spid="5">
                                            <p:bg/>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wipe(left)">
                                      <p:cBhvr>
                                        <p:cTn id="2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467</TotalTime>
  <Words>448</Words>
  <Application>Microsoft Office PowerPoint</Application>
  <PresentationFormat>Widescreen</PresentationFormat>
  <Paragraphs>42</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Nikosh</vt:lpstr>
      <vt:lpstr>NikoshBAN</vt:lpstr>
      <vt:lpstr>NikoshBAN </vt:lpstr>
      <vt:lpstr>Vrinda</vt:lpstr>
      <vt:lpstr>Wingdings</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Asif Knight Sani</dc:creator>
  <cp:lastModifiedBy>DELL</cp:lastModifiedBy>
  <cp:revision>138</cp:revision>
  <dcterms:created xsi:type="dcterms:W3CDTF">2020-06-23T14:19:12Z</dcterms:created>
  <dcterms:modified xsi:type="dcterms:W3CDTF">2020-10-23T17:27:48Z</dcterms:modified>
</cp:coreProperties>
</file>