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80" r:id="rId2"/>
  </p:sldMasterIdLst>
  <p:notesMasterIdLst>
    <p:notesMasterId r:id="rId18"/>
  </p:notesMasterIdLst>
  <p:sldIdLst>
    <p:sldId id="272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9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9CA913A-830B-45A7-BC3D-1AF1C4B38492}">
          <p14:sldIdLst>
            <p14:sldId id="272"/>
            <p14:sldId id="256"/>
            <p14:sldId id="257"/>
            <p14:sldId id="258"/>
            <p14:sldId id="259"/>
            <p14:sldId id="260"/>
            <p14:sldId id="261"/>
            <p14:sldId id="263"/>
            <p14:sldId id="264"/>
            <p14:sldId id="265"/>
            <p14:sldId id="271"/>
            <p14:sldId id="266"/>
            <p14:sldId id="267"/>
            <p14:sldId id="268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CADE4"/>
    <a:srgbClr val="E7E0C7"/>
    <a:srgbClr val="C0F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86DC2-B706-417E-BF0E-712CA44473E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AC020-F0BB-4E0D-8D5B-3D295D2A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5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3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92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9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95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09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88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57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4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62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67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0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8025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96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1233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90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27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1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5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4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7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1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9671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30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 userDrawn="1">
          <p15:clr>
            <a:srgbClr val="F26B43"/>
          </p15:clr>
        </p15:guide>
        <p15:guide id="2" orient="horz" pos="3960" userDrawn="1">
          <p15:clr>
            <a:srgbClr val="F26B43"/>
          </p15:clr>
        </p15:guide>
        <p15:guide id="3" orient="horz" pos="1536" userDrawn="1">
          <p15:clr>
            <a:srgbClr val="F26B43"/>
          </p15:clr>
        </p15:guide>
        <p15:guide id="4" orient="horz" pos="3840" userDrawn="1">
          <p15:clr>
            <a:srgbClr val="F26B43"/>
          </p15:clr>
        </p15:guide>
        <p15:guide id="5" pos="4416" userDrawn="1">
          <p15:clr>
            <a:srgbClr val="F26B43"/>
          </p15:clr>
        </p15:guide>
        <p15:guide id="6" pos="4800" userDrawn="1">
          <p15:clr>
            <a:srgbClr val="F26B43"/>
          </p15:clr>
        </p15:guide>
        <p15:guide id="7" orient="horz" pos="360" userDrawn="1">
          <p15:clr>
            <a:srgbClr val="F26B43"/>
          </p15:clr>
        </p15:guide>
        <p15:guide id="8" pos="7368" userDrawn="1">
          <p15:clr>
            <a:srgbClr val="F26B43"/>
          </p15:clr>
        </p15:guide>
        <p15:guide id="9" pos="2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A95D98-E3EC-4658-B50E-B3620ACD5E78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78104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 userDrawn="1">
          <p15:clr>
            <a:srgbClr val="F26B43"/>
          </p15:clr>
        </p15:guide>
        <p15:guide id="2" orient="horz" pos="3960" userDrawn="1">
          <p15:clr>
            <a:srgbClr val="F26B43"/>
          </p15:clr>
        </p15:guide>
        <p15:guide id="3" orient="horz" pos="1536" userDrawn="1">
          <p15:clr>
            <a:srgbClr val="F26B43"/>
          </p15:clr>
        </p15:guide>
        <p15:guide id="4" orient="horz" pos="3840" userDrawn="1">
          <p15:clr>
            <a:srgbClr val="F26B43"/>
          </p15:clr>
        </p15:guide>
        <p15:guide id="5" pos="4416" userDrawn="1">
          <p15:clr>
            <a:srgbClr val="F26B43"/>
          </p15:clr>
        </p15:guide>
        <p15:guide id="6" pos="4800" userDrawn="1">
          <p15:clr>
            <a:srgbClr val="F26B43"/>
          </p15:clr>
        </p15:guide>
        <p15:guide id="7" orient="horz" pos="360" userDrawn="1">
          <p15:clr>
            <a:srgbClr val="F26B43"/>
          </p15:clr>
        </p15:guide>
        <p15:guide id="8" pos="7368" userDrawn="1">
          <p15:clr>
            <a:srgbClr val="F26B43"/>
          </p15:clr>
        </p15:guide>
        <p15:guide id="9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7EF5E8-37F3-45C5-8763-9240C3A9B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8" y="229648"/>
            <a:ext cx="11711032" cy="63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2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51000">
              <a:srgbClr val="00B0F0"/>
            </a:gs>
            <a:gs pos="100000">
              <a:srgbClr val="002060"/>
            </a:gs>
            <a:gs pos="72000">
              <a:srgbClr val="FFFF00"/>
            </a:gs>
            <a:gs pos="19000">
              <a:srgbClr val="7030A0"/>
            </a:gs>
            <a:gs pos="23000">
              <a:srgbClr val="00B050"/>
            </a:gs>
          </a:gsLst>
          <a:lin ang="20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25AB0C6-9520-4EE2-8FB2-E1B0C472C3EE}"/>
              </a:ext>
            </a:extLst>
          </p:cNvPr>
          <p:cNvSpPr txBox="1"/>
          <p:nvPr/>
        </p:nvSpPr>
        <p:spPr>
          <a:xfrm>
            <a:off x="186655" y="457650"/>
            <a:ext cx="3555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DZ" sz="4000" b="1" dirty="0">
                <a:solidFill>
                  <a:srgbClr val="FF000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প্রকারসমূহ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13DD931-20E5-4DB9-9CD5-47C209B096B1}"/>
              </a:ext>
            </a:extLst>
          </p:cNvPr>
          <p:cNvSpPr/>
          <p:nvPr/>
        </p:nvSpPr>
        <p:spPr>
          <a:xfrm>
            <a:off x="2461158" y="1312110"/>
            <a:ext cx="8642796" cy="113333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অনির্দিষ্টভেদে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24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প্রকার।যথাঃ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DZ" sz="24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معرفة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24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نكرة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3102C98B-A3BF-4278-BEE4-6FAA00ED5EA8}"/>
              </a:ext>
            </a:extLst>
          </p:cNvPr>
          <p:cNvSpPr/>
          <p:nvPr/>
        </p:nvSpPr>
        <p:spPr>
          <a:xfrm>
            <a:off x="2551094" y="3090931"/>
            <a:ext cx="8756557" cy="100935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লিঙ্গভেদে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28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প্রকার।যথা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r-DZ" sz="28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مذكر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 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D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مؤنث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8B5CD7D4-ABE0-402F-BE3C-30B875BF9A0E}"/>
              </a:ext>
            </a:extLst>
          </p:cNvPr>
          <p:cNvSpPr/>
          <p:nvPr/>
        </p:nvSpPr>
        <p:spPr>
          <a:xfrm>
            <a:off x="2626219" y="4906852"/>
            <a:ext cx="8745827" cy="13248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ইরাব পরিবর্তন হওয়া না হওয়ার দিক থেকে দুই প্রকারঃ- ১। </a:t>
            </a:r>
            <a:r>
              <a:rPr lang="ar-AE" sz="24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إسم المعرب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  ,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ar-AE" sz="24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إسم المبنى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r-AE" sz="24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00B050"/>
            </a:gs>
            <a:gs pos="69000">
              <a:srgbClr val="FF0000"/>
            </a:gs>
            <a:gs pos="87000">
              <a:srgbClr val="00B050"/>
            </a:gs>
            <a:gs pos="10000">
              <a:srgbClr val="FFFF00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0C0FB92-C56B-4488-829C-DCCEEDF063A1}"/>
              </a:ext>
            </a:extLst>
          </p:cNvPr>
          <p:cNvSpPr txBox="1"/>
          <p:nvPr/>
        </p:nvSpPr>
        <p:spPr>
          <a:xfrm>
            <a:off x="478172" y="574510"/>
            <a:ext cx="69125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DZ" sz="3600" dirty="0">
                <a:solidFill>
                  <a:srgbClr val="FF000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عدد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বচনের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600" dirty="0">
                <a:solidFill>
                  <a:srgbClr val="FF000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C6052-A576-46D2-B142-E77D4FD3E0FC}"/>
              </a:ext>
            </a:extLst>
          </p:cNvPr>
          <p:cNvSpPr txBox="1"/>
          <p:nvPr/>
        </p:nvSpPr>
        <p:spPr>
          <a:xfrm>
            <a:off x="2072080" y="1744639"/>
            <a:ext cx="900138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واحد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 مفرد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একবচন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كتاب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قلم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تثنية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مثني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দ্বিবচন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كتابان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قلمان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جمع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مجموع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বহুবচন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كتب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,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اقلام</a:t>
            </a:r>
            <a:r>
              <a:rPr lang="bn-BD" sz="3200" dirty="0">
                <a:latin typeface="NikoshBA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ar-DZ" sz="3200" dirty="0">
              <a:solidFill>
                <a:schemeClr val="tx1"/>
              </a:solidFill>
              <a:latin typeface="NikoshBAN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6FF578-3A43-418F-A74A-A7D15B938DC6}"/>
              </a:ext>
            </a:extLst>
          </p:cNvPr>
          <p:cNvSpPr txBox="1"/>
          <p:nvPr/>
        </p:nvSpPr>
        <p:spPr>
          <a:xfrm>
            <a:off x="415254" y="4014913"/>
            <a:ext cx="95529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যথাঃ 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১। </a:t>
            </a:r>
            <a:r>
              <a:rPr lang="ar-AE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إسم الجامد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২। </a:t>
            </a:r>
            <a:r>
              <a:rPr lang="ar-AE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إسم المصدر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৩। </a:t>
            </a:r>
            <a:r>
              <a:rPr lang="ar-AE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إسم المشتق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319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536">
              <a:schemeClr val="bg1"/>
            </a:gs>
            <a:gs pos="90476">
              <a:schemeClr val="bg1"/>
            </a:gs>
            <a:gs pos="72000">
              <a:srgbClr val="FF0000"/>
            </a:gs>
            <a:gs pos="57151">
              <a:schemeClr val="bg1"/>
            </a:gs>
            <a:gs pos="15000">
              <a:srgbClr val="00B050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608C97F-E076-48D2-975D-ED627F73CDD9}"/>
              </a:ext>
            </a:extLst>
          </p:cNvPr>
          <p:cNvGrpSpPr/>
          <p:nvPr/>
        </p:nvGrpSpPr>
        <p:grpSpPr>
          <a:xfrm>
            <a:off x="4175759" y="599246"/>
            <a:ext cx="5077297" cy="863793"/>
            <a:chOff x="4175760" y="599246"/>
            <a:chExt cx="3403600" cy="86379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ACF8CC4-D8FF-4DC8-A95F-A4A1D4F484C4}"/>
                </a:ext>
              </a:extLst>
            </p:cNvPr>
            <p:cNvSpPr/>
            <p:nvPr/>
          </p:nvSpPr>
          <p:spPr>
            <a:xfrm>
              <a:off x="4175760" y="599246"/>
              <a:ext cx="3403600" cy="86379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anUp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B5867E-55E3-47B3-AC7A-29CA6A8D4CC8}"/>
                </a:ext>
              </a:extLst>
            </p:cNvPr>
            <p:cNvSpPr txBox="1"/>
            <p:nvPr/>
          </p:nvSpPr>
          <p:spPr>
            <a:xfrm>
              <a:off x="4726827" y="668038"/>
              <a:ext cx="2385775" cy="726207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prstTxWarp prst="textCanUp">
                <a:avLst/>
              </a:prstTxWarp>
              <a:spAutoFit/>
            </a:bodyPr>
            <a:lstStyle/>
            <a:p>
              <a:r>
                <a:rPr lang="bn-BD" sz="2800" dirty="0">
                  <a:solidFill>
                    <a:srgbClr val="1CAD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2800" dirty="0">
                <a:solidFill>
                  <a:srgbClr val="1CADE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B46E3D9-1EC9-4995-83E8-A94DD18623AC}"/>
              </a:ext>
            </a:extLst>
          </p:cNvPr>
          <p:cNvSpPr txBox="1"/>
          <p:nvPr/>
        </p:nvSpPr>
        <p:spPr>
          <a:xfrm>
            <a:off x="453005" y="2231543"/>
            <a:ext cx="1020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ar-DZ" sz="40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عدد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বচনের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40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ও কি কি?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585F5B-E426-4B19-A622-1EB63FE21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93" y="3707934"/>
            <a:ext cx="5273877" cy="285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9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FFF00"/>
            </a:gs>
            <a:gs pos="90476">
              <a:schemeClr val="tx1"/>
            </a:gs>
            <a:gs pos="72000">
              <a:srgbClr val="FF0000"/>
            </a:gs>
            <a:gs pos="57151">
              <a:schemeClr val="bg1"/>
            </a:gs>
            <a:gs pos="15000">
              <a:srgbClr val="00B0F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9CD044-4F92-4C96-9DBC-2638944455E6}"/>
              </a:ext>
            </a:extLst>
          </p:cNvPr>
          <p:cNvGrpSpPr/>
          <p:nvPr/>
        </p:nvGrpSpPr>
        <p:grpSpPr>
          <a:xfrm>
            <a:off x="4865204" y="510442"/>
            <a:ext cx="2461592" cy="1123121"/>
            <a:chOff x="4934778" y="829915"/>
            <a:chExt cx="2461592" cy="112312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D6945C6-D404-447B-97AC-6AC4DD5D39BA}"/>
                </a:ext>
              </a:extLst>
            </p:cNvPr>
            <p:cNvSpPr/>
            <p:nvPr/>
          </p:nvSpPr>
          <p:spPr>
            <a:xfrm>
              <a:off x="4934778" y="829915"/>
              <a:ext cx="2461592" cy="1123121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00B0F0"/>
              </a:solidFill>
              <a:prstDash val="sys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2E4D6A-AF34-438B-8983-C500501A085B}"/>
                </a:ext>
              </a:extLst>
            </p:cNvPr>
            <p:cNvSpPr txBox="1"/>
            <p:nvPr/>
          </p:nvSpPr>
          <p:spPr>
            <a:xfrm>
              <a:off x="5151654" y="883643"/>
              <a:ext cx="2169215" cy="1015663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6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5FB6F7E-69D9-442B-BDEB-12F267AD2848}"/>
              </a:ext>
            </a:extLst>
          </p:cNvPr>
          <p:cNvSpPr txBox="1"/>
          <p:nvPr/>
        </p:nvSpPr>
        <p:spPr>
          <a:xfrm>
            <a:off x="874552" y="1995165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অনির্দিষ্টভেদে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6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C86FFA-ED3A-4B1A-B0C3-FF961D6F87D5}"/>
              </a:ext>
            </a:extLst>
          </p:cNvPr>
          <p:cNvSpPr txBox="1"/>
          <p:nvPr/>
        </p:nvSpPr>
        <p:spPr>
          <a:xfrm>
            <a:off x="414068" y="3695751"/>
            <a:ext cx="9005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অনির্দিষ্টভেদে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প্রকার।যথাঃ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معرفة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نكرة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22160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4">
              <a:srgbClr val="FFFF00"/>
            </a:gs>
            <a:gs pos="100000">
              <a:srgbClr val="00B0F0"/>
            </a:gs>
            <a:gs pos="32000">
              <a:srgbClr val="00B050"/>
            </a:gs>
            <a:gs pos="4000">
              <a:srgbClr val="FFFF00"/>
            </a:gs>
            <a:gs pos="72000">
              <a:srgbClr val="FF0000"/>
            </a:gs>
            <a:gs pos="57151">
              <a:schemeClr val="bg1"/>
            </a:gs>
            <a:gs pos="3000">
              <a:srgbClr val="FF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322CE6C-1EDB-4B3F-827E-3B00C64927BD}"/>
              </a:ext>
            </a:extLst>
          </p:cNvPr>
          <p:cNvGrpSpPr/>
          <p:nvPr/>
        </p:nvGrpSpPr>
        <p:grpSpPr>
          <a:xfrm>
            <a:off x="4718900" y="378684"/>
            <a:ext cx="3271520" cy="1261875"/>
            <a:chOff x="4718900" y="378684"/>
            <a:chExt cx="3271520" cy="1261875"/>
          </a:xfrm>
        </p:grpSpPr>
        <p:sp>
          <p:nvSpPr>
            <p:cNvPr id="9" name="Scroll: Vertical 8">
              <a:extLst>
                <a:ext uri="{FF2B5EF4-FFF2-40B4-BE49-F238E27FC236}">
                  <a16:creationId xmlns:a16="http://schemas.microsoft.com/office/drawing/2014/main" id="{A1BF2E89-A625-442C-89DA-C949DBCDCD86}"/>
                </a:ext>
              </a:extLst>
            </p:cNvPr>
            <p:cNvSpPr/>
            <p:nvPr/>
          </p:nvSpPr>
          <p:spPr>
            <a:xfrm>
              <a:off x="4806891" y="378684"/>
              <a:ext cx="3095537" cy="1261875"/>
            </a:xfrm>
            <a:prstGeom prst="verticalScroll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5D3D135-D2E5-44F6-BA80-115D0FF44E85}"/>
                </a:ext>
              </a:extLst>
            </p:cNvPr>
            <p:cNvSpPr txBox="1"/>
            <p:nvPr/>
          </p:nvSpPr>
          <p:spPr>
            <a:xfrm>
              <a:off x="4718900" y="501791"/>
              <a:ext cx="327152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বাড়ীর</a:t>
              </a:r>
              <a:r>
                <a:rPr lang="bn-IN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 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CCC36E7-6131-4FD4-9542-D42FEC7B47F9}"/>
              </a:ext>
            </a:extLst>
          </p:cNvPr>
          <p:cNvSpPr txBox="1"/>
          <p:nvPr/>
        </p:nvSpPr>
        <p:spPr>
          <a:xfrm>
            <a:off x="1487337" y="2028291"/>
            <a:ext cx="60945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r-DZ" sz="44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24DFFD-EABD-43E3-88E5-E91BB778F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04" y="3238380"/>
            <a:ext cx="5843115" cy="327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8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6EEB4D-3B26-4CC9-BB1F-BD1DAE4EB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0" y="201466"/>
            <a:ext cx="11752976" cy="64258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5671DF-57A5-4F30-BF50-092949605035}"/>
              </a:ext>
            </a:extLst>
          </p:cNvPr>
          <p:cNvSpPr txBox="1"/>
          <p:nvPr/>
        </p:nvSpPr>
        <p:spPr>
          <a:xfrm>
            <a:off x="3128433" y="1843950"/>
            <a:ext cx="6198484" cy="31700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20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36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0000"/>
            </a:gs>
            <a:gs pos="39000">
              <a:srgbClr val="00B050"/>
            </a:gs>
            <a:gs pos="76000">
              <a:srgbClr val="FF0000"/>
            </a:gs>
            <a:gs pos="72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8A3F6248-273B-4F0F-A22F-4B76FD2F2B86}"/>
              </a:ext>
            </a:extLst>
          </p:cNvPr>
          <p:cNvGrpSpPr/>
          <p:nvPr/>
        </p:nvGrpSpPr>
        <p:grpSpPr>
          <a:xfrm>
            <a:off x="237744" y="5754485"/>
            <a:ext cx="11729797" cy="915916"/>
            <a:chOff x="225287" y="5832480"/>
            <a:chExt cx="11731487" cy="758952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48E5922D-FF0A-4908-A1DC-3436BDF61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E4D2CB2-684A-4A0D-9445-939C3694F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D150535-FA42-4660-9ADE-AC7763E9F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135D0D1-32ED-468A-96B7-6299ACF54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9C7F61D-B6F2-4543-86E7-762AACE9F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C1BEA1F5-F58A-4B64-8EE6-C1CF78650FB9}"/>
              </a:ext>
            </a:extLst>
          </p:cNvPr>
          <p:cNvSpPr/>
          <p:nvPr/>
        </p:nvSpPr>
        <p:spPr>
          <a:xfrm>
            <a:off x="445811" y="1871827"/>
            <a:ext cx="2729974" cy="278745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E7E0C7"/>
                </a:solidFill>
              </a:rPr>
              <a:t> </a:t>
            </a:r>
            <a:r>
              <a:rPr lang="bn-BD" sz="2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2000" dirty="0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43CA65C-2BE1-4D93-8797-E625E3775B09}"/>
              </a:ext>
            </a:extLst>
          </p:cNvPr>
          <p:cNvSpPr/>
          <p:nvPr/>
        </p:nvSpPr>
        <p:spPr>
          <a:xfrm>
            <a:off x="3312758" y="1762286"/>
            <a:ext cx="2729974" cy="278745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A2FE093-C32B-422F-A079-BB3D383F3210}"/>
              </a:ext>
            </a:extLst>
          </p:cNvPr>
          <p:cNvSpPr/>
          <p:nvPr/>
        </p:nvSpPr>
        <p:spPr>
          <a:xfrm>
            <a:off x="6150652" y="1762286"/>
            <a:ext cx="2729974" cy="278745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F899302-5AD3-4DA8-91B9-27C5B33E7D87}"/>
              </a:ext>
            </a:extLst>
          </p:cNvPr>
          <p:cNvSpPr/>
          <p:nvPr/>
        </p:nvSpPr>
        <p:spPr>
          <a:xfrm>
            <a:off x="8988546" y="1762286"/>
            <a:ext cx="2729974" cy="278745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8AC7C1-B3A4-4B68-AC6B-2EA816AC6CA5}"/>
              </a:ext>
            </a:extLst>
          </p:cNvPr>
          <p:cNvSpPr txBox="1"/>
          <p:nvPr/>
        </p:nvSpPr>
        <p:spPr>
          <a:xfrm>
            <a:off x="648669" y="1708350"/>
            <a:ext cx="29917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2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20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182792-9056-40F4-8E8E-D479E1F3C8D4}"/>
              </a:ext>
            </a:extLst>
          </p:cNvPr>
          <p:cNvSpPr txBox="1"/>
          <p:nvPr/>
        </p:nvSpPr>
        <p:spPr>
          <a:xfrm>
            <a:off x="3943159" y="1436087"/>
            <a:ext cx="29917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2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20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0BC135A-A1C1-4179-8D65-6DAADA33FD0A}"/>
              </a:ext>
            </a:extLst>
          </p:cNvPr>
          <p:cNvSpPr txBox="1"/>
          <p:nvPr/>
        </p:nvSpPr>
        <p:spPr>
          <a:xfrm>
            <a:off x="6633599" y="1436087"/>
            <a:ext cx="29917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2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20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BDB5A75-4F29-4369-A60D-C8219B927C09}"/>
              </a:ext>
            </a:extLst>
          </p:cNvPr>
          <p:cNvSpPr txBox="1"/>
          <p:nvPr/>
        </p:nvSpPr>
        <p:spPr>
          <a:xfrm>
            <a:off x="9549949" y="1436087"/>
            <a:ext cx="29917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2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1E7452E-5870-4C7E-A16B-D90484502CB3}"/>
              </a:ext>
            </a:extLst>
          </p:cNvPr>
          <p:cNvSpPr txBox="1"/>
          <p:nvPr/>
        </p:nvSpPr>
        <p:spPr>
          <a:xfrm>
            <a:off x="310533" y="286976"/>
            <a:ext cx="11407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তোমাদেরকে...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71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9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2" dur="5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5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8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9" grpId="0"/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B0F0"/>
            </a:gs>
            <a:gs pos="19000">
              <a:srgbClr val="FFFF00"/>
            </a:gs>
            <a:gs pos="94000">
              <a:srgbClr val="006600"/>
            </a:gs>
            <a:gs pos="60000">
              <a:srgbClr val="FF0000"/>
            </a:gs>
            <a:gs pos="78000">
              <a:srgbClr val="FF0000"/>
            </a:gs>
            <a:gs pos="45000">
              <a:schemeClr val="accent3">
                <a:lumMod val="75000"/>
              </a:schemeClr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248575" y="6063449"/>
            <a:ext cx="11700768" cy="571792"/>
            <a:chOff x="225287" y="5832480"/>
            <a:chExt cx="11731487" cy="7589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231FC5A-6567-4CCF-BB9B-E83FF9F28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83" y="1121346"/>
            <a:ext cx="3255578" cy="40616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D179BA-565D-4880-8850-F3D3D973C413}"/>
              </a:ext>
            </a:extLst>
          </p:cNvPr>
          <p:cNvSpPr txBox="1"/>
          <p:nvPr/>
        </p:nvSpPr>
        <p:spPr>
          <a:xfrm>
            <a:off x="6464948" y="596084"/>
            <a:ext cx="3805685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8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02FF91-4F2E-4600-B0E2-31AEA9CDD0A9}"/>
              </a:ext>
            </a:extLst>
          </p:cNvPr>
          <p:cNvSpPr txBox="1"/>
          <p:nvPr/>
        </p:nvSpPr>
        <p:spPr>
          <a:xfrm>
            <a:off x="4985078" y="2752391"/>
            <a:ext cx="65361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দেবিপুর ইসলামিয়া ফাজিল (বি,এ) মাদরাসা,      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তজুমদ্দিন,ভোলা।</a:t>
            </a:r>
          </a:p>
          <a:p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        Gmail. lecturerasad@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yahoo</a:t>
            </a: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.com</a:t>
            </a:r>
            <a:endParaRPr lang="bn-IN" sz="32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 ০১৭১৪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৭০ ২১ ৭৪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CDC460-C930-4DEA-8865-F89DC39F06A4}"/>
              </a:ext>
            </a:extLst>
          </p:cNvPr>
          <p:cNvSpPr txBox="1"/>
          <p:nvPr/>
        </p:nvSpPr>
        <p:spPr>
          <a:xfrm>
            <a:off x="6795423" y="1868257"/>
            <a:ext cx="3144733" cy="7078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মোঃ</a:t>
            </a:r>
            <a:r>
              <a:rPr lang="bn-IN" sz="4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US" sz="4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আসাদুল্লাহ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53C512-554A-4EE8-B72E-5E9ECFFFEE7B}"/>
              </a:ext>
            </a:extLst>
          </p:cNvPr>
          <p:cNvCxnSpPr>
            <a:cxnSpLocks/>
          </p:cNvCxnSpPr>
          <p:nvPr/>
        </p:nvCxnSpPr>
        <p:spPr>
          <a:xfrm>
            <a:off x="6464948" y="1557242"/>
            <a:ext cx="305238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866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0000"/>
            </a:gs>
            <a:gs pos="39000">
              <a:srgbClr val="00B050"/>
            </a:gs>
            <a:gs pos="91000">
              <a:srgbClr val="FF0000"/>
            </a:gs>
            <a:gs pos="72000">
              <a:srgbClr val="00B05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597C102-7284-4999-9E21-6FC91192F383}"/>
              </a:ext>
            </a:extLst>
          </p:cNvPr>
          <p:cNvGrpSpPr/>
          <p:nvPr/>
        </p:nvGrpSpPr>
        <p:grpSpPr>
          <a:xfrm>
            <a:off x="6680717" y="348448"/>
            <a:ext cx="5114668" cy="6161103"/>
            <a:chOff x="6246603" y="22548"/>
            <a:chExt cx="5877362" cy="696009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47DF718-2FB3-4745-98F7-13ED7F8C5117}"/>
                </a:ext>
              </a:extLst>
            </p:cNvPr>
            <p:cNvGrpSpPr/>
            <p:nvPr/>
          </p:nvGrpSpPr>
          <p:grpSpPr>
            <a:xfrm>
              <a:off x="6246603" y="22548"/>
              <a:ext cx="5777432" cy="6960093"/>
              <a:chOff x="6921306" y="31426"/>
              <a:chExt cx="5777432" cy="696009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920DAC9-57C4-43B5-AFFF-6D654ED08BD7}"/>
                  </a:ext>
                </a:extLst>
              </p:cNvPr>
              <p:cNvGrpSpPr/>
              <p:nvPr/>
            </p:nvGrpSpPr>
            <p:grpSpPr>
              <a:xfrm>
                <a:off x="6921306" y="31426"/>
                <a:ext cx="5777432" cy="6960093"/>
                <a:chOff x="6575077" y="-48473"/>
                <a:chExt cx="5777432" cy="6960093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435E842-BB0C-438C-8D33-8D057CF817C8}"/>
                    </a:ext>
                  </a:extLst>
                </p:cNvPr>
                <p:cNvGrpSpPr/>
                <p:nvPr/>
              </p:nvGrpSpPr>
              <p:grpSpPr>
                <a:xfrm>
                  <a:off x="6575077" y="-48473"/>
                  <a:ext cx="5616924" cy="6960093"/>
                  <a:chOff x="6575077" y="-48473"/>
                  <a:chExt cx="5616924" cy="6960093"/>
                </a:xfrm>
              </p:grpSpPr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C9073046-7A55-4628-9652-DA2E7D5D63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75077" y="-48473"/>
                    <a:ext cx="5616923" cy="6960093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CA070DAB-0285-4EA9-BFBE-D80DB8635B4F}"/>
                      </a:ext>
                    </a:extLst>
                  </p:cNvPr>
                  <p:cNvGrpSpPr/>
                  <p:nvPr/>
                </p:nvGrpSpPr>
                <p:grpSpPr>
                  <a:xfrm>
                    <a:off x="6587231" y="-1"/>
                    <a:ext cx="5604770" cy="1251752"/>
                    <a:chOff x="6587231" y="-1"/>
                    <a:chExt cx="5604770" cy="1251752"/>
                  </a:xfrm>
                </p:grpSpPr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2033FD9E-465B-4B85-B490-BB4447D680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7231" y="1"/>
                      <a:ext cx="4980374" cy="1251750"/>
                    </a:xfrm>
                    <a:prstGeom prst="rect">
                      <a:avLst/>
                    </a:prstGeom>
                    <a:solidFill>
                      <a:srgbClr val="4708A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8" name="Rectangle: Diagonal Corners Rounded 37">
                      <a:extLst>
                        <a:ext uri="{FF2B5EF4-FFF2-40B4-BE49-F238E27FC236}">
                          <a16:creationId xmlns:a16="http://schemas.microsoft.com/office/drawing/2014/main" id="{6E3F8595-FE7E-47C4-A341-FDCC8A207B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77601" y="-1"/>
                      <a:ext cx="914400" cy="1091952"/>
                    </a:xfrm>
                    <a:prstGeom prst="round2DiagRect">
                      <a:avLst>
                        <a:gd name="adj1" fmla="val 38026"/>
                        <a:gd name="adj2" fmla="val 6311"/>
                      </a:avLst>
                    </a:prstGeom>
                    <a:solidFill>
                      <a:srgbClr val="4708A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9A9C4CE-455A-4187-A89F-B35DB9827A57}"/>
                    </a:ext>
                  </a:extLst>
                </p:cNvPr>
                <p:cNvSpPr/>
                <p:nvPr/>
              </p:nvSpPr>
              <p:spPr>
                <a:xfrm>
                  <a:off x="6578353" y="1218792"/>
                  <a:ext cx="3826276" cy="781234"/>
                </a:xfrm>
                <a:prstGeom prst="rect">
                  <a:avLst/>
                </a:prstGeom>
                <a:solidFill>
                  <a:srgbClr val="4708A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A7A68FA2-8C4D-4054-890E-A7C6AAAA3264}"/>
                    </a:ext>
                  </a:extLst>
                </p:cNvPr>
                <p:cNvSpPr/>
                <p:nvPr/>
              </p:nvSpPr>
              <p:spPr>
                <a:xfrm rot="19758678">
                  <a:off x="9115616" y="1169389"/>
                  <a:ext cx="3236893" cy="51490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708A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0" name="Rectangle: Single Corner Snipped 29">
                <a:extLst>
                  <a:ext uri="{FF2B5EF4-FFF2-40B4-BE49-F238E27FC236}">
                    <a16:creationId xmlns:a16="http://schemas.microsoft.com/office/drawing/2014/main" id="{00618510-E4DE-4402-B225-0F331C683595}"/>
                  </a:ext>
                </a:extLst>
              </p:cNvPr>
              <p:cNvSpPr/>
              <p:nvPr/>
            </p:nvSpPr>
            <p:spPr>
              <a:xfrm rot="5400000">
                <a:off x="8114188" y="870014"/>
                <a:ext cx="328476" cy="2707689"/>
              </a:xfrm>
              <a:prstGeom prst="snip1Rect">
                <a:avLst>
                  <a:gd name="adj" fmla="val 36487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: Single Corner Snipped 30">
                <a:extLst>
                  <a:ext uri="{FF2B5EF4-FFF2-40B4-BE49-F238E27FC236}">
                    <a16:creationId xmlns:a16="http://schemas.microsoft.com/office/drawing/2014/main" id="{321163D3-BB9A-4F7B-83FD-2B391F2ED48A}"/>
                  </a:ext>
                </a:extLst>
              </p:cNvPr>
              <p:cNvSpPr/>
              <p:nvPr/>
            </p:nvSpPr>
            <p:spPr>
              <a:xfrm rot="20410747" flipH="1">
                <a:off x="9538833" y="2077653"/>
                <a:ext cx="250817" cy="821523"/>
              </a:xfrm>
              <a:prstGeom prst="snip1Rect">
                <a:avLst>
                  <a:gd name="adj" fmla="val 50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1240B47-A37A-4C69-AF30-AD0B4593B34A}"/>
                </a:ext>
              </a:extLst>
            </p:cNvPr>
            <p:cNvGrpSpPr/>
            <p:nvPr/>
          </p:nvGrpSpPr>
          <p:grpSpPr>
            <a:xfrm rot="19773485">
              <a:off x="8735997" y="1823302"/>
              <a:ext cx="3387968" cy="344445"/>
              <a:chOff x="2083593" y="2069991"/>
              <a:chExt cx="4156617" cy="374988"/>
            </a:xfrm>
          </p:grpSpPr>
          <p:sp>
            <p:nvSpPr>
              <p:cNvPr id="27" name="Rectangle: Single Corner Snipped 26">
                <a:extLst>
                  <a:ext uri="{FF2B5EF4-FFF2-40B4-BE49-F238E27FC236}">
                    <a16:creationId xmlns:a16="http://schemas.microsoft.com/office/drawing/2014/main" id="{6EADD10A-0E1E-4B84-84F8-0614DC82D787}"/>
                  </a:ext>
                </a:extLst>
              </p:cNvPr>
              <p:cNvSpPr/>
              <p:nvPr/>
            </p:nvSpPr>
            <p:spPr>
              <a:xfrm rot="5338776">
                <a:off x="4634937" y="819924"/>
                <a:ext cx="355206" cy="2855340"/>
              </a:xfrm>
              <a:prstGeom prst="snip1Rect">
                <a:avLst>
                  <a:gd name="adj" fmla="val 4909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9F3AB9DA-B15C-4AFA-82DA-BA605A0E78ED}"/>
                  </a:ext>
                </a:extLst>
              </p:cNvPr>
              <p:cNvSpPr/>
              <p:nvPr/>
            </p:nvSpPr>
            <p:spPr>
              <a:xfrm>
                <a:off x="2083593" y="2095131"/>
                <a:ext cx="2343704" cy="349848"/>
              </a:xfrm>
              <a:prstGeom prst="roundRect">
                <a:avLst>
                  <a:gd name="adj" fmla="val 50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7C7E834-3BF9-41B7-A810-E713CED62973}"/>
              </a:ext>
            </a:extLst>
          </p:cNvPr>
          <p:cNvSpPr txBox="1"/>
          <p:nvPr/>
        </p:nvSpPr>
        <p:spPr>
          <a:xfrm>
            <a:off x="6729686" y="416672"/>
            <a:ext cx="4706103" cy="6504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কাওয়াইদুল লুগাতিল আরাবিয়্যাহ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18995A-D992-4880-9266-32C7F556493D}"/>
              </a:ext>
            </a:extLst>
          </p:cNvPr>
          <p:cNvSpPr txBox="1"/>
          <p:nvPr/>
        </p:nvSpPr>
        <p:spPr>
          <a:xfrm>
            <a:off x="7951408" y="936126"/>
            <a:ext cx="3230203" cy="5253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قَوَاعِدُ اللُّغَةِ الْعَرَبِيَّةِ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75C65D-1A8E-4E1B-8A82-6C09DB47B7E4}"/>
              </a:ext>
            </a:extLst>
          </p:cNvPr>
          <p:cNvSpPr txBox="1"/>
          <p:nvPr/>
        </p:nvSpPr>
        <p:spPr>
          <a:xfrm>
            <a:off x="8809266" y="1367346"/>
            <a:ext cx="84726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দাখিল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DAADEC-D558-482D-84AC-241C78383579}"/>
              </a:ext>
            </a:extLst>
          </p:cNvPr>
          <p:cNvSpPr/>
          <p:nvPr/>
        </p:nvSpPr>
        <p:spPr>
          <a:xfrm>
            <a:off x="8736215" y="1695056"/>
            <a:ext cx="1884083" cy="4450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8BFDE1-96BE-430B-96E1-8BD6D9F78625}"/>
              </a:ext>
            </a:extLst>
          </p:cNvPr>
          <p:cNvSpPr/>
          <p:nvPr/>
        </p:nvSpPr>
        <p:spPr>
          <a:xfrm>
            <a:off x="6807149" y="2105507"/>
            <a:ext cx="1986723" cy="40175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اَلصَّفُّ السَّادِسُ لِلدَّاخِلُ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3155FF-C803-40DB-B05B-A16D944EACF8}"/>
              </a:ext>
            </a:extLst>
          </p:cNvPr>
          <p:cNvSpPr/>
          <p:nvPr/>
        </p:nvSpPr>
        <p:spPr>
          <a:xfrm>
            <a:off x="8074358" y="4476997"/>
            <a:ext cx="2772893" cy="937757"/>
          </a:xfrm>
          <a:prstGeom prst="roundRect">
            <a:avLst>
              <a:gd name="adj" fmla="val 4144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913AC-159B-44E9-BB63-411B32BF9388}"/>
              </a:ext>
            </a:extLst>
          </p:cNvPr>
          <p:cNvSpPr txBox="1"/>
          <p:nvPr/>
        </p:nvSpPr>
        <p:spPr>
          <a:xfrm>
            <a:off x="8215049" y="4466754"/>
            <a:ext cx="3548194" cy="958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  <a:p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২3</a:t>
            </a:r>
            <a:r>
              <a:rPr lang="en-US" sz="28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03482D0-A0EF-4B08-8078-1F444CE23489}"/>
              </a:ext>
            </a:extLst>
          </p:cNvPr>
          <p:cNvSpPr/>
          <p:nvPr/>
        </p:nvSpPr>
        <p:spPr>
          <a:xfrm>
            <a:off x="9715693" y="2879758"/>
            <a:ext cx="1497512" cy="75039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6DCA89-D5CB-4C2D-957F-96B211C643B2}"/>
              </a:ext>
            </a:extLst>
          </p:cNvPr>
          <p:cNvSpPr/>
          <p:nvPr/>
        </p:nvSpPr>
        <p:spPr>
          <a:xfrm>
            <a:off x="9819052" y="3038135"/>
            <a:ext cx="1787605" cy="4017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ar-S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اَلْوَحْدَةُ الثَّانِيْ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33EB5B-A140-43D9-BB40-1BD42878904D}"/>
              </a:ext>
            </a:extLst>
          </p:cNvPr>
          <p:cNvSpPr/>
          <p:nvPr/>
        </p:nvSpPr>
        <p:spPr>
          <a:xfrm>
            <a:off x="7504130" y="2898057"/>
            <a:ext cx="1479752" cy="717477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24745F-D659-49EB-AEDB-422189FEC5AE}"/>
              </a:ext>
            </a:extLst>
          </p:cNvPr>
          <p:cNvSpPr/>
          <p:nvPr/>
        </p:nvSpPr>
        <p:spPr>
          <a:xfrm>
            <a:off x="7456697" y="3076915"/>
            <a:ext cx="1746794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দ্বিতীয়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ইউনিট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253524-3174-4CF9-B02F-D6009409F5E9}"/>
              </a:ext>
            </a:extLst>
          </p:cNvPr>
          <p:cNvSpPr/>
          <p:nvPr/>
        </p:nvSpPr>
        <p:spPr>
          <a:xfrm>
            <a:off x="9715693" y="3866749"/>
            <a:ext cx="1576367" cy="561374"/>
          </a:xfrm>
          <a:prstGeom prst="roundRect">
            <a:avLst>
              <a:gd name="adj" fmla="val 50000"/>
            </a:avLst>
          </a:prstGeom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C25171-4E58-4FEA-AF73-69FA5F781BF4}"/>
              </a:ext>
            </a:extLst>
          </p:cNvPr>
          <p:cNvSpPr/>
          <p:nvPr/>
        </p:nvSpPr>
        <p:spPr>
          <a:xfrm>
            <a:off x="8581824" y="3916589"/>
            <a:ext cx="2663265" cy="469937"/>
          </a:xfrm>
          <a:prstGeom prst="rect">
            <a:avLst/>
          </a:prstGeom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r"/>
            <a:r>
              <a:rPr lang="ar-SA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اَلدَّرْسُ الَثَّانِيْ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436883-DF80-450C-9237-4445A7EB746F}"/>
              </a:ext>
            </a:extLst>
          </p:cNvPr>
          <p:cNvSpPr/>
          <p:nvPr/>
        </p:nvSpPr>
        <p:spPr>
          <a:xfrm>
            <a:off x="7422508" y="3852278"/>
            <a:ext cx="1716743" cy="520692"/>
          </a:xfrm>
          <a:prstGeom prst="roundRect">
            <a:avLst>
              <a:gd name="adj" fmla="val 50000"/>
            </a:avLst>
          </a:prstGeom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E4A85E5-6F20-4512-B30B-C3E5F9BA96D8}"/>
              </a:ext>
            </a:extLst>
          </p:cNvPr>
          <p:cNvSpPr/>
          <p:nvPr/>
        </p:nvSpPr>
        <p:spPr>
          <a:xfrm>
            <a:off x="6572787" y="242800"/>
            <a:ext cx="4983019" cy="6344431"/>
          </a:xfrm>
          <a:prstGeom prst="frame">
            <a:avLst>
              <a:gd name="adj1" fmla="val 324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AFCABDD-F610-402F-82C3-2933B0E284B5}"/>
              </a:ext>
            </a:extLst>
          </p:cNvPr>
          <p:cNvGrpSpPr/>
          <p:nvPr/>
        </p:nvGrpSpPr>
        <p:grpSpPr>
          <a:xfrm>
            <a:off x="863553" y="2065342"/>
            <a:ext cx="5353364" cy="2142982"/>
            <a:chOff x="595751" y="2037639"/>
            <a:chExt cx="5353364" cy="2122223"/>
          </a:xfrm>
        </p:grpSpPr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B3555AF7-6858-4DEA-BB55-36F378061A8E}"/>
                </a:ext>
              </a:extLst>
            </p:cNvPr>
            <p:cNvSpPr/>
            <p:nvPr/>
          </p:nvSpPr>
          <p:spPr>
            <a:xfrm>
              <a:off x="595751" y="2037639"/>
              <a:ext cx="5353364" cy="212222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9E3BDC7-C78C-4450-96D2-4AFDE4696CCB}"/>
                </a:ext>
              </a:extLst>
            </p:cNvPr>
            <p:cNvSpPr txBox="1"/>
            <p:nvPr/>
          </p:nvSpPr>
          <p:spPr>
            <a:xfrm>
              <a:off x="646568" y="2559775"/>
              <a:ext cx="4458092" cy="1323439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bn-BD" sz="8000" b="1" spc="50" dirty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en-US" sz="8000" b="1" spc="50" dirty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7200" b="1" spc="50" dirty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564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0000"/>
            </a:gs>
            <a:gs pos="53000">
              <a:srgbClr val="00B050"/>
            </a:gs>
            <a:gs pos="91000">
              <a:srgbClr val="FF0000"/>
            </a:gs>
            <a:gs pos="75000">
              <a:srgbClr val="FFFF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C33C67FC-F3D7-4A9D-AFF1-D840ABBF6B11}"/>
              </a:ext>
            </a:extLst>
          </p:cNvPr>
          <p:cNvSpPr txBox="1"/>
          <p:nvPr/>
        </p:nvSpPr>
        <p:spPr>
          <a:xfrm>
            <a:off x="396215" y="475094"/>
            <a:ext cx="11558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িকে তাকা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বুঝাইতেছে....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1537D-287F-4B0A-9ECE-77A7D90A7C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6" t="3842" r="1146" b="20349"/>
          <a:stretch/>
        </p:blipFill>
        <p:spPr>
          <a:xfrm>
            <a:off x="579464" y="1436783"/>
            <a:ext cx="2354322" cy="2419891"/>
          </a:xfrm>
          <a:prstGeom prst="rect">
            <a:avLst/>
          </a:prstGeom>
        </p:spPr>
      </p:pic>
      <p:pic>
        <p:nvPicPr>
          <p:cNvPr id="7" name="Picture 6" descr="Dakhil - 2019 - Class-6 qawaid.pdf - Adobe Reader">
            <a:extLst>
              <a:ext uri="{FF2B5EF4-FFF2-40B4-BE49-F238E27FC236}">
                <a16:creationId xmlns:a16="http://schemas.microsoft.com/office/drawing/2014/main" id="{BEA36E52-F68D-489F-841E-A0A7ADCE89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1" t="10222" r="27796" b="17778"/>
          <a:stretch/>
        </p:blipFill>
        <p:spPr>
          <a:xfrm>
            <a:off x="9758493" y="1360921"/>
            <a:ext cx="1852194" cy="242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5254642-BE5E-43ED-A44E-1A453BCE0044}"/>
              </a:ext>
            </a:extLst>
          </p:cNvPr>
          <p:cNvSpPr/>
          <p:nvPr/>
        </p:nvSpPr>
        <p:spPr>
          <a:xfrm>
            <a:off x="9867550" y="4130318"/>
            <a:ext cx="1852194" cy="7984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كتاب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8BFEC4-4B02-4B98-8C33-3A786DD0C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596" y="1500463"/>
            <a:ext cx="2317546" cy="228678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774048A-50C0-44E9-B8F7-38F72A758222}"/>
              </a:ext>
            </a:extLst>
          </p:cNvPr>
          <p:cNvSpPr/>
          <p:nvPr/>
        </p:nvSpPr>
        <p:spPr>
          <a:xfrm>
            <a:off x="672778" y="4026741"/>
            <a:ext cx="2120756" cy="7984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اسدالله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678FB4-A17B-4BC1-A8C2-69668DCBF761}"/>
              </a:ext>
            </a:extLst>
          </p:cNvPr>
          <p:cNvSpPr/>
          <p:nvPr/>
        </p:nvSpPr>
        <p:spPr>
          <a:xfrm>
            <a:off x="3455911" y="4130318"/>
            <a:ext cx="240423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ورد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AEC543-2A35-4409-B668-DFD7310AE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53" y="1522437"/>
            <a:ext cx="3112316" cy="233423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66AB7C-0639-4925-B5BE-6195BD19AFB3}"/>
              </a:ext>
            </a:extLst>
          </p:cNvPr>
          <p:cNvSpPr/>
          <p:nvPr/>
        </p:nvSpPr>
        <p:spPr>
          <a:xfrm>
            <a:off x="6661730" y="4102820"/>
            <a:ext cx="240423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بيت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69FBBF-73CA-4A86-9C0E-A5D7366F31A5}"/>
              </a:ext>
            </a:extLst>
          </p:cNvPr>
          <p:cNvSpPr txBox="1"/>
          <p:nvPr/>
        </p:nvSpPr>
        <p:spPr>
          <a:xfrm>
            <a:off x="379732" y="5570455"/>
            <a:ext cx="1143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اسدالله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ورد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ar-S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بيت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, </a:t>
            </a:r>
            <a:r>
              <a:rPr lang="ar-D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كتاب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DZ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اسم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35792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8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1D2971-EDBE-403F-B523-91B484F5D55E}"/>
              </a:ext>
            </a:extLst>
          </p:cNvPr>
          <p:cNvSpPr txBox="1"/>
          <p:nvPr/>
        </p:nvSpPr>
        <p:spPr>
          <a:xfrm>
            <a:off x="628159" y="606401"/>
            <a:ext cx="1117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পাঠ হল.................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F15DA-C06B-49D0-8ABF-69D4EEABE02F}"/>
              </a:ext>
            </a:extLst>
          </p:cNvPr>
          <p:cNvSpPr txBox="1"/>
          <p:nvPr/>
        </p:nvSpPr>
        <p:spPr>
          <a:xfrm>
            <a:off x="740328" y="2189419"/>
            <a:ext cx="114516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DZ" sz="7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الاسم واقسامه</a:t>
            </a:r>
            <a:r>
              <a:rPr lang="bn-BD" sz="7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ইসম</a:t>
            </a:r>
            <a:r>
              <a:rPr lang="en-US" sz="7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7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7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72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57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FF0000"/>
            </a:gs>
            <a:gs pos="13000">
              <a:srgbClr val="00B0F0"/>
            </a:gs>
            <a:gs pos="93000">
              <a:srgbClr val="00B050"/>
            </a:gs>
            <a:gs pos="82000">
              <a:srgbClr val="FF0000"/>
            </a:gs>
            <a:gs pos="72000">
              <a:srgbClr val="00B0F0"/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F8DE3F-1903-464C-85E8-73C608556F2B}"/>
              </a:ext>
            </a:extLst>
          </p:cNvPr>
          <p:cNvSpPr txBox="1"/>
          <p:nvPr/>
        </p:nvSpPr>
        <p:spPr>
          <a:xfrm>
            <a:off x="4749958" y="440476"/>
            <a:ext cx="2883110" cy="1200329"/>
          </a:xfrm>
          <a:prstGeom prst="rect">
            <a:avLst/>
          </a:prstGeom>
          <a:gradFill>
            <a:gsLst>
              <a:gs pos="1361">
                <a:srgbClr val="FF0000"/>
              </a:gs>
              <a:gs pos="93197">
                <a:srgbClr val="FF0000"/>
              </a:gs>
              <a:gs pos="20000">
                <a:srgbClr val="00B050"/>
              </a:gs>
              <a:gs pos="64000">
                <a:srgbClr val="00B050"/>
              </a:gs>
            </a:gsLst>
            <a:lin ang="13200000" scaled="0"/>
          </a:gradFill>
        </p:spPr>
        <p:txBody>
          <a:bodyPr wrap="square">
            <a:spAutoFit/>
          </a:bodyPr>
          <a:lstStyle/>
          <a:p>
            <a:r>
              <a:rPr lang="en-US" sz="72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72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72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CBDC9-60E5-432B-9506-3EEB29B12429}"/>
              </a:ext>
            </a:extLst>
          </p:cNvPr>
          <p:cNvSpPr txBox="1"/>
          <p:nvPr/>
        </p:nvSpPr>
        <p:spPr>
          <a:xfrm>
            <a:off x="425726" y="1995773"/>
            <a:ext cx="83513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শিক্ষার্থীরা.....................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4">
            <a:extLst>
              <a:ext uri="{FF2B5EF4-FFF2-40B4-BE49-F238E27FC236}">
                <a16:creationId xmlns:a16="http://schemas.microsoft.com/office/drawing/2014/main" id="{9CC9FEC9-DA89-41C5-9221-B5275906BDA1}"/>
              </a:ext>
            </a:extLst>
          </p:cNvPr>
          <p:cNvSpPr/>
          <p:nvPr/>
        </p:nvSpPr>
        <p:spPr>
          <a:xfrm>
            <a:off x="1656955" y="3449392"/>
            <a:ext cx="1056068" cy="618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6">
            <a:extLst>
              <a:ext uri="{FF2B5EF4-FFF2-40B4-BE49-F238E27FC236}">
                <a16:creationId xmlns:a16="http://schemas.microsoft.com/office/drawing/2014/main" id="{6E21B930-1CBC-4D06-9D7C-06AE1F713CEB}"/>
              </a:ext>
            </a:extLst>
          </p:cNvPr>
          <p:cNvSpPr/>
          <p:nvPr/>
        </p:nvSpPr>
        <p:spPr>
          <a:xfrm>
            <a:off x="1626903" y="4179198"/>
            <a:ext cx="1056068" cy="618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7683F9-B7AF-4FC4-BF73-20609C119C32}"/>
              </a:ext>
            </a:extLst>
          </p:cNvPr>
          <p:cNvSpPr/>
          <p:nvPr/>
        </p:nvSpPr>
        <p:spPr>
          <a:xfrm>
            <a:off x="2728042" y="3475150"/>
            <a:ext cx="6926943" cy="6181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اسم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সংজ্ঞা বলতে পারবে।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4FBA2-EF19-4679-8A2A-D44F8FE459E5}"/>
              </a:ext>
            </a:extLst>
          </p:cNvPr>
          <p:cNvSpPr/>
          <p:nvPr/>
        </p:nvSpPr>
        <p:spPr>
          <a:xfrm>
            <a:off x="2695844" y="4228563"/>
            <a:ext cx="6926943" cy="6181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D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اسم </a:t>
            </a:r>
            <a:r>
              <a:rPr lang="bn-BD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প্রকারভেদ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</a:t>
            </a:r>
            <a:r>
              <a:rPr lang="bn-BD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203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FF0000"/>
            </a:gs>
            <a:gs pos="75000">
              <a:srgbClr val="00B050"/>
            </a:gs>
            <a:gs pos="17000">
              <a:srgbClr val="FFFF00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A28816E-6F87-495D-A73F-89DA043E07CA}"/>
              </a:ext>
            </a:extLst>
          </p:cNvPr>
          <p:cNvGrpSpPr/>
          <p:nvPr/>
        </p:nvGrpSpPr>
        <p:grpSpPr>
          <a:xfrm>
            <a:off x="1" y="394174"/>
            <a:ext cx="3825380" cy="707886"/>
            <a:chOff x="0" y="394174"/>
            <a:chExt cx="3964147" cy="707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E214AA1-A7F6-4352-8141-AE4C779A3948}"/>
                </a:ext>
              </a:extLst>
            </p:cNvPr>
            <p:cNvSpPr/>
            <p:nvPr/>
          </p:nvSpPr>
          <p:spPr>
            <a:xfrm>
              <a:off x="478172" y="394174"/>
              <a:ext cx="3347208" cy="70788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FC485F-41A9-40AF-9B36-3B110AD646FB}"/>
                </a:ext>
              </a:extLst>
            </p:cNvPr>
            <p:cNvSpPr txBox="1"/>
            <p:nvPr/>
          </p:nvSpPr>
          <p:spPr>
            <a:xfrm>
              <a:off x="0" y="394174"/>
              <a:ext cx="396414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DZ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Times New Roman" panose="02020603050405020304" pitchFamily="18" charset="0"/>
                </a:rPr>
                <a:t>الاسم </a:t>
              </a:r>
              <a:r>
                <a:rPr lang="bn-BD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 </a:t>
              </a:r>
              <a:r>
                <a:rPr lang="en-US" sz="4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r>
                <a:rPr lang="bn-BD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0E9B18A-CDF8-4157-BA78-348C338E4C47}"/>
              </a:ext>
            </a:extLst>
          </p:cNvPr>
          <p:cNvSpPr txBox="1"/>
          <p:nvPr/>
        </p:nvSpPr>
        <p:spPr>
          <a:xfrm>
            <a:off x="3691471" y="585786"/>
            <a:ext cx="75584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8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অর্থঃ   </a:t>
            </a:r>
            <a:r>
              <a:rPr lang="ar-DZ" sz="28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একবচন।বহুবচনে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28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اسماء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নাম, 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চিহ্ন,</a:t>
            </a:r>
          </a:p>
          <a:p>
            <a:pPr marL="1714500" lvl="3" indent="-342900" algn="ctr">
              <a:buFont typeface="Wingdings" panose="05000000000000000000" pitchFamily="2" charset="2"/>
              <a:buChar char="q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বিশেষ্য</a:t>
            </a:r>
          </a:p>
          <a:p>
            <a:pPr marL="4000500" lvl="8" indent="-342900" algn="ctr">
              <a:buFont typeface="Wingdings" panose="05000000000000000000" pitchFamily="2" charset="2"/>
              <a:buChar char="q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হওয়া ইত্যাদি ।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EE1CF-8D4C-40F5-A87C-3247DE977D34}"/>
              </a:ext>
            </a:extLst>
          </p:cNvPr>
          <p:cNvSpPr txBox="1"/>
          <p:nvPr/>
        </p:nvSpPr>
        <p:spPr>
          <a:xfrm>
            <a:off x="416654" y="2551837"/>
            <a:ext cx="11358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 অর্থঃ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কোনো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ব্যাক্তি,বস্তু,স্থান,সময়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ওগুন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 مكة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 يوم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6EF28-C902-438F-9502-9B02207AB0A5}"/>
              </a:ext>
            </a:extLst>
          </p:cNvPr>
          <p:cNvSpPr txBox="1"/>
          <p:nvPr/>
        </p:nvSpPr>
        <p:spPr>
          <a:xfrm>
            <a:off x="1057013" y="4702554"/>
            <a:ext cx="10519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#&gt;অন্যভাবে বলা যায়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কোনো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SA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   مكة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يوم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عالم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جاهل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r-DZ" sz="32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خالد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2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FF0000"/>
            </a:gs>
            <a:gs pos="61000">
              <a:srgbClr val="00B0F0"/>
            </a:gs>
            <a:gs pos="100000">
              <a:srgbClr val="002060"/>
            </a:gs>
            <a:gs pos="72000">
              <a:srgbClr val="FFFF00"/>
            </a:gs>
            <a:gs pos="31292">
              <a:srgbClr val="00B050"/>
            </a:gs>
            <a:gs pos="11000">
              <a:srgbClr val="002060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5586C6-F6F9-4241-9B5B-FAF4E7F5BD64}"/>
              </a:ext>
            </a:extLst>
          </p:cNvPr>
          <p:cNvSpPr txBox="1"/>
          <p:nvPr/>
        </p:nvSpPr>
        <p:spPr>
          <a:xfrm>
            <a:off x="4581525" y="495300"/>
            <a:ext cx="32194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spc="50" dirty="0">
                <a:ln w="0"/>
                <a:solidFill>
                  <a:srgbClr val="0066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6000" b="1" spc="50" dirty="0">
                <a:ln w="0"/>
                <a:solidFill>
                  <a:srgbClr val="0066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spc="50" dirty="0">
                <a:ln w="0"/>
                <a:solidFill>
                  <a:srgbClr val="0066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spc="50" dirty="0">
                <a:ln w="0"/>
                <a:solidFill>
                  <a:srgbClr val="0066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spc="50" dirty="0">
                <a:ln w="0"/>
                <a:solidFill>
                  <a:srgbClr val="0066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spc="50" dirty="0">
                <a:ln w="0"/>
                <a:solidFill>
                  <a:srgbClr val="0066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spc="50" dirty="0">
                <a:ln w="0"/>
                <a:solidFill>
                  <a:srgbClr val="0066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2BA791-9D22-4B5E-941B-570E2E0610D0}"/>
              </a:ext>
            </a:extLst>
          </p:cNvPr>
          <p:cNvSpPr txBox="1"/>
          <p:nvPr/>
        </p:nvSpPr>
        <p:spPr>
          <a:xfrm>
            <a:off x="555770" y="1648255"/>
            <a:ext cx="449440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বহুবচন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DZ" sz="3200" b="1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এর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সংজ্ঞা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97AEC-EEEC-47F5-BA5A-83A25F017D9B}"/>
              </a:ext>
            </a:extLst>
          </p:cNvPr>
          <p:cNvSpPr txBox="1"/>
          <p:nvPr/>
        </p:nvSpPr>
        <p:spPr>
          <a:xfrm>
            <a:off x="4915162" y="1670597"/>
            <a:ext cx="2885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বহুবচন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28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اسماء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50186D-4060-43DA-979D-00E437D7906D}"/>
              </a:ext>
            </a:extLst>
          </p:cNvPr>
          <p:cNvSpPr txBox="1"/>
          <p:nvPr/>
        </p:nvSpPr>
        <p:spPr>
          <a:xfrm>
            <a:off x="4905986" y="2622331"/>
            <a:ext cx="4580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ar-DZ" sz="28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مكة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r-DZ" sz="28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يوم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r-DZ" sz="28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عالم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r-DZ" sz="28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جاهل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r-DZ" sz="28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خالد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1202C5-EA8D-4490-85A7-BCBCE9BCEC01}"/>
              </a:ext>
            </a:extLst>
          </p:cNvPr>
          <p:cNvSpPr txBox="1"/>
          <p:nvPr/>
        </p:nvSpPr>
        <p:spPr>
          <a:xfrm>
            <a:off x="5142450" y="3574066"/>
            <a:ext cx="6882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কোনো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ব্যাক্তি,বস্তু,স্থান,সময়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অবস্থা,সংখ্যা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দোষ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ওগুন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28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28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 مكة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r-DZ" sz="2800" dirty="0">
                <a:solidFill>
                  <a:schemeClr val="tx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 يوم</a:t>
            </a:r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BF01EE-2759-46EA-950C-D60C7A618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8" y="4340092"/>
            <a:ext cx="4224967" cy="24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5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4" grpId="0"/>
      <p:bldP spid="11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515</Words>
  <Application>Microsoft Office PowerPoint</Application>
  <PresentationFormat>Widescreen</PresentationFormat>
  <Paragraphs>82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Century Gothic</vt:lpstr>
      <vt:lpstr>Garamond</vt:lpstr>
      <vt:lpstr>NikoshBAN</vt:lpstr>
      <vt:lpstr>Times New Roman</vt:lpstr>
      <vt:lpstr>Wingdings</vt:lpstr>
      <vt:lpstr>1_Savon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153</cp:revision>
  <dcterms:created xsi:type="dcterms:W3CDTF">2020-09-12T06:30:24Z</dcterms:created>
  <dcterms:modified xsi:type="dcterms:W3CDTF">2020-10-23T09:39:08Z</dcterms:modified>
</cp:coreProperties>
</file>