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0" r:id="rId3"/>
    <p:sldMasterId id="2147483726" r:id="rId4"/>
    <p:sldMasterId id="2147483755" r:id="rId5"/>
    <p:sldMasterId id="2147483808" r:id="rId6"/>
  </p:sldMasterIdLst>
  <p:sldIdLst>
    <p:sldId id="278" r:id="rId7"/>
    <p:sldId id="277" r:id="rId8"/>
    <p:sldId id="265" r:id="rId9"/>
    <p:sldId id="268" r:id="rId10"/>
    <p:sldId id="266" r:id="rId11"/>
    <p:sldId id="267" r:id="rId12"/>
    <p:sldId id="258" r:id="rId13"/>
    <p:sldId id="269" r:id="rId14"/>
    <p:sldId id="271" r:id="rId15"/>
    <p:sldId id="259" r:id="rId16"/>
    <p:sldId id="272" r:id="rId17"/>
    <p:sldId id="270" r:id="rId18"/>
    <p:sldId id="274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407919"/>
    <a:srgbClr val="DB1F3E"/>
    <a:srgbClr val="FF0066"/>
    <a:srgbClr val="660066"/>
    <a:srgbClr val="3A3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3DC7BF-CF4E-4C28-8C1D-8E8DA301EA27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1074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41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064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F3DC7BF-CF4E-4C28-8C1D-8E8DA301EA27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355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20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779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37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2914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36446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8686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2055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983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548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121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3899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35166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523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0518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8325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6631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66623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9F3DC7BF-CF4E-4C28-8C1D-8E8DA301EA27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409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40787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1396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F3DC7BF-CF4E-4C28-8C1D-8E8DA301EA27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638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4483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9491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9200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2803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30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1357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709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F3DC7BF-CF4E-4C28-8C1D-8E8DA301EA27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29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701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F3DC7BF-CF4E-4C28-8C1D-8E8DA301EA27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69628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F3DC7BF-CF4E-4C28-8C1D-8E8DA301EA27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402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9107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143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7730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F3DC7BF-CF4E-4C28-8C1D-8E8DA301EA27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5081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9F3DC7BF-CF4E-4C28-8C1D-8E8DA301EA27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9650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172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F3DC7BF-CF4E-4C28-8C1D-8E8DA301EA27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41913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85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520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8771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9464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0366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9F3DC7BF-CF4E-4C28-8C1D-8E8DA301EA27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81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9F3DC7BF-CF4E-4C28-8C1D-8E8DA301EA27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3906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8567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9F3DC7BF-CF4E-4C28-8C1D-8E8DA301EA27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16845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9304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871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246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9425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526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5054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074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367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10769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5724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34743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18055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14692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3687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4535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10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62520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46344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9F3DC7BF-CF4E-4C28-8C1D-8E8DA301EA27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0498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9215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5302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6438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31853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70852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458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61084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51360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30737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6035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63232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87106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45791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01650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3156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05516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34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DC7BF-CF4E-4C28-8C1D-8E8DA301EA27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236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2.xml"/><Relationship Id="rId19" Type="http://schemas.openxmlformats.org/officeDocument/2006/relationships/image" Target="../media/image9.jpeg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F3DC7BF-CF4E-4C28-8C1D-8E8DA301EA27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387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F3DC7BF-CF4E-4C28-8C1D-8E8DA301EA27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73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DC7BF-CF4E-4C28-8C1D-8E8DA301EA27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065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9F3DC7BF-CF4E-4C28-8C1D-8E8DA301EA27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41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DC7BF-CF4E-4C28-8C1D-8E8DA301EA27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180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F3DC7BF-CF4E-4C28-8C1D-8E8DA301EA27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337BB130-E245-4635-B5B6-468FB9B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3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  <p:sldLayoutId id="21474838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916668-A04C-492A-A5C2-454C7520E5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703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3000">
              <a:srgbClr val="FF0000"/>
            </a:gs>
            <a:gs pos="86000">
              <a:srgbClr val="FF0000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F73E455-C3B3-4018-8A08-CD1726B89AEA}"/>
              </a:ext>
            </a:extLst>
          </p:cNvPr>
          <p:cNvSpPr txBox="1"/>
          <p:nvPr/>
        </p:nvSpPr>
        <p:spPr>
          <a:xfrm>
            <a:off x="3213067" y="2843865"/>
            <a:ext cx="7686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r-SA" sz="3200" dirty="0">
                <a:latin typeface="NikoshBAN" panose="02000000000000000000" pitchFamily="2" charset="0"/>
                <a:cs typeface="Times New Roman" panose="02020603050405020304" pitchFamily="18" charset="0"/>
              </a:rPr>
              <a:t>اَلْأَفْعَالُ الْمُتَصَرِّفَةُ وَالْأَسْمَاءُ الْمُتَمَكِّنَةُ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অর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ৎ স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রুপান্তর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শীল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ফে’ল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সকলইরাবগ্রহ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নকা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ইসম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ar-SA" sz="3200" dirty="0">
              <a:latin typeface="NikoshBAN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814EBA-C2A5-47F5-850D-E7A888B4FD67}"/>
              </a:ext>
            </a:extLst>
          </p:cNvPr>
          <p:cNvSpPr txBox="1"/>
          <p:nvPr/>
        </p:nvSpPr>
        <p:spPr>
          <a:xfrm>
            <a:off x="479145" y="1494980"/>
            <a:ext cx="4723128" cy="6463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ar-SA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ع</a:t>
            </a:r>
            <a:r>
              <a:rPr lang="ar-SA" sz="3200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ِلْمُ الصَّرْفِ</a:t>
            </a:r>
            <a:r>
              <a:rPr lang="bn-IN" sz="3200" u="sng" dirty="0">
                <a:solidFill>
                  <a:srgbClr val="00B0F0"/>
                </a:solidFill>
              </a:rPr>
              <a:t>–</a:t>
            </a:r>
            <a:r>
              <a:rPr lang="bn-IN" sz="3200" u="sng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উদ্দেশ্য হলো</a:t>
            </a:r>
            <a:r>
              <a:rPr lang="bn-IN" sz="3600" u="sng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r-SA" sz="3600" u="sng" dirty="0">
                <a:solidFill>
                  <a:srgbClr val="00B0F0"/>
                </a:solidFill>
              </a:rPr>
              <a:t> </a:t>
            </a:r>
            <a:endParaRPr lang="en-US" sz="3600" u="sng" dirty="0">
              <a:solidFill>
                <a:srgbClr val="00B0F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5D577D-B641-44E8-9DCF-299B6B114AB4}"/>
              </a:ext>
            </a:extLst>
          </p:cNvPr>
          <p:cNvSpPr txBox="1"/>
          <p:nvPr/>
        </p:nvSpPr>
        <p:spPr>
          <a:xfrm>
            <a:off x="297351" y="1556536"/>
            <a:ext cx="4626240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ar-SA" sz="3200" u="sng" dirty="0">
                <a:solidFill>
                  <a:srgbClr val="0070C0"/>
                </a:solidFill>
                <a:latin typeface="NikoshBAN" panose="02000000000000000000" pitchFamily="2" charset="0"/>
                <a:cs typeface="Times New Roman" panose="02020603050405020304" pitchFamily="18" charset="0"/>
              </a:rPr>
              <a:t>عِلْمُ الصَّرْفِ</a:t>
            </a:r>
            <a:r>
              <a:rPr lang="en-US" sz="3200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এর আলোচ্য বিষয় 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F2C40B-E412-4E69-87A3-B2074A7072DE}"/>
              </a:ext>
            </a:extLst>
          </p:cNvPr>
          <p:cNvSpPr txBox="1"/>
          <p:nvPr/>
        </p:nvSpPr>
        <p:spPr>
          <a:xfrm>
            <a:off x="3213067" y="2944322"/>
            <a:ext cx="8760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حِفْظُ اللِّسَانِ عَنِ الْخَطَاءِ فِي الْمُفْرَدَاتِ وَ مُرَاعَاةُ قَانُوْنِاللُّغَةِ فِي الْكِتَابَةِ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EF604B-39C9-4BEF-945F-E25C728C9D2F}"/>
              </a:ext>
            </a:extLst>
          </p:cNvPr>
          <p:cNvSpPr txBox="1"/>
          <p:nvPr/>
        </p:nvSpPr>
        <p:spPr>
          <a:xfrm>
            <a:off x="613285" y="3400592"/>
            <a:ext cx="115787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আরবি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শব্দসমূহের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ভুল-ভ্রান্তি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জবানকে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ঁচিয়ে রাখা এবং আরবি লেখার ক্ষেত্রে   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ভাষার নিয়ম-কানুম অনুসরন করা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E2F026-1AC3-488C-97BC-2ED682A07CD4}"/>
              </a:ext>
            </a:extLst>
          </p:cNvPr>
          <p:cNvSpPr txBox="1"/>
          <p:nvPr/>
        </p:nvSpPr>
        <p:spPr>
          <a:xfrm>
            <a:off x="271035" y="1552475"/>
            <a:ext cx="4626240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ar-SA" sz="3200" u="sng" dirty="0">
                <a:solidFill>
                  <a:srgbClr val="0070C0"/>
                </a:solidFill>
                <a:latin typeface="NikoshBAN" panose="02000000000000000000" pitchFamily="2" charset="0"/>
                <a:cs typeface="Times New Roman" panose="02020603050405020304" pitchFamily="18" charset="0"/>
              </a:rPr>
              <a:t>عِلْمُ الصَّرْفِ</a:t>
            </a:r>
            <a:r>
              <a:rPr lang="en-US" sz="3200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করন</a:t>
            </a:r>
            <a:r>
              <a:rPr lang="en-US" sz="3200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87FBE6-223E-43E5-A15A-662C34C595EE}"/>
              </a:ext>
            </a:extLst>
          </p:cNvPr>
          <p:cNvSpPr txBox="1"/>
          <p:nvPr/>
        </p:nvSpPr>
        <p:spPr>
          <a:xfrm>
            <a:off x="297351" y="3011335"/>
            <a:ext cx="11544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الصَّرْف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রুপান্তর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যেহেতু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r-S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عِلْمُ الصَّرْفِ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আরবি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শব্দসমুহ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বিভিন্নভাবে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রুপান্তর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عِلْمُ الصَّرْفِ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নামকরন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49389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2" grpId="0"/>
      <p:bldP spid="2" grpId="1"/>
      <p:bldP spid="3" grpId="0"/>
      <p:bldP spid="3" grpId="1"/>
      <p:bldP spid="5" grpId="0"/>
      <p:bldP spid="5" grpId="1"/>
      <p:bldP spid="7" grpId="0"/>
      <p:bldP spid="7" grpId="1"/>
      <p:bldP spid="13" grpId="0"/>
      <p:bldP spid="1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A2CDD70D-2392-44DB-8B62-B45B00BF856C}"/>
              </a:ext>
            </a:extLst>
          </p:cNvPr>
          <p:cNvSpPr/>
          <p:nvPr/>
        </p:nvSpPr>
        <p:spPr>
          <a:xfrm>
            <a:off x="22824" y="-8878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20CC8B-297B-4C16-AB29-04FF2D541CF7}"/>
              </a:ext>
            </a:extLst>
          </p:cNvPr>
          <p:cNvSpPr txBox="1"/>
          <p:nvPr/>
        </p:nvSpPr>
        <p:spPr>
          <a:xfrm>
            <a:off x="540984" y="1392038"/>
            <a:ext cx="9686091" cy="5847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ar-SA" sz="3200" dirty="0">
                <a:solidFill>
                  <a:schemeClr val="bg1"/>
                </a:solidFill>
              </a:rPr>
              <a:t>عِلْمُ الصَّرْفِ</a:t>
            </a:r>
            <a:r>
              <a:rPr lang="bn-IN" sz="3200" dirty="0">
                <a:solidFill>
                  <a:schemeClr val="bg1"/>
                </a:solidFill>
              </a:rPr>
              <a:t> </a:t>
            </a:r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পারিভাষিক অর্থ লিখ .......................................</a:t>
            </a:r>
            <a:endParaRPr lang="en-US" sz="3200" dirty="0">
              <a:solidFill>
                <a:schemeClr val="bg1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6A36BC4-32DA-4EFC-8DA5-46D42854531E}"/>
              </a:ext>
            </a:extLst>
          </p:cNvPr>
          <p:cNvGrpSpPr/>
          <p:nvPr/>
        </p:nvGrpSpPr>
        <p:grpSpPr>
          <a:xfrm>
            <a:off x="4527613" y="150920"/>
            <a:ext cx="2947387" cy="1171851"/>
            <a:chOff x="4971496" y="390617"/>
            <a:chExt cx="2947387" cy="117185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71CCDB5-16B1-4963-81B8-75DD18823A37}"/>
                </a:ext>
              </a:extLst>
            </p:cNvPr>
            <p:cNvSpPr txBox="1"/>
            <p:nvPr/>
          </p:nvSpPr>
          <p:spPr>
            <a:xfrm>
              <a:off x="5437705" y="603681"/>
              <a:ext cx="208448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দলীয় কাজ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Circle: Hollow 17">
              <a:extLst>
                <a:ext uri="{FF2B5EF4-FFF2-40B4-BE49-F238E27FC236}">
                  <a16:creationId xmlns:a16="http://schemas.microsoft.com/office/drawing/2014/main" id="{A3B8FC4E-D07F-4BA0-BFE0-FACB6E59068C}"/>
                </a:ext>
              </a:extLst>
            </p:cNvPr>
            <p:cNvSpPr/>
            <p:nvPr/>
          </p:nvSpPr>
          <p:spPr>
            <a:xfrm>
              <a:off x="4971496" y="390617"/>
              <a:ext cx="2947387" cy="1171851"/>
            </a:xfrm>
            <a:prstGeom prst="donut">
              <a:avLst>
                <a:gd name="adj" fmla="val 2106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2908250-24AC-4CE1-965F-44BF1B243E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449" y="4291324"/>
            <a:ext cx="3928551" cy="255779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5B034E3-A0B8-49CB-92C6-6A9790BC72C3}"/>
              </a:ext>
            </a:extLst>
          </p:cNvPr>
          <p:cNvSpPr txBox="1"/>
          <p:nvPr/>
        </p:nvSpPr>
        <p:spPr>
          <a:xfrm>
            <a:off x="540984" y="3075306"/>
            <a:ext cx="111556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dirty="0">
                <a:solidFill>
                  <a:schemeClr val="bg1"/>
                </a:solidFill>
              </a:rPr>
              <a:t>عِلْمُ الصَّرْفِ هُوَ عِلْمٌ يُبْحَثُ فِيْهِ عَنْ </a:t>
            </a:r>
            <a:r>
              <a:rPr lang="ar-SA" sz="2800" dirty="0">
                <a:solidFill>
                  <a:schemeClr val="bg1"/>
                </a:solidFill>
                <a:cs typeface="+mj-cs"/>
              </a:rPr>
              <a:t>هَيْىأَتِ</a:t>
            </a:r>
            <a:r>
              <a:rPr lang="ar-SA" sz="2800" dirty="0">
                <a:solidFill>
                  <a:schemeClr val="bg1"/>
                </a:solidFill>
              </a:rPr>
              <a:t> الْكَلِمَاتِ الْعَرَبِيَّةِ وَ تَحْوِيْلِهاَ إِلَى صُوَرٍمُختَلِفَةٍ.</a:t>
            </a:r>
          </a:p>
          <a:p>
            <a:endParaRPr lang="ar-SA" sz="2800" dirty="0">
              <a:solidFill>
                <a:schemeClr val="bg1"/>
              </a:solidFill>
            </a:endParaRPr>
          </a:p>
          <a:p>
            <a:endParaRPr lang="en-US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A32F5E-77F5-452C-B41B-EB983C0529AD}"/>
              </a:ext>
            </a:extLst>
          </p:cNvPr>
          <p:cNvSpPr txBox="1"/>
          <p:nvPr/>
        </p:nvSpPr>
        <p:spPr>
          <a:xfrm>
            <a:off x="460341" y="4578219"/>
            <a:ext cx="734276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অর্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শাস্ত্রে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আরবি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গঠনপদ্ধতি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রূপান্তরের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নিয়মাবলি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হয়,তাকে</a:t>
            </a:r>
            <a:r>
              <a:rPr lang="ar-SA" sz="2800" dirty="0"/>
              <a:t>عِلْمُ الصَّرْفِ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ar-SA" dirty="0"/>
          </a:p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11075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62">
              <a:schemeClr val="accent6">
                <a:lumMod val="50000"/>
              </a:schemeClr>
            </a:gs>
            <a:gs pos="28000">
              <a:srgbClr val="FF0000"/>
            </a:gs>
            <a:gs pos="45000">
              <a:srgbClr val="00B0F0"/>
            </a:gs>
            <a:gs pos="42000">
              <a:schemeClr val="accent6">
                <a:lumMod val="75000"/>
              </a:schemeClr>
            </a:gs>
            <a:gs pos="14290">
              <a:srgbClr val="0070C0"/>
            </a:gs>
            <a:gs pos="75000">
              <a:srgbClr val="FF0000"/>
            </a:gs>
            <a:gs pos="70000">
              <a:srgbClr val="FF0000"/>
            </a:gs>
            <a:gs pos="89000">
              <a:schemeClr val="accent6">
                <a:lumMod val="50000"/>
              </a:schemeClr>
            </a:gs>
            <a:gs pos="56000">
              <a:srgbClr val="FF0000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6C54A27-C52C-44F6-B8AA-F8F0E5A2860E}"/>
              </a:ext>
            </a:extLst>
          </p:cNvPr>
          <p:cNvGrpSpPr/>
          <p:nvPr/>
        </p:nvGrpSpPr>
        <p:grpSpPr>
          <a:xfrm>
            <a:off x="4540896" y="508769"/>
            <a:ext cx="3250649" cy="1725412"/>
            <a:chOff x="3858230" y="546972"/>
            <a:chExt cx="2388094" cy="1322773"/>
          </a:xfrm>
          <a:gradFill>
            <a:gsLst>
              <a:gs pos="4762">
                <a:schemeClr val="accent6">
                  <a:lumMod val="50000"/>
                </a:schemeClr>
              </a:gs>
              <a:gs pos="28000">
                <a:srgbClr val="FF0000"/>
              </a:gs>
              <a:gs pos="45000">
                <a:srgbClr val="00B0F0"/>
              </a:gs>
              <a:gs pos="42000">
                <a:schemeClr val="accent6">
                  <a:lumMod val="75000"/>
                </a:schemeClr>
              </a:gs>
              <a:gs pos="14290">
                <a:srgbClr val="0070C0"/>
              </a:gs>
              <a:gs pos="100000">
                <a:srgbClr val="FF0000"/>
              </a:gs>
              <a:gs pos="70000">
                <a:srgbClr val="FF0000"/>
              </a:gs>
              <a:gs pos="89000">
                <a:schemeClr val="accent6">
                  <a:lumMod val="50000"/>
                </a:schemeClr>
              </a:gs>
              <a:gs pos="56000">
                <a:srgbClr val="FF0000"/>
              </a:gs>
            </a:gsLst>
            <a:lin ang="18900000" scaled="1"/>
          </a:gradFill>
        </p:grpSpPr>
        <p:sp>
          <p:nvSpPr>
            <p:cNvPr id="5" name="Rectangle: Beveled 4">
              <a:extLst>
                <a:ext uri="{FF2B5EF4-FFF2-40B4-BE49-F238E27FC236}">
                  <a16:creationId xmlns:a16="http://schemas.microsoft.com/office/drawing/2014/main" id="{1CF6235E-3395-40E7-90D8-820C7DF4B8F3}"/>
                </a:ext>
              </a:extLst>
            </p:cNvPr>
            <p:cNvSpPr/>
            <p:nvPr/>
          </p:nvSpPr>
          <p:spPr>
            <a:xfrm>
              <a:off x="3858230" y="546972"/>
              <a:ext cx="2388094" cy="1322773"/>
            </a:xfrm>
            <a:prstGeom prst="bevel">
              <a:avLst>
                <a:gd name="adj" fmla="val 17869"/>
              </a:avLst>
            </a:prstGeom>
            <a:grpFill/>
            <a:scene3d>
              <a:camera prst="perspectiveFron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03F81D6-5F2A-4A77-A085-718985170D41}"/>
                </a:ext>
              </a:extLst>
            </p:cNvPr>
            <p:cNvSpPr txBox="1"/>
            <p:nvPr/>
          </p:nvSpPr>
          <p:spPr>
            <a:xfrm>
              <a:off x="4083581" y="748248"/>
              <a:ext cx="1937392" cy="9202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 prst="artDeco"/>
            </a:sp3d>
          </p:spPr>
          <p:txBody>
            <a:bodyPr wrap="square" rtlCol="0">
              <a:spAutoFit/>
            </a:bodyPr>
            <a:lstStyle/>
            <a:p>
              <a:r>
                <a:rPr lang="bn-IN" sz="7200" b="1" spc="50" dirty="0">
                  <a:ln w="0"/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US" sz="72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FC6752A-8656-49FF-AB37-C2A139159614}"/>
              </a:ext>
            </a:extLst>
          </p:cNvPr>
          <p:cNvSpPr txBox="1"/>
          <p:nvPr/>
        </p:nvSpPr>
        <p:spPr>
          <a:xfrm>
            <a:off x="2467992" y="3187084"/>
            <a:ext cx="7013359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ar-SA" sz="4000" dirty="0">
                <a:solidFill>
                  <a:schemeClr val="bg1"/>
                </a:solidFill>
              </a:rPr>
              <a:t>عِلْمُ الصَّرْفِ</a:t>
            </a:r>
            <a:r>
              <a:rPr lang="bn-IN" sz="4000" dirty="0">
                <a:solidFill>
                  <a:schemeClr val="bg1"/>
                </a:solidFill>
              </a:rPr>
              <a:t> </a:t>
            </a:r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আলোচ্য বিষয় লিখ 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ar-SA" sz="4000" dirty="0">
                <a:solidFill>
                  <a:schemeClr val="bg1"/>
                </a:solidFill>
              </a:rPr>
              <a:t>عِلْمُ الصَّرْفِ</a:t>
            </a:r>
            <a:r>
              <a:rPr lang="bn-IN" sz="4000" dirty="0">
                <a:solidFill>
                  <a:schemeClr val="bg1"/>
                </a:solidFill>
              </a:rPr>
              <a:t> </a:t>
            </a:r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উদ্দেশ্য লিখ ।</a:t>
            </a:r>
          </a:p>
        </p:txBody>
      </p:sp>
    </p:spTree>
    <p:extLst>
      <p:ext uri="{BB962C8B-B14F-4D97-AF65-F5344CB8AC3E}">
        <p14:creationId xmlns:p14="http://schemas.microsoft.com/office/powerpoint/2010/main" val="76533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901335-4092-4A4B-8565-B8954D8F98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" y="0"/>
            <a:ext cx="12192091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E01A6B05-5022-4D99-89BD-07768B184A96}"/>
              </a:ext>
            </a:extLst>
          </p:cNvPr>
          <p:cNvGrpSpPr/>
          <p:nvPr/>
        </p:nvGrpSpPr>
        <p:grpSpPr>
          <a:xfrm>
            <a:off x="4467108" y="342937"/>
            <a:ext cx="3352476" cy="1107996"/>
            <a:chOff x="4591396" y="85485"/>
            <a:chExt cx="3352476" cy="1107996"/>
          </a:xfrm>
        </p:grpSpPr>
        <p:sp>
          <p:nvSpPr>
            <p:cNvPr id="15" name="Rectangle: Beveled 14">
              <a:extLst>
                <a:ext uri="{FF2B5EF4-FFF2-40B4-BE49-F238E27FC236}">
                  <a16:creationId xmlns:a16="http://schemas.microsoft.com/office/drawing/2014/main" id="{3DC04C00-7318-47C9-8335-13788D33D26F}"/>
                </a:ext>
              </a:extLst>
            </p:cNvPr>
            <p:cNvSpPr/>
            <p:nvPr/>
          </p:nvSpPr>
          <p:spPr>
            <a:xfrm>
              <a:off x="4634143" y="97655"/>
              <a:ext cx="3266983" cy="994298"/>
            </a:xfrm>
            <a:prstGeom prst="bevel">
              <a:avLst>
                <a:gd name="adj" fmla="val 14286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E62FE81-388D-40E0-83B3-5E37C8AB942E}"/>
                </a:ext>
              </a:extLst>
            </p:cNvPr>
            <p:cNvSpPr txBox="1"/>
            <p:nvPr/>
          </p:nvSpPr>
          <p:spPr>
            <a:xfrm>
              <a:off x="4591396" y="85485"/>
              <a:ext cx="335247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bn-IN" sz="6600" b="1" dirty="0">
                  <a:ln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বাড়ীর কাজ</a:t>
              </a:r>
              <a:endParaRPr lang="en-US" sz="66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C9AF99B-B1F0-468D-9C9F-C122264D9472}"/>
              </a:ext>
            </a:extLst>
          </p:cNvPr>
          <p:cNvSpPr txBox="1"/>
          <p:nvPr/>
        </p:nvSpPr>
        <p:spPr>
          <a:xfrm>
            <a:off x="1742610" y="2901865"/>
            <a:ext cx="9449265" cy="769441"/>
          </a:xfrm>
          <a:prstGeom prst="rect">
            <a:avLst/>
          </a:prstGeom>
          <a:solidFill>
            <a:srgbClr val="FFFF00"/>
          </a:solidFill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ar-SA" sz="4400" dirty="0">
                <a:solidFill>
                  <a:schemeClr val="bg1"/>
                </a:solidFill>
              </a:rPr>
              <a:t>  </a:t>
            </a:r>
            <a:r>
              <a:rPr lang="ar-SA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عِلْمُ الصَّرْفِ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r-SA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শাব্দিক এবং পারিভাষিক অর্থ লিখ।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903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airplan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692D13-1F0C-4E4D-9AC0-188F77C89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63450" cy="67627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243826-F56F-49BD-8D15-C9CF937BA628}"/>
              </a:ext>
            </a:extLst>
          </p:cNvPr>
          <p:cNvSpPr txBox="1"/>
          <p:nvPr/>
        </p:nvSpPr>
        <p:spPr>
          <a:xfrm>
            <a:off x="0" y="752475"/>
            <a:ext cx="12192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5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35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654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7A3FC38-12F5-4010-B3CB-4C494B15101D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0C3C2E3-E5FB-430E-A77E-AC692E644B7F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6D3E7ED3-26A4-41F3-B036-ADE605C172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9264" y="1642638"/>
                <a:ext cx="3210705" cy="3624306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16CCB332-DE05-46AE-9200-BD6535CBFA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87970" y="2110930"/>
                <a:ext cx="4142613" cy="2589086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05644A4A-5E33-4459-999F-E9DADA6F94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2538" y="1097100"/>
                <a:ext cx="3360415" cy="4486327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D54E2E5-EAC6-40C2-9E67-82E6424E507F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192000" cy="6858000"/>
              </a:xfrm>
              <a:custGeom>
                <a:avLst/>
                <a:gdLst/>
                <a:ahLst/>
                <a:cxnLst/>
                <a:rect l="l" t="t" r="r" b="b"/>
                <a:pathLst>
                  <a:path w="12192000" h="6858000">
                    <a:moveTo>
                      <a:pt x="3022346" y="3386045"/>
                    </a:moveTo>
                    <a:lnTo>
                      <a:pt x="3021078" y="4070901"/>
                    </a:lnTo>
                    <a:lnTo>
                      <a:pt x="2914207" y="3908727"/>
                    </a:lnTo>
                    <a:lnTo>
                      <a:pt x="2789591" y="3879974"/>
                    </a:lnTo>
                    <a:lnTo>
                      <a:pt x="2793794" y="3879974"/>
                    </a:lnTo>
                    <a:cubicBezTo>
                      <a:pt x="2770489" y="3817488"/>
                      <a:pt x="2751477" y="3786245"/>
                      <a:pt x="2736755" y="3786245"/>
                    </a:cubicBezTo>
                    <a:lnTo>
                      <a:pt x="2715606" y="3831794"/>
                    </a:lnTo>
                    <a:lnTo>
                      <a:pt x="2489525" y="3676972"/>
                    </a:lnTo>
                    <a:close/>
                    <a:moveTo>
                      <a:pt x="9659797" y="2468102"/>
                    </a:moveTo>
                    <a:lnTo>
                      <a:pt x="10547292" y="2468102"/>
                    </a:lnTo>
                    <a:lnTo>
                      <a:pt x="10547292" y="3684417"/>
                    </a:lnTo>
                    <a:lnTo>
                      <a:pt x="10543014" y="3667316"/>
                    </a:lnTo>
                    <a:cubicBezTo>
                      <a:pt x="10533714" y="3637663"/>
                      <a:pt x="10516538" y="3606637"/>
                      <a:pt x="10491488" y="3574237"/>
                    </a:cubicBezTo>
                    <a:cubicBezTo>
                      <a:pt x="10441389" y="3509439"/>
                      <a:pt x="10378869" y="3448843"/>
                      <a:pt x="10303930" y="3392450"/>
                    </a:cubicBezTo>
                    <a:cubicBezTo>
                      <a:pt x="10312469" y="3346286"/>
                      <a:pt x="10316739" y="3300344"/>
                      <a:pt x="10316739" y="3254625"/>
                    </a:cubicBezTo>
                    <a:cubicBezTo>
                      <a:pt x="10316739" y="3146286"/>
                      <a:pt x="10296736" y="3047654"/>
                      <a:pt x="10256732" y="2958728"/>
                    </a:cubicBezTo>
                    <a:cubicBezTo>
                      <a:pt x="10216728" y="2869802"/>
                      <a:pt x="10161780" y="2790383"/>
                      <a:pt x="10091890" y="2720470"/>
                    </a:cubicBezTo>
                    <a:cubicBezTo>
                      <a:pt x="10021998" y="2650556"/>
                      <a:pt x="9939266" y="2588082"/>
                      <a:pt x="9843691" y="2533045"/>
                    </a:cubicBezTo>
                    <a:cubicBezTo>
                      <a:pt x="9783957" y="2498647"/>
                      <a:pt x="9725569" y="2477292"/>
                      <a:pt x="9668528" y="2468979"/>
                    </a:cubicBezTo>
                    <a:close/>
                    <a:moveTo>
                      <a:pt x="2388257" y="2468102"/>
                    </a:moveTo>
                    <a:lnTo>
                      <a:pt x="2992819" y="2468102"/>
                    </a:lnTo>
                    <a:lnTo>
                      <a:pt x="3011861" y="2490844"/>
                    </a:lnTo>
                    <a:cubicBezTo>
                      <a:pt x="3036757" y="2521152"/>
                      <a:pt x="3054917" y="2545137"/>
                      <a:pt x="3066341" y="2562798"/>
                    </a:cubicBezTo>
                    <a:cubicBezTo>
                      <a:pt x="3081573" y="2586347"/>
                      <a:pt x="3089190" y="2621804"/>
                      <a:pt x="3089190" y="2669169"/>
                    </a:cubicBezTo>
                    <a:lnTo>
                      <a:pt x="3089190" y="2706927"/>
                    </a:lnTo>
                    <a:cubicBezTo>
                      <a:pt x="3089190" y="2740149"/>
                      <a:pt x="3081062" y="2769613"/>
                      <a:pt x="3064807" y="2795319"/>
                    </a:cubicBezTo>
                    <a:cubicBezTo>
                      <a:pt x="3048552" y="2821025"/>
                      <a:pt x="3027972" y="2842829"/>
                      <a:pt x="3003066" y="2860730"/>
                    </a:cubicBezTo>
                    <a:cubicBezTo>
                      <a:pt x="2978160" y="2878630"/>
                      <a:pt x="2950787" y="2892384"/>
                      <a:pt x="2920944" y="2901990"/>
                    </a:cubicBezTo>
                    <a:cubicBezTo>
                      <a:pt x="2891103" y="2911597"/>
                      <a:pt x="2862550" y="2916400"/>
                      <a:pt x="2835288" y="2916400"/>
                    </a:cubicBezTo>
                    <a:cubicBezTo>
                      <a:pt x="2792592" y="2916400"/>
                      <a:pt x="2746518" y="2902713"/>
                      <a:pt x="2697062" y="2875339"/>
                    </a:cubicBezTo>
                    <a:cubicBezTo>
                      <a:pt x="2647608" y="2847966"/>
                      <a:pt x="2599920" y="2811842"/>
                      <a:pt x="2554000" y="2766967"/>
                    </a:cubicBezTo>
                    <a:cubicBezTo>
                      <a:pt x="2508081" y="2722093"/>
                      <a:pt x="2471235" y="2675529"/>
                      <a:pt x="2443460" y="2627274"/>
                    </a:cubicBezTo>
                    <a:cubicBezTo>
                      <a:pt x="2415687" y="2579020"/>
                      <a:pt x="2401800" y="2534146"/>
                      <a:pt x="2401800" y="2492651"/>
                    </a:cubicBezTo>
                    <a:cubicBezTo>
                      <a:pt x="2401800" y="2480777"/>
                      <a:pt x="2402100" y="2473717"/>
                      <a:pt x="2402700" y="2471471"/>
                    </a:cubicBezTo>
                    <a:cubicBezTo>
                      <a:pt x="2403300" y="2469225"/>
                      <a:pt x="2398486" y="2468102"/>
                      <a:pt x="2388257" y="2468102"/>
                    </a:cubicBezTo>
                    <a:close/>
                    <a:moveTo>
                      <a:pt x="5963805" y="1776441"/>
                    </a:moveTo>
                    <a:lnTo>
                      <a:pt x="5963805" y="2687714"/>
                    </a:lnTo>
                    <a:lnTo>
                      <a:pt x="5947387" y="2642649"/>
                    </a:lnTo>
                    <a:cubicBezTo>
                      <a:pt x="5939436" y="2626012"/>
                      <a:pt x="5929443" y="2608957"/>
                      <a:pt x="5917407" y="2591484"/>
                    </a:cubicBezTo>
                    <a:cubicBezTo>
                      <a:pt x="5869264" y="2521593"/>
                      <a:pt x="5816073" y="2459752"/>
                      <a:pt x="5757835" y="2405961"/>
                    </a:cubicBezTo>
                    <a:cubicBezTo>
                      <a:pt x="5699596" y="2352169"/>
                      <a:pt x="5634386" y="2307261"/>
                      <a:pt x="5562205" y="2271238"/>
                    </a:cubicBezTo>
                    <a:cubicBezTo>
                      <a:pt x="5490023" y="2235213"/>
                      <a:pt x="5423179" y="2229676"/>
                      <a:pt x="5361671" y="2254626"/>
                    </a:cubicBezTo>
                    <a:lnTo>
                      <a:pt x="5361671" y="2211931"/>
                    </a:lnTo>
                    <a:lnTo>
                      <a:pt x="5289556" y="2211931"/>
                    </a:lnTo>
                    <a:cubicBezTo>
                      <a:pt x="5266519" y="2211931"/>
                      <a:pt x="5231963" y="2214900"/>
                      <a:pt x="5185887" y="2220837"/>
                    </a:cubicBezTo>
                    <a:cubicBezTo>
                      <a:pt x="5139812" y="2226775"/>
                      <a:pt x="5088011" y="2239316"/>
                      <a:pt x="5030484" y="2258462"/>
                    </a:cubicBezTo>
                    <a:cubicBezTo>
                      <a:pt x="4972957" y="2277608"/>
                      <a:pt x="4912795" y="2307339"/>
                      <a:pt x="4849997" y="2347655"/>
                    </a:cubicBezTo>
                    <a:cubicBezTo>
                      <a:pt x="4787200" y="2387971"/>
                      <a:pt x="4726626" y="2458607"/>
                      <a:pt x="4668276" y="2559563"/>
                    </a:cubicBezTo>
                    <a:cubicBezTo>
                      <a:pt x="4634787" y="2580332"/>
                      <a:pt x="4609649" y="2616623"/>
                      <a:pt x="4592859" y="2668435"/>
                    </a:cubicBezTo>
                    <a:cubicBezTo>
                      <a:pt x="4576071" y="2720247"/>
                      <a:pt x="4567676" y="2769235"/>
                      <a:pt x="4567676" y="2815399"/>
                    </a:cubicBezTo>
                    <a:cubicBezTo>
                      <a:pt x="4567676" y="2846887"/>
                      <a:pt x="4571568" y="2882122"/>
                      <a:pt x="4579350" y="2921103"/>
                    </a:cubicBezTo>
                    <a:cubicBezTo>
                      <a:pt x="4587133" y="2960085"/>
                      <a:pt x="4602410" y="2996687"/>
                      <a:pt x="4625181" y="3030909"/>
                    </a:cubicBezTo>
                    <a:cubicBezTo>
                      <a:pt x="4647952" y="3065132"/>
                      <a:pt x="4678973" y="3093729"/>
                      <a:pt x="4718243" y="3116700"/>
                    </a:cubicBezTo>
                    <a:cubicBezTo>
                      <a:pt x="4757513" y="3139671"/>
                      <a:pt x="4809281" y="3151156"/>
                      <a:pt x="4873546" y="3151156"/>
                    </a:cubicBezTo>
                    <a:cubicBezTo>
                      <a:pt x="4909615" y="3151156"/>
                      <a:pt x="4947940" y="3140605"/>
                      <a:pt x="4988522" y="3119502"/>
                    </a:cubicBezTo>
                    <a:cubicBezTo>
                      <a:pt x="5029105" y="3098399"/>
                      <a:pt x="5072056" y="3077151"/>
                      <a:pt x="5117375" y="3055759"/>
                    </a:cubicBezTo>
                    <a:cubicBezTo>
                      <a:pt x="5164873" y="3035346"/>
                      <a:pt x="5200730" y="3019624"/>
                      <a:pt x="5224946" y="3008595"/>
                    </a:cubicBezTo>
                    <a:cubicBezTo>
                      <a:pt x="5249163" y="2997565"/>
                      <a:pt x="5261538" y="2992050"/>
                      <a:pt x="5262072" y="2992050"/>
                    </a:cubicBezTo>
                    <a:cubicBezTo>
                      <a:pt x="5292091" y="2992050"/>
                      <a:pt x="5307101" y="3000144"/>
                      <a:pt x="5307101" y="3016333"/>
                    </a:cubicBezTo>
                    <a:cubicBezTo>
                      <a:pt x="5307101" y="3031098"/>
                      <a:pt x="5294615" y="3060362"/>
                      <a:pt x="5269643" y="3104125"/>
                    </a:cubicBezTo>
                    <a:cubicBezTo>
                      <a:pt x="5244671" y="3147887"/>
                      <a:pt x="5214151" y="3197876"/>
                      <a:pt x="5178082" y="3254091"/>
                    </a:cubicBezTo>
                    <a:cubicBezTo>
                      <a:pt x="5106612" y="3311507"/>
                      <a:pt x="5052320" y="3355481"/>
                      <a:pt x="5015207" y="3386012"/>
                    </a:cubicBezTo>
                    <a:cubicBezTo>
                      <a:pt x="4978093" y="3416544"/>
                      <a:pt x="4947262" y="3441060"/>
                      <a:pt x="4922712" y="3459561"/>
                    </a:cubicBezTo>
                    <a:lnTo>
                      <a:pt x="4876815" y="3499788"/>
                    </a:lnTo>
                    <a:lnTo>
                      <a:pt x="5182952" y="3854424"/>
                    </a:lnTo>
                    <a:cubicBezTo>
                      <a:pt x="5346172" y="3690003"/>
                      <a:pt x="5460904" y="3541427"/>
                      <a:pt x="5527148" y="3408694"/>
                    </a:cubicBezTo>
                    <a:cubicBezTo>
                      <a:pt x="5593392" y="3275961"/>
                      <a:pt x="5626514" y="3175884"/>
                      <a:pt x="5626514" y="3108461"/>
                    </a:cubicBezTo>
                    <a:cubicBezTo>
                      <a:pt x="5626514" y="2988381"/>
                      <a:pt x="5587610" y="2893329"/>
                      <a:pt x="5509803" y="2823305"/>
                    </a:cubicBezTo>
                    <a:cubicBezTo>
                      <a:pt x="5431995" y="2753280"/>
                      <a:pt x="5303477" y="2718268"/>
                      <a:pt x="5124247" y="2718268"/>
                    </a:cubicBezTo>
                    <a:cubicBezTo>
                      <a:pt x="5065318" y="2718268"/>
                      <a:pt x="5028049" y="2725251"/>
                      <a:pt x="5012438" y="2739215"/>
                    </a:cubicBezTo>
                    <a:cubicBezTo>
                      <a:pt x="5045260" y="2697721"/>
                      <a:pt x="5091947" y="2659718"/>
                      <a:pt x="5152498" y="2625206"/>
                    </a:cubicBezTo>
                    <a:cubicBezTo>
                      <a:pt x="5213050" y="2590694"/>
                      <a:pt x="5278038" y="2573438"/>
                      <a:pt x="5347461" y="2573438"/>
                    </a:cubicBezTo>
                    <a:cubicBezTo>
                      <a:pt x="5388956" y="2573438"/>
                      <a:pt x="5434353" y="2583145"/>
                      <a:pt x="5483652" y="2602558"/>
                    </a:cubicBezTo>
                    <a:cubicBezTo>
                      <a:pt x="5532952" y="2621971"/>
                      <a:pt x="5579927" y="2647388"/>
                      <a:pt x="5624579" y="2678809"/>
                    </a:cubicBezTo>
                    <a:cubicBezTo>
                      <a:pt x="5669231" y="2710229"/>
                      <a:pt x="5708535" y="2743518"/>
                      <a:pt x="5742491" y="2778675"/>
                    </a:cubicBezTo>
                    <a:cubicBezTo>
                      <a:pt x="5776447" y="2813832"/>
                      <a:pt x="5800029" y="2847198"/>
                      <a:pt x="5813238" y="2878775"/>
                    </a:cubicBezTo>
                    <a:cubicBezTo>
                      <a:pt x="5868919" y="2948288"/>
                      <a:pt x="5907935" y="3013831"/>
                      <a:pt x="5930282" y="3075406"/>
                    </a:cubicBezTo>
                    <a:cubicBezTo>
                      <a:pt x="5952631" y="3136980"/>
                      <a:pt x="5963805" y="3180086"/>
                      <a:pt x="5963805" y="3204725"/>
                    </a:cubicBezTo>
                    <a:lnTo>
                      <a:pt x="5963805" y="4421267"/>
                    </a:lnTo>
                    <a:lnTo>
                      <a:pt x="6275479" y="4645550"/>
                    </a:lnTo>
                    <a:lnTo>
                      <a:pt x="6275479" y="2468102"/>
                    </a:lnTo>
                    <a:lnTo>
                      <a:pt x="6553220" y="2468102"/>
                    </a:lnTo>
                    <a:lnTo>
                      <a:pt x="6595466" y="2468102"/>
                    </a:lnTo>
                    <a:lnTo>
                      <a:pt x="6616315" y="2564496"/>
                    </a:lnTo>
                    <a:cubicBezTo>
                      <a:pt x="6675205" y="2825716"/>
                      <a:pt x="6741220" y="3042484"/>
                      <a:pt x="6814361" y="3214799"/>
                    </a:cubicBezTo>
                    <a:cubicBezTo>
                      <a:pt x="6897949" y="3411729"/>
                      <a:pt x="6986030" y="3577106"/>
                      <a:pt x="7078603" y="3710928"/>
                    </a:cubicBezTo>
                    <a:cubicBezTo>
                      <a:pt x="7171176" y="3844751"/>
                      <a:pt x="7264894" y="3951010"/>
                      <a:pt x="7359757" y="4029707"/>
                    </a:cubicBezTo>
                    <a:cubicBezTo>
                      <a:pt x="7454620" y="4108404"/>
                      <a:pt x="7545213" y="4168121"/>
                      <a:pt x="7631538" y="4208860"/>
                    </a:cubicBezTo>
                    <a:cubicBezTo>
                      <a:pt x="7717861" y="4249598"/>
                      <a:pt x="7795958" y="4275637"/>
                      <a:pt x="7865827" y="4286978"/>
                    </a:cubicBezTo>
                    <a:cubicBezTo>
                      <a:pt x="7935695" y="4298319"/>
                      <a:pt x="7994000" y="4303990"/>
                      <a:pt x="8040743" y="4303990"/>
                    </a:cubicBezTo>
                    <a:cubicBezTo>
                      <a:pt x="8174521" y="4303990"/>
                      <a:pt x="8290009" y="4278628"/>
                      <a:pt x="8387207" y="4227906"/>
                    </a:cubicBezTo>
                    <a:cubicBezTo>
                      <a:pt x="8484404" y="4177183"/>
                      <a:pt x="8565525" y="4111239"/>
                      <a:pt x="8630568" y="4030074"/>
                    </a:cubicBezTo>
                    <a:cubicBezTo>
                      <a:pt x="8695612" y="3948909"/>
                      <a:pt x="8743432" y="3858816"/>
                      <a:pt x="8774030" y="3759794"/>
                    </a:cubicBezTo>
                    <a:cubicBezTo>
                      <a:pt x="8804628" y="3660773"/>
                      <a:pt x="8819928" y="3560695"/>
                      <a:pt x="8819928" y="3459561"/>
                    </a:cubicBezTo>
                    <a:cubicBezTo>
                      <a:pt x="8819928" y="3266366"/>
                      <a:pt x="8784182" y="3108539"/>
                      <a:pt x="8712690" y="2986080"/>
                    </a:cubicBezTo>
                    <a:cubicBezTo>
                      <a:pt x="8641197" y="2863620"/>
                      <a:pt x="8556874" y="2767090"/>
                      <a:pt x="8459722" y="2696487"/>
                    </a:cubicBezTo>
                    <a:cubicBezTo>
                      <a:pt x="8362568" y="2625884"/>
                      <a:pt x="8263747" y="2577285"/>
                      <a:pt x="8163258" y="2550690"/>
                    </a:cubicBezTo>
                    <a:cubicBezTo>
                      <a:pt x="8062769" y="2524094"/>
                      <a:pt x="7984661" y="2510797"/>
                      <a:pt x="7928935" y="2510797"/>
                    </a:cubicBezTo>
                    <a:cubicBezTo>
                      <a:pt x="7836785" y="2510797"/>
                      <a:pt x="7755209" y="2527441"/>
                      <a:pt x="7684206" y="2560730"/>
                    </a:cubicBezTo>
                    <a:cubicBezTo>
                      <a:pt x="7613203" y="2594019"/>
                      <a:pt x="7553419" y="2635758"/>
                      <a:pt x="7504853" y="2685947"/>
                    </a:cubicBezTo>
                    <a:cubicBezTo>
                      <a:pt x="7456288" y="2736136"/>
                      <a:pt x="7419963" y="2789894"/>
                      <a:pt x="7395880" y="2847221"/>
                    </a:cubicBezTo>
                    <a:cubicBezTo>
                      <a:pt x="7371798" y="2904548"/>
                      <a:pt x="7359757" y="2960163"/>
                      <a:pt x="7359757" y="3014065"/>
                    </a:cubicBezTo>
                    <a:cubicBezTo>
                      <a:pt x="7359757" y="3137080"/>
                      <a:pt x="7400628" y="3242639"/>
                      <a:pt x="7482372" y="3330742"/>
                    </a:cubicBezTo>
                    <a:cubicBezTo>
                      <a:pt x="7564114" y="3418845"/>
                      <a:pt x="7675367" y="3462897"/>
                      <a:pt x="7816127" y="3462897"/>
                    </a:cubicBezTo>
                    <a:cubicBezTo>
                      <a:pt x="7857532" y="3462897"/>
                      <a:pt x="7902818" y="3455970"/>
                      <a:pt x="7951984" y="3442116"/>
                    </a:cubicBezTo>
                    <a:cubicBezTo>
                      <a:pt x="8001150" y="3428263"/>
                      <a:pt x="8046480" y="3406148"/>
                      <a:pt x="8087974" y="3375772"/>
                    </a:cubicBezTo>
                    <a:cubicBezTo>
                      <a:pt x="8129469" y="3345396"/>
                      <a:pt x="8164347" y="3305803"/>
                      <a:pt x="8192611" y="3256993"/>
                    </a:cubicBezTo>
                    <a:cubicBezTo>
                      <a:pt x="8220874" y="3208183"/>
                      <a:pt x="8235005" y="3149533"/>
                      <a:pt x="8235005" y="3081043"/>
                    </a:cubicBezTo>
                    <a:cubicBezTo>
                      <a:pt x="8235005" y="3038748"/>
                      <a:pt x="8227175" y="2997554"/>
                      <a:pt x="8211515" y="2957461"/>
                    </a:cubicBezTo>
                    <a:lnTo>
                      <a:pt x="8198592" y="2929362"/>
                    </a:lnTo>
                    <a:lnTo>
                      <a:pt x="8231086" y="2931612"/>
                    </a:lnTo>
                    <a:cubicBezTo>
                      <a:pt x="8265142" y="2936419"/>
                      <a:pt x="8297246" y="2948438"/>
                      <a:pt x="8327400" y="2967668"/>
                    </a:cubicBezTo>
                    <a:cubicBezTo>
                      <a:pt x="8367605" y="2993307"/>
                      <a:pt x="8402861" y="3026985"/>
                      <a:pt x="8433170" y="3068701"/>
                    </a:cubicBezTo>
                    <a:cubicBezTo>
                      <a:pt x="8463479" y="3110418"/>
                      <a:pt x="8487840" y="3156282"/>
                      <a:pt x="8506252" y="3206293"/>
                    </a:cubicBezTo>
                    <a:cubicBezTo>
                      <a:pt x="8524665" y="3256304"/>
                      <a:pt x="8533870" y="3301723"/>
                      <a:pt x="8533870" y="3342550"/>
                    </a:cubicBezTo>
                    <a:cubicBezTo>
                      <a:pt x="8533870" y="3394006"/>
                      <a:pt x="8523419" y="3451723"/>
                      <a:pt x="8502517" y="3515699"/>
                    </a:cubicBezTo>
                    <a:cubicBezTo>
                      <a:pt x="8481614" y="3579674"/>
                      <a:pt x="8449826" y="3639447"/>
                      <a:pt x="8407154" y="3695018"/>
                    </a:cubicBezTo>
                    <a:cubicBezTo>
                      <a:pt x="8364480" y="3750588"/>
                      <a:pt x="8309811" y="3796952"/>
                      <a:pt x="8243144" y="3834110"/>
                    </a:cubicBezTo>
                    <a:cubicBezTo>
                      <a:pt x="8176478" y="3871268"/>
                      <a:pt x="8095046" y="3889847"/>
                      <a:pt x="7998848" y="3889847"/>
                    </a:cubicBezTo>
                    <a:cubicBezTo>
                      <a:pt x="7894957" y="3889847"/>
                      <a:pt x="7791221" y="3870190"/>
                      <a:pt x="7687642" y="3830875"/>
                    </a:cubicBezTo>
                    <a:cubicBezTo>
                      <a:pt x="7584061" y="3791560"/>
                      <a:pt x="7482694" y="3721669"/>
                      <a:pt x="7383539" y="3621202"/>
                    </a:cubicBezTo>
                    <a:cubicBezTo>
                      <a:pt x="7284384" y="3520735"/>
                      <a:pt x="7188087" y="3384600"/>
                      <a:pt x="7094647" y="3212797"/>
                    </a:cubicBezTo>
                    <a:cubicBezTo>
                      <a:pt x="7001207" y="3040994"/>
                      <a:pt x="6914060" y="2818001"/>
                      <a:pt x="6833207" y="2543819"/>
                    </a:cubicBezTo>
                    <a:lnTo>
                      <a:pt x="6638513" y="2468102"/>
                    </a:lnTo>
                    <a:lnTo>
                      <a:pt x="9011670" y="2468102"/>
                    </a:lnTo>
                    <a:lnTo>
                      <a:pt x="9033485" y="2468102"/>
                    </a:lnTo>
                    <a:lnTo>
                      <a:pt x="9097194" y="2643218"/>
                    </a:lnTo>
                    <a:cubicBezTo>
                      <a:pt x="9141357" y="2659273"/>
                      <a:pt x="9182384" y="2670937"/>
                      <a:pt x="9220276" y="2678208"/>
                    </a:cubicBezTo>
                    <a:cubicBezTo>
                      <a:pt x="9258168" y="2685480"/>
                      <a:pt x="9298061" y="2693318"/>
                      <a:pt x="9339956" y="2701724"/>
                    </a:cubicBezTo>
                    <a:cubicBezTo>
                      <a:pt x="9409691" y="2715644"/>
                      <a:pt x="9483818" y="2732756"/>
                      <a:pt x="9562337" y="2753058"/>
                    </a:cubicBezTo>
                    <a:cubicBezTo>
                      <a:pt x="9640856" y="2773360"/>
                      <a:pt x="9712960" y="2800579"/>
                      <a:pt x="9778648" y="2834712"/>
                    </a:cubicBezTo>
                    <a:cubicBezTo>
                      <a:pt x="9844335" y="2868846"/>
                      <a:pt x="9897782" y="2911486"/>
                      <a:pt x="9938988" y="2962631"/>
                    </a:cubicBezTo>
                    <a:cubicBezTo>
                      <a:pt x="9980193" y="3013776"/>
                      <a:pt x="10000796" y="3077329"/>
                      <a:pt x="10000796" y="3153291"/>
                    </a:cubicBezTo>
                    <a:cubicBezTo>
                      <a:pt x="10000796" y="3176195"/>
                      <a:pt x="9998727" y="3195919"/>
                      <a:pt x="9994591" y="3212464"/>
                    </a:cubicBezTo>
                    <a:cubicBezTo>
                      <a:pt x="9993557" y="3216599"/>
                      <a:pt x="9992905" y="3220107"/>
                      <a:pt x="9992636" y="3222987"/>
                    </a:cubicBezTo>
                    <a:lnTo>
                      <a:pt x="9992960" y="3229474"/>
                    </a:lnTo>
                    <a:lnTo>
                      <a:pt x="9984483" y="3226708"/>
                    </a:lnTo>
                    <a:cubicBezTo>
                      <a:pt x="9967267" y="3221876"/>
                      <a:pt x="9946543" y="3218251"/>
                      <a:pt x="9922310" y="3215832"/>
                    </a:cubicBezTo>
                    <a:cubicBezTo>
                      <a:pt x="9890000" y="3212608"/>
                      <a:pt x="9859235" y="3210996"/>
                      <a:pt x="9830015" y="3210996"/>
                    </a:cubicBezTo>
                    <a:cubicBezTo>
                      <a:pt x="9748049" y="3210996"/>
                      <a:pt x="9677736" y="3225694"/>
                      <a:pt x="9619075" y="3255092"/>
                    </a:cubicBezTo>
                    <a:cubicBezTo>
                      <a:pt x="9560413" y="3284489"/>
                      <a:pt x="9511892" y="3319968"/>
                      <a:pt x="9473511" y="3361529"/>
                    </a:cubicBezTo>
                    <a:cubicBezTo>
                      <a:pt x="9435130" y="3403091"/>
                      <a:pt x="9407389" y="3448787"/>
                      <a:pt x="9390289" y="3498621"/>
                    </a:cubicBezTo>
                    <a:cubicBezTo>
                      <a:pt x="9373189" y="3548454"/>
                      <a:pt x="9364639" y="3594050"/>
                      <a:pt x="9364639" y="3635411"/>
                    </a:cubicBezTo>
                    <a:cubicBezTo>
                      <a:pt x="9364639" y="3740415"/>
                      <a:pt x="9405133" y="3830419"/>
                      <a:pt x="9486120" y="3905425"/>
                    </a:cubicBezTo>
                    <a:cubicBezTo>
                      <a:pt x="9567107" y="3980430"/>
                      <a:pt x="9663460" y="4017932"/>
                      <a:pt x="9775179" y="4017932"/>
                    </a:cubicBezTo>
                    <a:cubicBezTo>
                      <a:pt x="9820987" y="4017932"/>
                      <a:pt x="9867296" y="4008560"/>
                      <a:pt x="9914104" y="3989814"/>
                    </a:cubicBezTo>
                    <a:cubicBezTo>
                      <a:pt x="9960913" y="3971068"/>
                      <a:pt x="10004042" y="3945751"/>
                      <a:pt x="10043490" y="3913863"/>
                    </a:cubicBezTo>
                    <a:cubicBezTo>
                      <a:pt x="10082939" y="3881975"/>
                      <a:pt x="10118718" y="3843828"/>
                      <a:pt x="10150828" y="3799421"/>
                    </a:cubicBezTo>
                    <a:cubicBezTo>
                      <a:pt x="10182939" y="3755013"/>
                      <a:pt x="10202285" y="3716221"/>
                      <a:pt x="10208867" y="3683043"/>
                    </a:cubicBezTo>
                    <a:cubicBezTo>
                      <a:pt x="10242934" y="3704257"/>
                      <a:pt x="10288865" y="3749065"/>
                      <a:pt x="10346659" y="3817466"/>
                    </a:cubicBezTo>
                    <a:cubicBezTo>
                      <a:pt x="10404453" y="3885867"/>
                      <a:pt x="10454809" y="3961695"/>
                      <a:pt x="10497726" y="4044951"/>
                    </a:cubicBezTo>
                    <a:cubicBezTo>
                      <a:pt x="10540644" y="4128206"/>
                      <a:pt x="10574321" y="4209927"/>
                      <a:pt x="10598760" y="4290114"/>
                    </a:cubicBezTo>
                    <a:cubicBezTo>
                      <a:pt x="10623198" y="4370300"/>
                      <a:pt x="10635417" y="4435833"/>
                      <a:pt x="10635417" y="4486711"/>
                    </a:cubicBezTo>
                    <a:lnTo>
                      <a:pt x="10854696" y="4654089"/>
                    </a:lnTo>
                    <a:lnTo>
                      <a:pt x="10854696" y="2468102"/>
                    </a:lnTo>
                    <a:lnTo>
                      <a:pt x="11302661" y="2468102"/>
                    </a:lnTo>
                    <a:lnTo>
                      <a:pt x="11124609" y="2182045"/>
                    </a:lnTo>
                    <a:lnTo>
                      <a:pt x="8890308" y="2182045"/>
                    </a:lnTo>
                    <a:lnTo>
                      <a:pt x="8853832" y="2182045"/>
                    </a:lnTo>
                    <a:lnTo>
                      <a:pt x="6444525" y="2182045"/>
                    </a:lnTo>
                    <a:lnTo>
                      <a:pt x="6395382" y="2182045"/>
                    </a:lnTo>
                    <a:lnTo>
                      <a:pt x="6261910" y="2182045"/>
                    </a:lnTo>
                    <a:lnTo>
                      <a:pt x="6260418" y="2173222"/>
                    </a:lnTo>
                    <a:cubicBezTo>
                      <a:pt x="6258739" y="2167140"/>
                      <a:pt x="6256221" y="2159941"/>
                      <a:pt x="6252864" y="2151624"/>
                    </a:cubicBezTo>
                    <a:cubicBezTo>
                      <a:pt x="6239255" y="2094742"/>
                      <a:pt x="6217774" y="2027709"/>
                      <a:pt x="6188421" y="1950524"/>
                    </a:cubicBezTo>
                    <a:cubicBezTo>
                      <a:pt x="6159068" y="1873339"/>
                      <a:pt x="6084195" y="1815312"/>
                      <a:pt x="5963805" y="1776441"/>
                    </a:cubicBezTo>
                    <a:close/>
                    <a:moveTo>
                      <a:pt x="3855255" y="1772172"/>
                    </a:moveTo>
                    <a:lnTo>
                      <a:pt x="3855255" y="2274925"/>
                    </a:lnTo>
                    <a:lnTo>
                      <a:pt x="3847539" y="2268634"/>
                    </a:lnTo>
                    <a:cubicBezTo>
                      <a:pt x="3819150" y="2246031"/>
                      <a:pt x="3781072" y="2217168"/>
                      <a:pt x="3733307" y="2182045"/>
                    </a:cubicBezTo>
                    <a:lnTo>
                      <a:pt x="3463906" y="2182045"/>
                    </a:lnTo>
                    <a:lnTo>
                      <a:pt x="3298551" y="2182045"/>
                    </a:lnTo>
                    <a:lnTo>
                      <a:pt x="1022081" y="2182045"/>
                    </a:lnTo>
                    <a:lnTo>
                      <a:pt x="1179920" y="2468102"/>
                    </a:lnTo>
                    <a:lnTo>
                      <a:pt x="1980652" y="2468102"/>
                    </a:lnTo>
                    <a:cubicBezTo>
                      <a:pt x="1935067" y="2476863"/>
                      <a:pt x="1895073" y="2510986"/>
                      <a:pt x="1860673" y="2570470"/>
                    </a:cubicBezTo>
                    <a:cubicBezTo>
                      <a:pt x="1826272" y="2629954"/>
                      <a:pt x="1794840" y="2682111"/>
                      <a:pt x="1766376" y="2726941"/>
                    </a:cubicBezTo>
                    <a:cubicBezTo>
                      <a:pt x="1736712" y="2781154"/>
                      <a:pt x="1710462" y="2824861"/>
                      <a:pt x="1687624" y="2858061"/>
                    </a:cubicBezTo>
                    <a:cubicBezTo>
                      <a:pt x="1664787" y="2891261"/>
                      <a:pt x="1641360" y="2907861"/>
                      <a:pt x="1617344" y="2907861"/>
                    </a:cubicBezTo>
                    <a:cubicBezTo>
                      <a:pt x="1610139" y="2907861"/>
                      <a:pt x="1592783" y="2891239"/>
                      <a:pt x="1565276" y="2857994"/>
                    </a:cubicBezTo>
                    <a:cubicBezTo>
                      <a:pt x="1537769" y="2824750"/>
                      <a:pt x="1508805" y="2778575"/>
                      <a:pt x="1478385" y="2719469"/>
                    </a:cubicBezTo>
                    <a:lnTo>
                      <a:pt x="1256504" y="2813865"/>
                    </a:lnTo>
                    <a:cubicBezTo>
                      <a:pt x="1349321" y="3006082"/>
                      <a:pt x="1442194" y="3133845"/>
                      <a:pt x="1535123" y="3197153"/>
                    </a:cubicBezTo>
                    <a:cubicBezTo>
                      <a:pt x="1628051" y="3260462"/>
                      <a:pt x="1701489" y="3292116"/>
                      <a:pt x="1755436" y="3292116"/>
                    </a:cubicBezTo>
                    <a:cubicBezTo>
                      <a:pt x="1813252" y="3292116"/>
                      <a:pt x="1860984" y="3267567"/>
                      <a:pt x="1898631" y="3218468"/>
                    </a:cubicBezTo>
                    <a:cubicBezTo>
                      <a:pt x="1926867" y="3181643"/>
                      <a:pt x="1940674" y="3141517"/>
                      <a:pt x="1940052" y="3098087"/>
                    </a:cubicBezTo>
                    <a:lnTo>
                      <a:pt x="1935084" y="3057347"/>
                    </a:lnTo>
                    <a:lnTo>
                      <a:pt x="1990540" y="3015693"/>
                    </a:lnTo>
                    <a:cubicBezTo>
                      <a:pt x="2042370" y="2973253"/>
                      <a:pt x="2081936" y="2929492"/>
                      <a:pt x="2109238" y="2884412"/>
                    </a:cubicBezTo>
                    <a:cubicBezTo>
                      <a:pt x="2145640" y="2824305"/>
                      <a:pt x="2170134" y="2767657"/>
                      <a:pt x="2182720" y="2714466"/>
                    </a:cubicBezTo>
                    <a:cubicBezTo>
                      <a:pt x="2184099" y="2753870"/>
                      <a:pt x="2203634" y="2804726"/>
                      <a:pt x="2241326" y="2867034"/>
                    </a:cubicBezTo>
                    <a:cubicBezTo>
                      <a:pt x="2279018" y="2929342"/>
                      <a:pt x="2322702" y="2988281"/>
                      <a:pt x="2372379" y="3043851"/>
                    </a:cubicBezTo>
                    <a:cubicBezTo>
                      <a:pt x="2422057" y="3099422"/>
                      <a:pt x="2475815" y="3149611"/>
                      <a:pt x="2533654" y="3194418"/>
                    </a:cubicBezTo>
                    <a:cubicBezTo>
                      <a:pt x="2591492" y="3239226"/>
                      <a:pt x="2642982" y="3263097"/>
                      <a:pt x="2688123" y="3266032"/>
                    </a:cubicBezTo>
                    <a:lnTo>
                      <a:pt x="2010005" y="3642883"/>
                    </a:lnTo>
                    <a:lnTo>
                      <a:pt x="2280786" y="3981108"/>
                    </a:lnTo>
                    <a:cubicBezTo>
                      <a:pt x="2298631" y="3974837"/>
                      <a:pt x="2308602" y="3970918"/>
                      <a:pt x="2310699" y="3969350"/>
                    </a:cubicBezTo>
                    <a:lnTo>
                      <a:pt x="2310210" y="3968622"/>
                    </a:lnTo>
                    <a:lnTo>
                      <a:pt x="2340984" y="3971193"/>
                    </a:lnTo>
                    <a:cubicBezTo>
                      <a:pt x="2349895" y="3971543"/>
                      <a:pt x="2357236" y="3971368"/>
                      <a:pt x="2363007" y="3970668"/>
                    </a:cubicBezTo>
                    <a:cubicBezTo>
                      <a:pt x="2374548" y="3969267"/>
                      <a:pt x="2391392" y="3969723"/>
                      <a:pt x="2413540" y="3972035"/>
                    </a:cubicBezTo>
                    <a:cubicBezTo>
                      <a:pt x="2436801" y="3975326"/>
                      <a:pt x="2454190" y="3978551"/>
                      <a:pt x="2465708" y="3981709"/>
                    </a:cubicBezTo>
                    <a:cubicBezTo>
                      <a:pt x="2477227" y="3984866"/>
                      <a:pt x="2493493" y="3990181"/>
                      <a:pt x="2514508" y="3997652"/>
                    </a:cubicBezTo>
                    <a:cubicBezTo>
                      <a:pt x="2535522" y="4005124"/>
                      <a:pt x="2557892" y="4014119"/>
                      <a:pt x="2581619" y="4024637"/>
                    </a:cubicBezTo>
                    <a:cubicBezTo>
                      <a:pt x="2605346" y="4035155"/>
                      <a:pt x="2635154" y="4048086"/>
                      <a:pt x="2671045" y="4063429"/>
                    </a:cubicBezTo>
                    <a:cubicBezTo>
                      <a:pt x="2712673" y="4091137"/>
                      <a:pt x="2740425" y="4108771"/>
                      <a:pt x="2754300" y="4116331"/>
                    </a:cubicBezTo>
                    <a:cubicBezTo>
                      <a:pt x="2768177" y="4123892"/>
                      <a:pt x="2776427" y="4129006"/>
                      <a:pt x="2779051" y="4131675"/>
                    </a:cubicBezTo>
                    <a:lnTo>
                      <a:pt x="2844494" y="4184910"/>
                    </a:lnTo>
                    <a:lnTo>
                      <a:pt x="2856635" y="4205124"/>
                    </a:lnTo>
                    <a:cubicBezTo>
                      <a:pt x="2871534" y="4220022"/>
                      <a:pt x="2882075" y="4227472"/>
                      <a:pt x="2888256" y="4227472"/>
                    </a:cubicBezTo>
                    <a:lnTo>
                      <a:pt x="3126607" y="4397666"/>
                    </a:lnTo>
                    <a:lnTo>
                      <a:pt x="3111405" y="4472768"/>
                    </a:lnTo>
                    <a:cubicBezTo>
                      <a:pt x="3115274" y="4476638"/>
                      <a:pt x="3117476" y="4478839"/>
                      <a:pt x="3118009" y="4479373"/>
                    </a:cubicBezTo>
                    <a:cubicBezTo>
                      <a:pt x="3118543" y="4479907"/>
                      <a:pt x="3119099" y="4481152"/>
                      <a:pt x="3119677" y="4483109"/>
                    </a:cubicBezTo>
                    <a:lnTo>
                      <a:pt x="3141158" y="4542615"/>
                    </a:lnTo>
                    <a:lnTo>
                      <a:pt x="3328082" y="4624202"/>
                    </a:lnTo>
                    <a:lnTo>
                      <a:pt x="3332552" y="3033144"/>
                    </a:lnTo>
                    <a:lnTo>
                      <a:pt x="3332552" y="3066767"/>
                    </a:lnTo>
                    <a:cubicBezTo>
                      <a:pt x="3335398" y="3066767"/>
                      <a:pt x="3336821" y="3056560"/>
                      <a:pt x="3336821" y="3036146"/>
                    </a:cubicBezTo>
                    <a:cubicBezTo>
                      <a:pt x="3339979" y="3033077"/>
                      <a:pt x="3343559" y="3023627"/>
                      <a:pt x="3347562" y="3007794"/>
                    </a:cubicBezTo>
                    <a:lnTo>
                      <a:pt x="3383786" y="2910062"/>
                    </a:lnTo>
                    <a:cubicBezTo>
                      <a:pt x="3383786" y="2913175"/>
                      <a:pt x="3371356" y="2906638"/>
                      <a:pt x="3346495" y="2890449"/>
                    </a:cubicBezTo>
                    <a:cubicBezTo>
                      <a:pt x="3374202" y="2864566"/>
                      <a:pt x="3388055" y="2851623"/>
                      <a:pt x="3388055" y="2851623"/>
                    </a:cubicBezTo>
                    <a:cubicBezTo>
                      <a:pt x="3392947" y="2864165"/>
                      <a:pt x="3397017" y="2857716"/>
                      <a:pt x="3400263" y="2832277"/>
                    </a:cubicBezTo>
                    <a:cubicBezTo>
                      <a:pt x="3403510" y="2806838"/>
                      <a:pt x="3405133" y="2782867"/>
                      <a:pt x="3405133" y="2760363"/>
                    </a:cubicBezTo>
                    <a:cubicBezTo>
                      <a:pt x="3405133" y="2702057"/>
                      <a:pt x="3394649" y="2640717"/>
                      <a:pt x="3373679" y="2576340"/>
                    </a:cubicBezTo>
                    <a:cubicBezTo>
                      <a:pt x="3352710" y="2511964"/>
                      <a:pt x="3328282" y="2475885"/>
                      <a:pt x="3300397" y="2468102"/>
                    </a:cubicBezTo>
                    <a:lnTo>
                      <a:pt x="3478938" y="2468102"/>
                    </a:lnTo>
                    <a:lnTo>
                      <a:pt x="3660370" y="2468102"/>
                    </a:lnTo>
                    <a:lnTo>
                      <a:pt x="3675002" y="2468102"/>
                    </a:lnTo>
                    <a:cubicBezTo>
                      <a:pt x="3683274" y="2471659"/>
                      <a:pt x="3697706" y="2485547"/>
                      <a:pt x="3718297" y="2509763"/>
                    </a:cubicBezTo>
                    <a:cubicBezTo>
                      <a:pt x="3738888" y="2533979"/>
                      <a:pt x="3759980" y="2562298"/>
                      <a:pt x="3781573" y="2594719"/>
                    </a:cubicBezTo>
                    <a:cubicBezTo>
                      <a:pt x="3803165" y="2627141"/>
                      <a:pt x="3820843" y="2658373"/>
                      <a:pt x="3834608" y="2688415"/>
                    </a:cubicBezTo>
                    <a:cubicBezTo>
                      <a:pt x="3848372" y="2718457"/>
                      <a:pt x="3855255" y="2739660"/>
                      <a:pt x="3855255" y="2752024"/>
                    </a:cubicBezTo>
                    <a:lnTo>
                      <a:pt x="3855255" y="4421534"/>
                    </a:lnTo>
                    <a:lnTo>
                      <a:pt x="4162659" y="4645550"/>
                    </a:lnTo>
                    <a:lnTo>
                      <a:pt x="4162659" y="2468102"/>
                    </a:lnTo>
                    <a:lnTo>
                      <a:pt x="4631504" y="2468102"/>
                    </a:lnTo>
                    <a:lnTo>
                      <a:pt x="4448983" y="2182045"/>
                    </a:lnTo>
                    <a:lnTo>
                      <a:pt x="4146849" y="2182045"/>
                    </a:lnTo>
                    <a:lnTo>
                      <a:pt x="4135641" y="2146221"/>
                    </a:lnTo>
                    <a:cubicBezTo>
                      <a:pt x="4122388" y="2093074"/>
                      <a:pt x="4099695" y="2028342"/>
                      <a:pt x="4067563" y="1952025"/>
                    </a:cubicBezTo>
                    <a:cubicBezTo>
                      <a:pt x="4035430" y="1875708"/>
                      <a:pt x="3964661" y="1815757"/>
                      <a:pt x="3855255" y="1772172"/>
                    </a:cubicBezTo>
                    <a:close/>
                    <a:moveTo>
                      <a:pt x="0" y="0"/>
                    </a:moveTo>
                    <a:lnTo>
                      <a:pt x="12192000" y="0"/>
                    </a:lnTo>
                    <a:lnTo>
                      <a:pt x="12192000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34400" b="1" dirty="0">
                  <a:ln>
                    <a:solidFill>
                      <a:srgbClr val="002060"/>
                    </a:solidFill>
                  </a:ln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8" name="Frame 17">
              <a:extLst>
                <a:ext uri="{FF2B5EF4-FFF2-40B4-BE49-F238E27FC236}">
                  <a16:creationId xmlns:a16="http://schemas.microsoft.com/office/drawing/2014/main" id="{0D6A9F70-4E47-4E49-BFC8-42E9F4C53A1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4233"/>
              </a:avLst>
            </a:prstGeom>
            <a:solidFill>
              <a:srgbClr val="FFFF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375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01D0868-4A02-4304-B824-42A36ADD6D16}"/>
              </a:ext>
            </a:extLst>
          </p:cNvPr>
          <p:cNvSpPr txBox="1"/>
          <p:nvPr/>
        </p:nvSpPr>
        <p:spPr>
          <a:xfrm>
            <a:off x="541531" y="4738113"/>
            <a:ext cx="41701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পদবিঃ আরবি প্রভাষক,</a:t>
            </a:r>
          </a:p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        দেবিপুর ইসলামিয়া ফাজিল (বি,এ) মাদরাসা,        </a:t>
            </a:r>
          </a:p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        তজুমদ্দিন,ভোলা।</a:t>
            </a:r>
          </a:p>
          <a:p>
            <a:r>
              <a:rPr lang="en-US" sz="2000" dirty="0">
                <a:latin typeface="Times New Roman" panose="02020603050405020304" pitchFamily="18" charset="0"/>
                <a:cs typeface="NikoshBAN" panose="02000000000000000000" pitchFamily="2" charset="0"/>
              </a:rPr>
              <a:t>         Gmail. </a:t>
            </a:r>
            <a:r>
              <a:rPr lang="en-US" sz="2000" dirty="0" err="1">
                <a:latin typeface="Times New Roman" panose="02020603050405020304" pitchFamily="18" charset="0"/>
                <a:cs typeface="NikoshBAN" panose="02000000000000000000" pitchFamily="2" charset="0"/>
              </a:rPr>
              <a:t>lecturerasad</a:t>
            </a:r>
            <a:r>
              <a:rPr lang="en-US" sz="2000" dirty="0">
                <a:latin typeface="Times New Roman" panose="02020603050405020304" pitchFamily="18" charset="0"/>
                <a:cs typeface="NikoshBAN" panose="02000000000000000000" pitchFamily="2" charset="0"/>
              </a:rPr>
              <a:t>@</a:t>
            </a:r>
            <a:r>
              <a:rPr lang="bn-BD" sz="2000" dirty="0">
                <a:latin typeface="Times New Roman" panose="02020603050405020304" pitchFamily="18" charset="0"/>
                <a:cs typeface="NikoshBAN" panose="02000000000000000000" pitchFamily="2" charset="0"/>
              </a:rPr>
              <a:t>yahoo</a:t>
            </a:r>
            <a:r>
              <a:rPr lang="en-US" sz="2000" dirty="0">
                <a:latin typeface="Times New Roman" panose="02020603050405020304" pitchFamily="18" charset="0"/>
                <a:cs typeface="NikoshBAN" panose="02000000000000000000" pitchFamily="2" charset="0"/>
              </a:rPr>
              <a:t>.com</a:t>
            </a:r>
            <a:endParaRPr lang="bn-IN" sz="2000" dirty="0"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মোবাইল- ০১৭১৪ ৭০ ২১ ৭৪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CC900F1C-2A65-4A77-8010-B2D27B89FB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948" y="1390487"/>
            <a:ext cx="2135286" cy="26641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C6DF4B3-3CAF-4CB5-9BD3-D4CCB80E8743}"/>
              </a:ext>
            </a:extLst>
          </p:cNvPr>
          <p:cNvSpPr/>
          <p:nvPr/>
        </p:nvSpPr>
        <p:spPr>
          <a:xfrm>
            <a:off x="5715179" y="1604698"/>
            <a:ext cx="2798507" cy="920999"/>
          </a:xfrm>
          <a:prstGeom prst="roundRect">
            <a:avLst>
              <a:gd name="adj" fmla="val 48870"/>
            </a:avLst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কাওয়াইদুল লুগাতিল আরাবিয়্যাহ</a:t>
            </a:r>
            <a:endParaRPr lang="en-US" sz="2400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DE9A5EF-76A9-46B2-A4DE-A22EFE48FAB5}"/>
              </a:ext>
            </a:extLst>
          </p:cNvPr>
          <p:cNvSpPr/>
          <p:nvPr/>
        </p:nvSpPr>
        <p:spPr>
          <a:xfrm>
            <a:off x="5518274" y="2681211"/>
            <a:ext cx="3074245" cy="540919"/>
          </a:xfrm>
          <a:prstGeom prst="roundRect">
            <a:avLst>
              <a:gd name="adj" fmla="val 48432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endParaRPr lang="en-US" sz="2800" dirty="0"/>
          </a:p>
        </p:txBody>
      </p:sp>
      <p:sp>
        <p:nvSpPr>
          <p:cNvPr id="18" name="Scroll: Vertical 17">
            <a:extLst>
              <a:ext uri="{FF2B5EF4-FFF2-40B4-BE49-F238E27FC236}">
                <a16:creationId xmlns:a16="http://schemas.microsoft.com/office/drawing/2014/main" id="{98A54C98-BD1E-4E06-BC2B-C66D80ECB856}"/>
              </a:ext>
            </a:extLst>
          </p:cNvPr>
          <p:cNvSpPr/>
          <p:nvPr/>
        </p:nvSpPr>
        <p:spPr>
          <a:xfrm>
            <a:off x="8627254" y="4306974"/>
            <a:ext cx="2263806" cy="851460"/>
          </a:xfrm>
          <a:prstGeom prst="verticalScroll">
            <a:avLst>
              <a:gd name="adj" fmla="val 25000"/>
            </a:avLst>
          </a:prstGeom>
          <a:solidFill>
            <a:srgbClr val="FF0000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3200" dirty="0"/>
              <a:t>اَلدَّرْسُ الْأَوَّلُ</a:t>
            </a:r>
            <a:endParaRPr lang="en-US" sz="32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D67ECC9-7566-4513-AB2E-8242307B5DA9}"/>
              </a:ext>
            </a:extLst>
          </p:cNvPr>
          <p:cNvGrpSpPr/>
          <p:nvPr/>
        </p:nvGrpSpPr>
        <p:grpSpPr>
          <a:xfrm>
            <a:off x="6588085" y="4262509"/>
            <a:ext cx="2183904" cy="870013"/>
            <a:chOff x="7625919" y="2991775"/>
            <a:chExt cx="2317072" cy="1207361"/>
          </a:xfrm>
        </p:grpSpPr>
        <p:sp>
          <p:nvSpPr>
            <p:cNvPr id="4" name="Scroll: Vertical 3">
              <a:extLst>
                <a:ext uri="{FF2B5EF4-FFF2-40B4-BE49-F238E27FC236}">
                  <a16:creationId xmlns:a16="http://schemas.microsoft.com/office/drawing/2014/main" id="{F5EC74D2-4796-43F3-BBF7-E71E49CEEDDB}"/>
                </a:ext>
              </a:extLst>
            </p:cNvPr>
            <p:cNvSpPr/>
            <p:nvPr/>
          </p:nvSpPr>
          <p:spPr>
            <a:xfrm>
              <a:off x="7625919" y="2991775"/>
              <a:ext cx="2317072" cy="1207361"/>
            </a:xfrm>
            <a:prstGeom prst="verticalScroll">
              <a:avLst>
                <a:gd name="adj" fmla="val 21795"/>
              </a:avLst>
            </a:prstGeom>
            <a:solidFill>
              <a:srgbClr val="FF0000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074F86E-2713-4E5C-BECE-97CCB9A75A86}"/>
                </a:ext>
              </a:extLst>
            </p:cNvPr>
            <p:cNvSpPr/>
            <p:nvPr/>
          </p:nvSpPr>
          <p:spPr>
            <a:xfrm>
              <a:off x="8068613" y="3350867"/>
              <a:ext cx="1629486" cy="8115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প্রথ</a:t>
              </a:r>
              <a:r>
                <a:rPr lang="as-IN" sz="3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3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3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াঠ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FBBD9C8-81BB-4A5B-BD53-873EE0CF418F}"/>
              </a:ext>
            </a:extLst>
          </p:cNvPr>
          <p:cNvGrpSpPr/>
          <p:nvPr/>
        </p:nvGrpSpPr>
        <p:grpSpPr>
          <a:xfrm>
            <a:off x="8898476" y="3329128"/>
            <a:ext cx="2041863" cy="754600"/>
            <a:chOff x="9543495" y="2805343"/>
            <a:chExt cx="1997473" cy="941033"/>
          </a:xfrm>
        </p:grpSpPr>
        <p:sp>
          <p:nvSpPr>
            <p:cNvPr id="19" name="Scroll: Horizontal 18">
              <a:extLst>
                <a:ext uri="{FF2B5EF4-FFF2-40B4-BE49-F238E27FC236}">
                  <a16:creationId xmlns:a16="http://schemas.microsoft.com/office/drawing/2014/main" id="{5A4FD4F0-AB6D-4D8A-AC7D-346E985A8179}"/>
                </a:ext>
              </a:extLst>
            </p:cNvPr>
            <p:cNvSpPr/>
            <p:nvPr/>
          </p:nvSpPr>
          <p:spPr>
            <a:xfrm>
              <a:off x="9543495" y="2805343"/>
              <a:ext cx="1953088" cy="941033"/>
            </a:xfrm>
            <a:prstGeom prst="horizontalScroll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17E060F-3A32-4C6B-8C75-A867F3BA6B30}"/>
                </a:ext>
              </a:extLst>
            </p:cNvPr>
            <p:cNvSpPr txBox="1"/>
            <p:nvPr/>
          </p:nvSpPr>
          <p:spPr>
            <a:xfrm>
              <a:off x="9605636" y="2912189"/>
              <a:ext cx="1935332" cy="729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A" sz="3200" dirty="0">
                  <a:solidFill>
                    <a:srgbClr val="FF0000"/>
                  </a:solidFill>
                </a:rPr>
                <a:t>اَلْوَحْدَةُ الُأُوْلَى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0B500CE-1707-45F8-BE32-987743A0351C}"/>
              </a:ext>
            </a:extLst>
          </p:cNvPr>
          <p:cNvGrpSpPr/>
          <p:nvPr/>
        </p:nvGrpSpPr>
        <p:grpSpPr>
          <a:xfrm>
            <a:off x="6718478" y="3331997"/>
            <a:ext cx="1882066" cy="1045692"/>
            <a:chOff x="6968969" y="2922232"/>
            <a:chExt cx="1873189" cy="1257278"/>
          </a:xfrm>
        </p:grpSpPr>
        <p:sp>
          <p:nvSpPr>
            <p:cNvPr id="24" name="Scroll: Horizontal 23">
              <a:extLst>
                <a:ext uri="{FF2B5EF4-FFF2-40B4-BE49-F238E27FC236}">
                  <a16:creationId xmlns:a16="http://schemas.microsoft.com/office/drawing/2014/main" id="{6C7E86F0-53F2-4E88-8CC5-0803B64167C8}"/>
                </a:ext>
              </a:extLst>
            </p:cNvPr>
            <p:cNvSpPr/>
            <p:nvPr/>
          </p:nvSpPr>
          <p:spPr>
            <a:xfrm flipH="1">
              <a:off x="6968969" y="2922232"/>
              <a:ext cx="1873189" cy="939554"/>
            </a:xfrm>
            <a:prstGeom prst="horizontalScroll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00CEE72-2E52-43FB-98C3-E7B05ECEA57D}"/>
                </a:ext>
              </a:extLst>
            </p:cNvPr>
            <p:cNvSpPr/>
            <p:nvPr/>
          </p:nvSpPr>
          <p:spPr>
            <a:xfrm>
              <a:off x="6994146" y="3102292"/>
              <a:ext cx="1740881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as-IN" sz="3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3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রথম ইউনিট</a:t>
              </a:r>
            </a:p>
          </p:txBody>
        </p:sp>
      </p:grpSp>
      <p:sp>
        <p:nvSpPr>
          <p:cNvPr id="25" name="Frame 24">
            <a:extLst>
              <a:ext uri="{FF2B5EF4-FFF2-40B4-BE49-F238E27FC236}">
                <a16:creationId xmlns:a16="http://schemas.microsoft.com/office/drawing/2014/main" id="{258C0B25-7B8D-4169-8868-19D852ADE73E}"/>
              </a:ext>
            </a:extLst>
          </p:cNvPr>
          <p:cNvSpPr/>
          <p:nvPr/>
        </p:nvSpPr>
        <p:spPr>
          <a:xfrm>
            <a:off x="88777" y="1083076"/>
            <a:ext cx="4930897" cy="5686147"/>
          </a:xfrm>
          <a:prstGeom prst="frame">
            <a:avLst>
              <a:gd name="adj1" fmla="val 50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Frame 35">
            <a:extLst>
              <a:ext uri="{FF2B5EF4-FFF2-40B4-BE49-F238E27FC236}">
                <a16:creationId xmlns:a16="http://schemas.microsoft.com/office/drawing/2014/main" id="{3F25F1A0-F003-4CD8-9177-1F5CA15AB92A}"/>
              </a:ext>
            </a:extLst>
          </p:cNvPr>
          <p:cNvSpPr/>
          <p:nvPr/>
        </p:nvSpPr>
        <p:spPr>
          <a:xfrm>
            <a:off x="5282211" y="1091953"/>
            <a:ext cx="6847643" cy="5670613"/>
          </a:xfrm>
          <a:prstGeom prst="frame">
            <a:avLst>
              <a:gd name="adj1" fmla="val 230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D51C421-AAF8-4AFC-A84F-C7E3F1AABB25}"/>
              </a:ext>
            </a:extLst>
          </p:cNvPr>
          <p:cNvGrpSpPr/>
          <p:nvPr/>
        </p:nvGrpSpPr>
        <p:grpSpPr>
          <a:xfrm>
            <a:off x="8540318" y="2698812"/>
            <a:ext cx="3187083" cy="550415"/>
            <a:chOff x="8753383" y="2947387"/>
            <a:chExt cx="3142695" cy="550415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2501E70F-9CCD-4D3C-A03F-2305335E10B1}"/>
                </a:ext>
              </a:extLst>
            </p:cNvPr>
            <p:cNvSpPr/>
            <p:nvPr/>
          </p:nvSpPr>
          <p:spPr>
            <a:xfrm>
              <a:off x="8753383" y="2947387"/>
              <a:ext cx="3142695" cy="550415"/>
            </a:xfrm>
            <a:prstGeom prst="roundRect">
              <a:avLst>
                <a:gd name="adj" fmla="val 50000"/>
              </a:avLst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F70C8EE-B824-40E9-9110-24958DF9AA41}"/>
                </a:ext>
              </a:extLst>
            </p:cNvPr>
            <p:cNvSpPr txBox="1"/>
            <p:nvPr/>
          </p:nvSpPr>
          <p:spPr>
            <a:xfrm>
              <a:off x="8762259" y="2992307"/>
              <a:ext cx="3113105" cy="461665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400" dirty="0">
                  <a:solidFill>
                    <a:schemeClr val="bg1"/>
                  </a:solidFill>
                </a:rPr>
                <a:t>اَلصَّفُّ: اَلصَّفُّ </a:t>
              </a:r>
              <a:r>
                <a:rPr lang="ar-SA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السَّابِعِ</a:t>
              </a:r>
              <a:r>
                <a:rPr lang="ar-SA" sz="2400" dirty="0">
                  <a:solidFill>
                    <a:schemeClr val="bg1"/>
                  </a:solidFill>
                </a:rPr>
                <a:t> لِلدَّاخِلُ</a:t>
              </a:r>
              <a:endParaRPr lang="en-US" sz="2400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74660D3-7B47-4312-B081-5C3D8CA04307}"/>
              </a:ext>
            </a:extLst>
          </p:cNvPr>
          <p:cNvGrpSpPr/>
          <p:nvPr/>
        </p:nvGrpSpPr>
        <p:grpSpPr>
          <a:xfrm>
            <a:off x="8531443" y="1660122"/>
            <a:ext cx="3338002" cy="736847"/>
            <a:chOff x="8691239" y="1873188"/>
            <a:chExt cx="3382392" cy="736847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037CB66D-EC4A-41A6-935A-DACE97258899}"/>
                </a:ext>
              </a:extLst>
            </p:cNvPr>
            <p:cNvSpPr/>
            <p:nvPr/>
          </p:nvSpPr>
          <p:spPr>
            <a:xfrm>
              <a:off x="8691239" y="1873188"/>
              <a:ext cx="3213715" cy="736847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9DA4362-79B0-417B-B5F8-48790DBBAC1C}"/>
                </a:ext>
              </a:extLst>
            </p:cNvPr>
            <p:cNvSpPr txBox="1"/>
            <p:nvPr/>
          </p:nvSpPr>
          <p:spPr>
            <a:xfrm>
              <a:off x="8778353" y="1975297"/>
              <a:ext cx="32952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A" sz="2800" dirty="0">
                  <a:solidFill>
                    <a:schemeClr val="bg1"/>
                  </a:solidFill>
                </a:rPr>
                <a:t>اَلْكِتَابُ: قَوَاعِدُ</a:t>
              </a:r>
              <a:r>
                <a:rPr lang="ar-SA" sz="28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ا</a:t>
              </a:r>
              <a:r>
                <a:rPr lang="ar-SA" sz="2800" dirty="0">
                  <a:solidFill>
                    <a:schemeClr val="bg1"/>
                  </a:solidFill>
                </a:rPr>
                <a:t>للُّغَةِ الْعَرَبِيَّةِ</a:t>
              </a:r>
              <a:endParaRPr lang="en-US" sz="2800" dirty="0"/>
            </a:p>
          </p:txBody>
        </p:sp>
      </p:grpSp>
      <p:sp>
        <p:nvSpPr>
          <p:cNvPr id="35" name="Frame 34">
            <a:extLst>
              <a:ext uri="{FF2B5EF4-FFF2-40B4-BE49-F238E27FC236}">
                <a16:creationId xmlns:a16="http://schemas.microsoft.com/office/drawing/2014/main" id="{BC128DFD-BD2C-430A-8565-C222571C56A3}"/>
              </a:ext>
            </a:extLst>
          </p:cNvPr>
          <p:cNvSpPr/>
          <p:nvPr/>
        </p:nvSpPr>
        <p:spPr>
          <a:xfrm>
            <a:off x="5477522" y="1269507"/>
            <a:ext cx="6436311" cy="5264459"/>
          </a:xfrm>
          <a:prstGeom prst="frame">
            <a:avLst>
              <a:gd name="adj1" fmla="val 2812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EE6304D-F640-434B-9797-9CEAA0EF7165}"/>
              </a:ext>
            </a:extLst>
          </p:cNvPr>
          <p:cNvGrpSpPr/>
          <p:nvPr/>
        </p:nvGrpSpPr>
        <p:grpSpPr>
          <a:xfrm>
            <a:off x="3750010" y="-36509"/>
            <a:ext cx="3064401" cy="1200329"/>
            <a:chOff x="3839228" y="-98418"/>
            <a:chExt cx="2941496" cy="1200329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982359A6-FB52-4ACB-982A-FE795E922502}"/>
                </a:ext>
              </a:extLst>
            </p:cNvPr>
            <p:cNvSpPr/>
            <p:nvPr/>
          </p:nvSpPr>
          <p:spPr>
            <a:xfrm>
              <a:off x="3839228" y="0"/>
              <a:ext cx="2796464" cy="88500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A3CB323-9031-4FB5-8F9B-5F91BE5D63B7}"/>
                </a:ext>
              </a:extLst>
            </p:cNvPr>
            <p:cNvSpPr txBox="1"/>
            <p:nvPr/>
          </p:nvSpPr>
          <p:spPr>
            <a:xfrm>
              <a:off x="3984260" y="-98418"/>
              <a:ext cx="2796464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7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CA094FF-EDB9-43C2-8E04-FE60F6824107}"/>
              </a:ext>
            </a:extLst>
          </p:cNvPr>
          <p:cNvGrpSpPr/>
          <p:nvPr/>
        </p:nvGrpSpPr>
        <p:grpSpPr>
          <a:xfrm>
            <a:off x="7645057" y="5341904"/>
            <a:ext cx="2592280" cy="830997"/>
            <a:chOff x="8194089" y="5601809"/>
            <a:chExt cx="2592280" cy="830997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1111AFD6-69FF-46AF-AFB7-5F50833A9A99}"/>
                </a:ext>
              </a:extLst>
            </p:cNvPr>
            <p:cNvSpPr/>
            <p:nvPr/>
          </p:nvSpPr>
          <p:spPr>
            <a:xfrm>
              <a:off x="8194089" y="5637320"/>
              <a:ext cx="2476870" cy="710214"/>
            </a:xfrm>
            <a:prstGeom prst="roundRect">
              <a:avLst>
                <a:gd name="adj" fmla="val 25417"/>
              </a:avLst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23CCC75-9751-458B-9675-F07BC396434D}"/>
                </a:ext>
              </a:extLst>
            </p:cNvPr>
            <p:cNvSpPr txBox="1"/>
            <p:nvPr/>
          </p:nvSpPr>
          <p:spPr>
            <a:xfrm>
              <a:off x="8451542" y="5601809"/>
              <a:ext cx="23348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সময়ঃ ৪৫ মিনিট </a:t>
              </a:r>
            </a:p>
            <a:p>
              <a:r>
                <a:rPr lang="en-US" sz="24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তারিখঃ</a:t>
              </a:r>
              <a:r>
                <a: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২৩</a:t>
              </a:r>
              <a:r>
                <a: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/</a:t>
              </a:r>
              <a:r>
                <a:rPr lang="bn-BD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১০</a:t>
              </a:r>
              <a:r>
                <a: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/২০</a:t>
              </a:r>
              <a:r>
                <a:rPr lang="bn-IN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০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46B992DB-4EF3-4379-9492-1F4C947F2D65}"/>
              </a:ext>
            </a:extLst>
          </p:cNvPr>
          <p:cNvSpPr txBox="1"/>
          <p:nvPr/>
        </p:nvSpPr>
        <p:spPr>
          <a:xfrm>
            <a:off x="906894" y="4062585"/>
            <a:ext cx="32300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আসাদুল্লাহ </a:t>
            </a:r>
          </a:p>
        </p:txBody>
      </p:sp>
    </p:spTree>
    <p:extLst>
      <p:ext uri="{BB962C8B-B14F-4D97-AF65-F5344CB8AC3E}">
        <p14:creationId xmlns:p14="http://schemas.microsoft.com/office/powerpoint/2010/main" val="301807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 animBg="1"/>
      <p:bldP spid="16" grpId="0" animBg="1"/>
      <p:bldP spid="18" grpId="0" animBg="1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BB7B85B9-9DDB-479D-B410-E6C5BE74CC38}"/>
              </a:ext>
            </a:extLst>
          </p:cNvPr>
          <p:cNvSpPr/>
          <p:nvPr/>
        </p:nvSpPr>
        <p:spPr>
          <a:xfrm>
            <a:off x="265727" y="272988"/>
            <a:ext cx="11629748" cy="63120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 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7645949-D823-4BD8-9BBB-FB97E5BA21D9}"/>
              </a:ext>
            </a:extLst>
          </p:cNvPr>
          <p:cNvGrpSpPr/>
          <p:nvPr/>
        </p:nvGrpSpPr>
        <p:grpSpPr>
          <a:xfrm>
            <a:off x="381739" y="5359818"/>
            <a:ext cx="11428522" cy="1058737"/>
            <a:chOff x="381739" y="5359818"/>
            <a:chExt cx="11428522" cy="1058737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64666D5A-F9A8-4B09-A6FA-32355BEF68B7}"/>
                </a:ext>
              </a:extLst>
            </p:cNvPr>
            <p:cNvSpPr/>
            <p:nvPr/>
          </p:nvSpPr>
          <p:spPr>
            <a:xfrm>
              <a:off x="381739" y="5372115"/>
              <a:ext cx="11398929" cy="1046440"/>
            </a:xfrm>
            <a:prstGeom prst="roundRect">
              <a:avLst>
                <a:gd name="adj" fmla="val 50000"/>
              </a:avLst>
            </a:prstGeom>
            <a:solidFill>
              <a:srgbClr val="00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4A5AD12-98F8-45AA-A00D-07E3E4F980DC}"/>
                </a:ext>
              </a:extLst>
            </p:cNvPr>
            <p:cNvSpPr txBox="1"/>
            <p:nvPr/>
          </p:nvSpPr>
          <p:spPr>
            <a:xfrm>
              <a:off x="676509" y="5359818"/>
              <a:ext cx="11133752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এর দ</a:t>
              </a:r>
              <a:r>
                <a:rPr lang="as-IN" sz="30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30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30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30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30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30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0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en-US" sz="30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30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30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তে পার</a:t>
              </a:r>
              <a:r>
                <a:rPr lang="as-IN" sz="30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30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30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30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0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30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as-IN" sz="30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30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30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30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0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30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30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</a:t>
              </a:r>
              <a:r>
                <a:rPr lang="en-US" sz="30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30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30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30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30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0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3000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ালা</a:t>
              </a:r>
              <a:r>
                <a:rPr lang="bn-BD" sz="30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রে পরিবর্তন</a:t>
              </a:r>
              <a:r>
                <a:rPr lang="en-US" sz="30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0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আছে </a:t>
              </a:r>
              <a:r>
                <a:rPr lang="en-US" sz="30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আর এই জানার নামই হল</a:t>
              </a:r>
              <a:r>
                <a:rPr lang="bn-IN" sz="30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30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r-SA" sz="32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عِلْمٌ</a:t>
              </a:r>
              <a:r>
                <a:rPr lang="bn-IN" sz="30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30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0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30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 জ্ঞান। </a:t>
              </a:r>
              <a:r>
                <a:rPr lang="bn-BD" sz="30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আর পরিবর্তনের নাম হল </a:t>
              </a:r>
              <a:r>
                <a:rPr lang="ar-SA" sz="28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الصَّرْفِ</a:t>
              </a:r>
              <a:r>
                <a:rPr lang="bn-BD" sz="28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endParaRPr lang="en-US" sz="3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Frame 4">
            <a:extLst>
              <a:ext uri="{FF2B5EF4-FFF2-40B4-BE49-F238E27FC236}">
                <a16:creationId xmlns:a16="http://schemas.microsoft.com/office/drawing/2014/main" id="{57AECB55-BA81-4E56-9B7F-BFED1792734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34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83CC4A7-F474-4191-BCFF-93480D0D38D1}"/>
              </a:ext>
            </a:extLst>
          </p:cNvPr>
          <p:cNvGrpSpPr/>
          <p:nvPr/>
        </p:nvGrpSpPr>
        <p:grpSpPr>
          <a:xfrm>
            <a:off x="265727" y="1018546"/>
            <a:ext cx="11620266" cy="3595455"/>
            <a:chOff x="284087" y="1615736"/>
            <a:chExt cx="11620266" cy="359545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A3A4BB0-A7B1-427A-A853-E65B63C49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653" y="1624614"/>
              <a:ext cx="3142695" cy="358213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312FD68-ED45-4B78-9CD2-BA5F59BBC3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087" y="1615736"/>
              <a:ext cx="2823098" cy="358213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7FC0DB1-349B-4736-A81D-41C5452820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9094" y="1624614"/>
              <a:ext cx="2655259" cy="358657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FFEFA64-428F-4DFE-B540-5B15E76EBD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3346" y="1624614"/>
              <a:ext cx="3107185" cy="356438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4A299F5-34C8-4EA4-8BE3-E65A6E999477}"/>
              </a:ext>
            </a:extLst>
          </p:cNvPr>
          <p:cNvSpPr txBox="1"/>
          <p:nvPr/>
        </p:nvSpPr>
        <p:spPr>
          <a:xfrm>
            <a:off x="284387" y="299066"/>
            <a:ext cx="11407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াপ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কালার 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 নাম বল ...................................,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143B35-183B-4150-8ED3-39D70E684F90}"/>
              </a:ext>
            </a:extLst>
          </p:cNvPr>
          <p:cNvSpPr txBox="1"/>
          <p:nvPr/>
        </p:nvSpPr>
        <p:spPr>
          <a:xfrm>
            <a:off x="710514" y="4764526"/>
            <a:ext cx="1970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66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বেগুনী কালার</a:t>
            </a:r>
            <a:endParaRPr lang="en-US" sz="3200" dirty="0">
              <a:solidFill>
                <a:srgbClr val="66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3CF9937-0859-4713-8860-37517AE2DA38}"/>
              </a:ext>
            </a:extLst>
          </p:cNvPr>
          <p:cNvSpPr txBox="1"/>
          <p:nvPr/>
        </p:nvSpPr>
        <p:spPr>
          <a:xfrm>
            <a:off x="3652826" y="4709982"/>
            <a:ext cx="1944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হলুদ কালার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40DE496-53E4-4EED-A605-338C8B99B9C4}"/>
              </a:ext>
            </a:extLst>
          </p:cNvPr>
          <p:cNvSpPr txBox="1"/>
          <p:nvPr/>
        </p:nvSpPr>
        <p:spPr>
          <a:xfrm>
            <a:off x="6802045" y="4726933"/>
            <a:ext cx="1944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কালো কালার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DEDEB26-3DB3-4B54-88FA-FCE4DF73A836}"/>
              </a:ext>
            </a:extLst>
          </p:cNvPr>
          <p:cNvSpPr txBox="1"/>
          <p:nvPr/>
        </p:nvSpPr>
        <p:spPr>
          <a:xfrm>
            <a:off x="9531659" y="4742677"/>
            <a:ext cx="2660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গোলাপী কালার</a:t>
            </a:r>
            <a:endParaRPr lang="en-US" sz="32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842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306EADD-B99D-4402-839D-E1A202A7D363}"/>
              </a:ext>
            </a:extLst>
          </p:cNvPr>
          <p:cNvGrpSpPr/>
          <p:nvPr/>
        </p:nvGrpSpPr>
        <p:grpSpPr>
          <a:xfrm>
            <a:off x="2539014" y="1722269"/>
            <a:ext cx="7182036" cy="1518081"/>
            <a:chOff x="2565647" y="923278"/>
            <a:chExt cx="7182036" cy="1518081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A966E6C-9394-46D5-92A5-1A3ECADC2825}"/>
                </a:ext>
              </a:extLst>
            </p:cNvPr>
            <p:cNvSpPr/>
            <p:nvPr/>
          </p:nvSpPr>
          <p:spPr>
            <a:xfrm>
              <a:off x="2565647" y="923278"/>
              <a:ext cx="7182036" cy="1518081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7330C9F-497D-46F7-827F-F2821AF0FC09}"/>
                </a:ext>
              </a:extLst>
            </p:cNvPr>
            <p:cNvSpPr/>
            <p:nvPr/>
          </p:nvSpPr>
          <p:spPr>
            <a:xfrm>
              <a:off x="2885243" y="1033794"/>
              <a:ext cx="6569476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ar-SA" sz="8000" dirty="0">
                  <a:solidFill>
                    <a:srgbClr val="FF0000"/>
                  </a:solidFill>
                </a:rPr>
                <a:t>تَعْرِيْفُ</a:t>
              </a:r>
              <a:r>
                <a:rPr lang="ar-SA" sz="8000" dirty="0"/>
                <a:t> </a:t>
              </a:r>
              <a:r>
                <a:rPr lang="ar-SA" sz="8000" dirty="0">
                  <a:solidFill>
                    <a:srgbClr val="00B0F0"/>
                  </a:solidFill>
                </a:rPr>
                <a:t>عِلْمُ</a:t>
              </a:r>
              <a:r>
                <a:rPr lang="ar-SA" sz="8000" dirty="0"/>
                <a:t> </a:t>
              </a:r>
              <a:r>
                <a:rPr lang="ar-SA" sz="8000" dirty="0">
                  <a:solidFill>
                    <a:schemeClr val="accent2"/>
                  </a:solidFill>
                </a:rPr>
                <a:t>الصَّرْف</a:t>
              </a:r>
              <a:r>
                <a:rPr lang="ar-SA" sz="8000" dirty="0"/>
                <a:t>ِ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44718E6-B5A2-4321-900A-A905613050AB}"/>
              </a:ext>
            </a:extLst>
          </p:cNvPr>
          <p:cNvGrpSpPr/>
          <p:nvPr/>
        </p:nvGrpSpPr>
        <p:grpSpPr>
          <a:xfrm>
            <a:off x="2336596" y="3107185"/>
            <a:ext cx="7659660" cy="1380687"/>
            <a:chOff x="2327719" y="2290439"/>
            <a:chExt cx="7659660" cy="138068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6BD1FFC-E6F6-40E3-99DA-3BEF6C757F5E}"/>
                </a:ext>
              </a:extLst>
            </p:cNvPr>
            <p:cNvSpPr/>
            <p:nvPr/>
          </p:nvSpPr>
          <p:spPr>
            <a:xfrm>
              <a:off x="2327719" y="2290439"/>
              <a:ext cx="7659660" cy="1367161"/>
            </a:xfrm>
            <a:prstGeom prst="rect">
              <a:avLst/>
            </a:prstGeom>
            <a:solidFill>
              <a:srgbClr val="002060"/>
            </a:solidFill>
            <a:effectLst>
              <a:reflection blurRad="6350" stA="50000" endA="295" endPos="92000" dist="101600" dir="5400000" sy="-100000" algn="bl" rotWithShape="0"/>
            </a:effectLst>
            <a:scene3d>
              <a:camera prst="perspectiveRelaxedModerately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F3A8184-9BF1-4246-9EB0-085C94F36C77}"/>
                </a:ext>
              </a:extLst>
            </p:cNvPr>
            <p:cNvSpPr/>
            <p:nvPr/>
          </p:nvSpPr>
          <p:spPr>
            <a:xfrm>
              <a:off x="2583402" y="2347687"/>
              <a:ext cx="7127368" cy="1323439"/>
            </a:xfrm>
            <a:prstGeom prst="rect">
              <a:avLst/>
            </a:prstGeom>
            <a:effectLst>
              <a:reflection blurRad="6350" stA="50000" endA="295" endPos="92000" dist="101600" dir="5400000" sy="-100000" algn="bl" rotWithShape="0"/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sz="80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</a:t>
              </a:r>
              <a:r>
                <a:rPr lang="as-IN" sz="80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80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মে </a:t>
              </a:r>
              <a:r>
                <a:rPr lang="en-US" sz="8000" dirty="0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সরফের</a:t>
              </a:r>
              <a:r>
                <a:rPr lang="en-US" sz="8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পরিচয়</a:t>
              </a:r>
              <a:r>
                <a:rPr lang="en-US" sz="8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sp>
        <p:nvSpPr>
          <p:cNvPr id="8" name="Frame 7">
            <a:extLst>
              <a:ext uri="{FF2B5EF4-FFF2-40B4-BE49-F238E27FC236}">
                <a16:creationId xmlns:a16="http://schemas.microsoft.com/office/drawing/2014/main" id="{3F0383F3-B796-4238-9DDC-C089856B486B}"/>
              </a:ext>
            </a:extLst>
          </p:cNvPr>
          <p:cNvSpPr/>
          <p:nvPr/>
        </p:nvSpPr>
        <p:spPr>
          <a:xfrm>
            <a:off x="488272" y="492710"/>
            <a:ext cx="11212497" cy="5881457"/>
          </a:xfrm>
          <a:prstGeom prst="frame">
            <a:avLst>
              <a:gd name="adj1" fmla="val 178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F7BC16-21A7-4D39-ACCC-0A11B3FFC3C6}"/>
              </a:ext>
            </a:extLst>
          </p:cNvPr>
          <p:cNvSpPr txBox="1"/>
          <p:nvPr/>
        </p:nvSpPr>
        <p:spPr>
          <a:xfrm>
            <a:off x="750813" y="674519"/>
            <a:ext cx="101800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তাহলে আজকের পাঠ হল.................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020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AF8A4CD-0DC3-4303-9260-28543817FB4A}"/>
              </a:ext>
            </a:extLst>
          </p:cNvPr>
          <p:cNvGrpSpPr/>
          <p:nvPr/>
        </p:nvGrpSpPr>
        <p:grpSpPr>
          <a:xfrm>
            <a:off x="3665620" y="826872"/>
            <a:ext cx="6327071" cy="1235106"/>
            <a:chOff x="3657600" y="826872"/>
            <a:chExt cx="6191297" cy="1235106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539C6779-3860-49E7-8329-745B307A88CE}"/>
                </a:ext>
              </a:extLst>
            </p:cNvPr>
            <p:cNvSpPr/>
            <p:nvPr/>
          </p:nvSpPr>
          <p:spPr>
            <a:xfrm>
              <a:off x="3657600" y="826872"/>
              <a:ext cx="5715000" cy="12351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5572D94-46C1-4D68-BAC8-02A0AABBEDB6}"/>
                </a:ext>
              </a:extLst>
            </p:cNvPr>
            <p:cNvSpPr txBox="1"/>
            <p:nvPr/>
          </p:nvSpPr>
          <p:spPr>
            <a:xfrm>
              <a:off x="3844356" y="936593"/>
              <a:ext cx="600454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শিখন</a:t>
              </a:r>
              <a:r>
                <a:rPr lang="bn-IN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ফল..........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D1812F9-453C-4B78-87D4-89AA70F5421A}"/>
              </a:ext>
            </a:extLst>
          </p:cNvPr>
          <p:cNvSpPr txBox="1"/>
          <p:nvPr/>
        </p:nvSpPr>
        <p:spPr>
          <a:xfrm>
            <a:off x="3062796" y="2787588"/>
            <a:ext cx="77235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ar-SA" sz="3600" dirty="0">
                <a:solidFill>
                  <a:schemeClr val="bg1"/>
                </a:solidFill>
              </a:rPr>
              <a:t>عِلْمُ الصَّرْفِ </a:t>
            </a:r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তা বলতে পারবে ।</a:t>
            </a:r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ar-SA" sz="3600" dirty="0">
                <a:solidFill>
                  <a:schemeClr val="bg1"/>
                </a:solidFill>
              </a:rPr>
              <a:t>عِلْمُ الصَّرْفِ </a:t>
            </a:r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কাজ বর্ণনা করতে পারবে ।</a:t>
            </a:r>
          </a:p>
          <a:p>
            <a:pPr marL="1028700" lvl="1" indent="-571500">
              <a:buFont typeface="Wingdings" panose="05000000000000000000" pitchFamily="2" charset="2"/>
              <a:buChar char="ü"/>
            </a:pPr>
            <a:r>
              <a:rPr lang="ar-SA" sz="3600" dirty="0">
                <a:solidFill>
                  <a:schemeClr val="bg1"/>
                </a:solidFill>
              </a:rPr>
              <a:t>عِلْمُ الصَّرْفِ </a:t>
            </a:r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 ব্যাখ্যা করতে পারবে ।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0CF46D37-F813-44F7-9857-45B056CCEBA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63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06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9C4BA23B-F03E-45B4-8334-F3236364FE31}"/>
              </a:ext>
            </a:extLst>
          </p:cNvPr>
          <p:cNvGrpSpPr/>
          <p:nvPr/>
        </p:nvGrpSpPr>
        <p:grpSpPr>
          <a:xfrm>
            <a:off x="5107894" y="1192406"/>
            <a:ext cx="6522132" cy="1992258"/>
            <a:chOff x="3551069" y="1074198"/>
            <a:chExt cx="6871317" cy="1992258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E71DBA5-1922-4BCA-92E3-B4235331F5D7}"/>
                </a:ext>
              </a:extLst>
            </p:cNvPr>
            <p:cNvSpPr/>
            <p:nvPr/>
          </p:nvSpPr>
          <p:spPr>
            <a:xfrm>
              <a:off x="3844031" y="1074198"/>
              <a:ext cx="1340526" cy="559293"/>
            </a:xfrm>
            <a:prstGeom prst="roundRect">
              <a:avLst>
                <a:gd name="adj" fmla="val 50000"/>
              </a:avLst>
            </a:prstGeom>
            <a:solidFill>
              <a:srgbClr val="DB1F3E"/>
            </a:solidFill>
            <a:ln w="57150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24147D6-8C61-45BD-9EC1-E3078644814C}"/>
                </a:ext>
              </a:extLst>
            </p:cNvPr>
            <p:cNvSpPr txBox="1"/>
            <p:nvPr/>
          </p:nvSpPr>
          <p:spPr>
            <a:xfrm>
              <a:off x="3551069" y="1127464"/>
              <a:ext cx="6871317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>
                  <a:latin typeface="Times New Roman" panose="02020603050405020304" pitchFamily="18" charset="0"/>
                </a:rPr>
                <a:t>   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ar-SA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عِلْمٌ</a:t>
              </a:r>
              <a:r>
                <a:rPr lang="bn-IN" sz="2000" dirty="0">
                  <a:latin typeface="Times New Roman" panose="02020603050405020304" pitchFamily="18" charset="0"/>
                </a:rPr>
                <a:t> 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অর্থ- </a:t>
              </a:r>
            </a:p>
            <a:p>
              <a:pPr lvl="1"/>
              <a:endParaRPr lang="bn-IN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742950" lvl="1" indent="-285750">
                <a:buFont typeface="Wingdings" panose="05000000000000000000" pitchFamily="2" charset="2"/>
                <a:buChar char="Ø"/>
              </a:pP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 জ্ঞান</a:t>
              </a:r>
              <a:endParaRPr lang="bn-IN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742950" lvl="1" indent="-285750">
                <a:buFont typeface="Wingdings" panose="05000000000000000000" pitchFamily="2" charset="2"/>
                <a:buChar char="Ø"/>
              </a:pP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বা জানা</a:t>
              </a:r>
              <a:endParaRPr lang="bn-IN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742950" lvl="1" indent="-285750">
                <a:buFont typeface="Wingdings" panose="05000000000000000000" pitchFamily="2" charset="2"/>
                <a:buChar char="Ø"/>
              </a:pP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ুঝা</a:t>
              </a:r>
              <a:r>
                <a:rPr lang="bn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marL="742950" lvl="1" indent="-285750">
                <a:buFont typeface="Wingdings" panose="05000000000000000000" pitchFamily="2" charset="2"/>
                <a:buChar char="Ø"/>
              </a:pP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অনু</a:t>
              </a:r>
              <a:r>
                <a:rPr lang="as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ধ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ন </a:t>
              </a:r>
              <a:r>
                <a:rPr lang="as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।</a:t>
              </a:r>
              <a:r>
                <a:rPr lang="en-US" sz="2000" dirty="0"/>
                <a:t>  </a:t>
              </a:r>
              <a:r>
                <a:rPr lang="bn-IN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20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FBC1E57-903A-4682-B71A-B0F2949166CB}"/>
              </a:ext>
            </a:extLst>
          </p:cNvPr>
          <p:cNvGrpSpPr/>
          <p:nvPr/>
        </p:nvGrpSpPr>
        <p:grpSpPr>
          <a:xfrm>
            <a:off x="79899" y="150919"/>
            <a:ext cx="5131293" cy="584775"/>
            <a:chOff x="870012" y="559293"/>
            <a:chExt cx="3270969" cy="58477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CF8A40B-AD4A-4B4E-A243-01277341E428}"/>
                </a:ext>
              </a:extLst>
            </p:cNvPr>
            <p:cNvSpPr/>
            <p:nvPr/>
          </p:nvSpPr>
          <p:spPr>
            <a:xfrm>
              <a:off x="885819" y="585926"/>
              <a:ext cx="2565647" cy="506027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  <a:reflection blurRad="6350" stA="50000" endA="295" endPos="92000" dist="101600" dir="5400000" sy="-100000" algn="bl" rotWithShape="0"/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13908FF-5115-4E42-881F-F5B7D175C3C1}"/>
                </a:ext>
              </a:extLst>
            </p:cNvPr>
            <p:cNvSpPr txBox="1"/>
            <p:nvPr/>
          </p:nvSpPr>
          <p:spPr>
            <a:xfrm>
              <a:off x="870012" y="559293"/>
              <a:ext cx="32709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A" dirty="0"/>
                <a:t>  </a:t>
              </a:r>
              <a:r>
                <a:rPr lang="ar-SA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عِلْمُ الصَّرْفِ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এ</a:t>
              </a:r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r-SA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শাব্দিক অর্থ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: </a:t>
              </a:r>
              <a:endParaRPr lang="en-US" sz="280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DEF0E96-15AB-418D-AEDC-73F8EFCBB159}"/>
              </a:ext>
            </a:extLst>
          </p:cNvPr>
          <p:cNvGrpSpPr/>
          <p:nvPr/>
        </p:nvGrpSpPr>
        <p:grpSpPr>
          <a:xfrm>
            <a:off x="8613093" y="1171852"/>
            <a:ext cx="3534050" cy="2368988"/>
            <a:chOff x="3792248" y="3126419"/>
            <a:chExt cx="5280730" cy="2368988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52F3F6AD-496A-4EA1-BCA3-65FC38821B58}"/>
                </a:ext>
              </a:extLst>
            </p:cNvPr>
            <p:cNvSpPr/>
            <p:nvPr/>
          </p:nvSpPr>
          <p:spPr>
            <a:xfrm>
              <a:off x="3792248" y="3126419"/>
              <a:ext cx="1340526" cy="559293"/>
            </a:xfrm>
            <a:prstGeom prst="roundRect">
              <a:avLst>
                <a:gd name="adj" fmla="val 50000"/>
              </a:avLst>
            </a:prstGeom>
            <a:solidFill>
              <a:srgbClr val="DB1F3E"/>
            </a:solidFill>
            <a:ln w="5715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3068E33-AD16-4796-8462-CF80474C9701}"/>
                </a:ext>
              </a:extLst>
            </p:cNvPr>
            <p:cNvSpPr txBox="1"/>
            <p:nvPr/>
          </p:nvSpPr>
          <p:spPr>
            <a:xfrm>
              <a:off x="3897297" y="3187083"/>
              <a:ext cx="5175681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اَلصَّرْفُ</a:t>
              </a:r>
              <a:r>
                <a:rPr lang="bn-IN" sz="2400" dirty="0"/>
                <a:t> </a:t>
              </a:r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অর্থ-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endParaRPr lang="bn-IN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পরিবর্তন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রুপান্তর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ঘুড়ানো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ফিরানো</a:t>
              </a:r>
              <a:endParaRPr lang="en-US" sz="2400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4A9EF86-C37A-4F6D-ABCE-17ACBD3CEF0C}"/>
              </a:ext>
            </a:extLst>
          </p:cNvPr>
          <p:cNvSpPr txBox="1"/>
          <p:nvPr/>
        </p:nvSpPr>
        <p:spPr>
          <a:xfrm>
            <a:off x="1735250" y="4169793"/>
            <a:ext cx="7989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অতএব </a:t>
            </a:r>
            <a:r>
              <a:rPr lang="ar-S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عِلْمُ الصَّرْفِ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অর্থ রুপান্তর সম্পর্কিত জ্ঞান 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909034-1FFA-40CE-BA4A-7A46DC842C46}"/>
              </a:ext>
            </a:extLst>
          </p:cNvPr>
          <p:cNvSpPr txBox="1"/>
          <p:nvPr/>
        </p:nvSpPr>
        <p:spPr>
          <a:xfrm>
            <a:off x="764960" y="1439662"/>
            <a:ext cx="1622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33DCB2-5FC5-4F52-B294-686581A6E9C6}"/>
              </a:ext>
            </a:extLst>
          </p:cNvPr>
          <p:cNvSpPr txBox="1"/>
          <p:nvPr/>
        </p:nvSpPr>
        <p:spPr>
          <a:xfrm>
            <a:off x="0" y="1171852"/>
            <a:ext cx="461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dirty="0">
                <a:latin typeface="NikoshBAN" panose="02000000000000000000" pitchFamily="2" charset="0"/>
                <a:cs typeface="Times New Roman" panose="02020603050405020304" pitchFamily="18" charset="0"/>
              </a:rPr>
              <a:t>عِلْمُ الصَّرْفِ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এক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r-SA" sz="2800" dirty="0">
                <a:latin typeface="NikoshBAN" panose="02000000000000000000" pitchFamily="2" charset="0"/>
                <a:cs typeface="Times New Roman" panose="02020603050405020304" pitchFamily="18" charset="0"/>
              </a:rPr>
              <a:t>  مُرَكَّبُ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খানে</a:t>
            </a:r>
          </a:p>
        </p:txBody>
      </p:sp>
    </p:spTree>
    <p:extLst>
      <p:ext uri="{BB962C8B-B14F-4D97-AF65-F5344CB8AC3E}">
        <p14:creationId xmlns:p14="http://schemas.microsoft.com/office/powerpoint/2010/main" val="3478337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61152F8-6F47-4FF4-90B6-F6ACE496FA95}"/>
              </a:ext>
            </a:extLst>
          </p:cNvPr>
          <p:cNvSpPr/>
          <p:nvPr/>
        </p:nvSpPr>
        <p:spPr>
          <a:xfrm>
            <a:off x="353061" y="325304"/>
            <a:ext cx="11515725" cy="6190614"/>
          </a:xfrm>
          <a:prstGeom prst="rect">
            <a:avLst/>
          </a:prstGeom>
          <a:gradFill flip="none" rotWithShape="1">
            <a:gsLst>
              <a:gs pos="23000">
                <a:srgbClr val="FF0000"/>
              </a:gs>
              <a:gs pos="86000">
                <a:srgbClr val="FF0000"/>
              </a:gs>
            </a:gsLst>
            <a:path path="rect">
              <a:fillToRect l="100000" t="100000"/>
            </a:path>
            <a:tileRect r="-100000" b="-100000"/>
          </a:gradFill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3E588E-1FEE-4D25-9C15-3EC6D8096140}"/>
              </a:ext>
            </a:extLst>
          </p:cNvPr>
          <p:cNvSpPr txBox="1"/>
          <p:nvPr/>
        </p:nvSpPr>
        <p:spPr>
          <a:xfrm>
            <a:off x="549862" y="1467618"/>
            <a:ext cx="111556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dirty="0">
                <a:solidFill>
                  <a:schemeClr val="bg1"/>
                </a:solidFill>
              </a:rPr>
              <a:t>عِلْمُ الصَّرْفِ هُوَ عِلْمٌ يُبْحَثُ فِيْهِ عَنْ </a:t>
            </a:r>
            <a:r>
              <a:rPr lang="ar-SA" sz="2800" dirty="0">
                <a:solidFill>
                  <a:schemeClr val="bg1"/>
                </a:solidFill>
                <a:cs typeface="+mj-cs"/>
              </a:rPr>
              <a:t>هَيْىأَتِ</a:t>
            </a:r>
            <a:r>
              <a:rPr lang="ar-SA" sz="2800" dirty="0">
                <a:solidFill>
                  <a:schemeClr val="bg1"/>
                </a:solidFill>
              </a:rPr>
              <a:t> الْكَلِمَاتِ الْعَرَبِيَّةِ وَ تَحْوِيْلِهاَ إِلَى صُوَرٍمُختَلِفَةٍ.</a:t>
            </a:r>
          </a:p>
          <a:p>
            <a:endParaRPr lang="ar-SA" sz="2800" dirty="0">
              <a:solidFill>
                <a:schemeClr val="bg1"/>
              </a:solidFill>
            </a:endParaRPr>
          </a:p>
          <a:p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11308F-D7C0-4026-882E-10AA92759D0F}"/>
              </a:ext>
            </a:extLst>
          </p:cNvPr>
          <p:cNvSpPr txBox="1"/>
          <p:nvPr/>
        </p:nvSpPr>
        <p:spPr>
          <a:xfrm>
            <a:off x="1267831" y="2212859"/>
            <a:ext cx="993038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অর্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শাস্ত্রে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আরবি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গঠনপদ্ধতি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রূপান্তরের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নিয়মাবলি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হয়,তাকে</a:t>
            </a:r>
            <a:r>
              <a:rPr lang="ar-SA" sz="2800" dirty="0"/>
              <a:t>عِلْمُ الصَّرْفِ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ar-SA" dirty="0"/>
          </a:p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51035A-FF31-41B0-AEDA-0EFF7C514FCD}"/>
              </a:ext>
            </a:extLst>
          </p:cNvPr>
          <p:cNvGrpSpPr/>
          <p:nvPr/>
        </p:nvGrpSpPr>
        <p:grpSpPr>
          <a:xfrm>
            <a:off x="523876" y="590549"/>
            <a:ext cx="4953000" cy="638176"/>
            <a:chOff x="828676" y="495299"/>
            <a:chExt cx="4953000" cy="638176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9D77F355-A659-46F0-9DFD-621CCD41AD51}"/>
                </a:ext>
              </a:extLst>
            </p:cNvPr>
            <p:cNvSpPr/>
            <p:nvPr/>
          </p:nvSpPr>
          <p:spPr>
            <a:xfrm>
              <a:off x="828676" y="495299"/>
              <a:ext cx="4943474" cy="638176"/>
            </a:xfrm>
            <a:prstGeom prst="roundRect">
              <a:avLst/>
            </a:prstGeom>
            <a:blipFill>
              <a:blip r:embed="rId2"/>
              <a:tile tx="0" ty="0" sx="100000" sy="100000" flip="none" algn="tl"/>
            </a:blip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F2707FE-E887-408A-9548-43FE2ED8A90C}"/>
                </a:ext>
              </a:extLst>
            </p:cNvPr>
            <p:cNvSpPr txBox="1"/>
            <p:nvPr/>
          </p:nvSpPr>
          <p:spPr>
            <a:xfrm>
              <a:off x="854662" y="506675"/>
              <a:ext cx="4927014" cy="584775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r>
                <a:rPr lang="ar-SA" sz="3200" dirty="0"/>
                <a:t>عِلْمُ الصَّرْفِ</a:t>
              </a:r>
              <a:r>
                <a:rPr lang="bn-IN" sz="3200" dirty="0"/>
                <a:t> 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এর পারিভাষিক অর্থ 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:</a:t>
              </a:r>
              <a:endParaRPr lang="en-US" sz="3200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E341D41-4FA4-42E8-9895-4BDC164EDA2B}"/>
              </a:ext>
            </a:extLst>
          </p:cNvPr>
          <p:cNvGrpSpPr/>
          <p:nvPr/>
        </p:nvGrpSpPr>
        <p:grpSpPr>
          <a:xfrm>
            <a:off x="1249185" y="3646255"/>
            <a:ext cx="10306976" cy="993737"/>
            <a:chOff x="1473692" y="3595455"/>
            <a:chExt cx="10306976" cy="99373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4D49A1B-4053-4154-9614-3CB17BB670A8}"/>
                </a:ext>
              </a:extLst>
            </p:cNvPr>
            <p:cNvSpPr txBox="1"/>
            <p:nvPr/>
          </p:nvSpPr>
          <p:spPr>
            <a:xfrm>
              <a:off x="1473692" y="3595455"/>
              <a:ext cx="13616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মন-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598B3B7-24BD-4CB4-ABA3-292C33CB6AD0}"/>
                </a:ext>
              </a:extLst>
            </p:cNvPr>
            <p:cNvSpPr/>
            <p:nvPr/>
          </p:nvSpPr>
          <p:spPr>
            <a:xfrm>
              <a:off x="2244164" y="3634950"/>
              <a:ext cx="953650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ar-SA" sz="2800" dirty="0"/>
                <a:t>  اَلنَّصْرُ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মাসদার </a:t>
              </a:r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থ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ar-SA" sz="2800" dirty="0"/>
                <a:t> نَصَرَ</a:t>
              </a:r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তার থেকে </a:t>
              </a:r>
              <a:r>
                <a:rPr lang="ar-SA" sz="2800" dirty="0"/>
                <a:t> يَنٌصُرُ</a:t>
              </a:r>
              <a:r>
                <a:rPr lang="bn-IN" sz="2800" dirty="0"/>
                <a:t> </a:t>
              </a:r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এবং </a:t>
              </a:r>
              <a:r>
                <a:rPr lang="ar-SA" sz="2800" dirty="0"/>
                <a:t> يَنٌصُر </a:t>
              </a:r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থ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as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r-SA" sz="2800" dirty="0"/>
                <a:t>اُنٌصُرٌ</a:t>
              </a:r>
              <a:r>
                <a:rPr lang="bn-IN" sz="2800" dirty="0"/>
                <a:t> </a:t>
              </a:r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সেখান থেকে</a:t>
              </a:r>
              <a:endParaRPr lang="en-US" sz="2800" dirty="0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38C6248-3BD1-4DD3-AB89-34B0C3C7BC87}"/>
                </a:ext>
              </a:extLst>
            </p:cNvPr>
            <p:cNvSpPr txBox="1"/>
            <p:nvPr/>
          </p:nvSpPr>
          <p:spPr>
            <a:xfrm>
              <a:off x="3142695" y="4065972"/>
              <a:ext cx="33024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A" sz="2800" dirty="0"/>
                <a:t>مَنْصُوْرٌ -  نَاصِرٌ - لَاتَنْصُرْ</a:t>
              </a:r>
              <a:endParaRPr lang="en-US" sz="2800" dirty="0"/>
            </a:p>
          </p:txBody>
        </p:sp>
      </p:grpSp>
      <p:sp>
        <p:nvSpPr>
          <p:cNvPr id="6" name="Frame 5">
            <a:extLst>
              <a:ext uri="{FF2B5EF4-FFF2-40B4-BE49-F238E27FC236}">
                <a16:creationId xmlns:a16="http://schemas.microsoft.com/office/drawing/2014/main" id="{E08B0072-5A46-4D83-A314-98923B00018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760"/>
            </a:avLst>
          </a:prstGeom>
          <a:solidFill>
            <a:srgbClr val="0066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77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6755502-4574-4056-B968-E277ED04DEA4}"/>
              </a:ext>
            </a:extLst>
          </p:cNvPr>
          <p:cNvGrpSpPr/>
          <p:nvPr/>
        </p:nvGrpSpPr>
        <p:grpSpPr>
          <a:xfrm>
            <a:off x="4412201" y="317723"/>
            <a:ext cx="3293616" cy="923330"/>
            <a:chOff x="4172505" y="379866"/>
            <a:chExt cx="3293616" cy="923330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C195CDAA-8D1D-437B-AF88-D37DD0E9B660}"/>
                </a:ext>
              </a:extLst>
            </p:cNvPr>
            <p:cNvSpPr/>
            <p:nvPr/>
          </p:nvSpPr>
          <p:spPr>
            <a:xfrm>
              <a:off x="4172505" y="523783"/>
              <a:ext cx="3293616" cy="603681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chemeClr val="tx1"/>
                  </a:solidFill>
                  <a:prstDash val="sysDot"/>
                </a:ln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80D6CB6-DB88-4F79-A37D-01A76213B8A4}"/>
                </a:ext>
              </a:extLst>
            </p:cNvPr>
            <p:cNvSpPr txBox="1"/>
            <p:nvPr/>
          </p:nvSpPr>
          <p:spPr>
            <a:xfrm>
              <a:off x="4410722" y="379866"/>
              <a:ext cx="2797946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</a:t>
              </a:r>
              <a:r>
                <a:rPr lang="bn-IN" sz="5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5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 ক</a:t>
              </a:r>
              <a:r>
                <a:rPr lang="bn-IN" sz="5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5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D0ECEB9-EF34-47F3-AABC-BCBC3638E611}"/>
              </a:ext>
            </a:extLst>
          </p:cNvPr>
          <p:cNvSpPr txBox="1"/>
          <p:nvPr/>
        </p:nvSpPr>
        <p:spPr>
          <a:xfrm>
            <a:off x="2201662" y="1455938"/>
            <a:ext cx="9152877" cy="70788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ar-SA" sz="4000" dirty="0">
                <a:solidFill>
                  <a:srgbClr val="FF0000"/>
                </a:solidFill>
              </a:rPr>
              <a:t> </a:t>
            </a:r>
            <a:r>
              <a:rPr lang="ar-SA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عِلْمُ الصَّرْفِ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r-SA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শাব্দিক অর্থ লিখ .....................,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FC4859-30D3-47D1-85F6-225CB6E1B25D}"/>
              </a:ext>
            </a:extLst>
          </p:cNvPr>
          <p:cNvSpPr txBox="1"/>
          <p:nvPr/>
        </p:nvSpPr>
        <p:spPr>
          <a:xfrm>
            <a:off x="1003177" y="3266983"/>
            <a:ext cx="248924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ar-S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عِلْمٌ</a:t>
            </a:r>
            <a:r>
              <a:rPr lang="bn-IN" sz="2800" dirty="0"/>
              <a:t> </a:t>
            </a:r>
            <a:r>
              <a:rPr lang="en-US" sz="2800" dirty="0"/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  <a:p>
            <a:pPr lvl="1"/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ুঝা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13C187A-B358-4034-97A6-53B3F66B0DD4}"/>
              </a:ext>
            </a:extLst>
          </p:cNvPr>
          <p:cNvSpPr txBox="1"/>
          <p:nvPr/>
        </p:nvSpPr>
        <p:spPr>
          <a:xfrm>
            <a:off x="3844031" y="3275860"/>
            <a:ext cx="207737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اَلصَّرْفُ</a:t>
            </a:r>
            <a:r>
              <a:rPr lang="bn-IN" sz="2800" dirty="0"/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অর্থ-</a:t>
            </a:r>
          </a:p>
          <a:p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রুপান্তর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ঘুড়ানো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D3397A-94C8-4A8F-BA5A-D58E864FCE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725" y="3970277"/>
            <a:ext cx="5156648" cy="288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934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25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8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Vapor Trail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4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5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6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1162</TotalTime>
  <Words>539</Words>
  <Application>Microsoft Office PowerPoint</Application>
  <PresentationFormat>Widescreen</PresentationFormat>
  <Paragraphs>85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31" baseType="lpstr">
      <vt:lpstr>Arial</vt:lpstr>
      <vt:lpstr>Calibri</vt:lpstr>
      <vt:lpstr>Century Gothic</vt:lpstr>
      <vt:lpstr>Century Schoolbook</vt:lpstr>
      <vt:lpstr>Corbel</vt:lpstr>
      <vt:lpstr>Garamond</vt:lpstr>
      <vt:lpstr>NikoshBAN</vt:lpstr>
      <vt:lpstr>Times New Roman</vt:lpstr>
      <vt:lpstr>Trebuchet MS</vt:lpstr>
      <vt:lpstr>Wingdings</vt:lpstr>
      <vt:lpstr>Wingdings 3</vt:lpstr>
      <vt:lpstr>Basis</vt:lpstr>
      <vt:lpstr>Organic</vt:lpstr>
      <vt:lpstr>Vapor Trail</vt:lpstr>
      <vt:lpstr>Feathered</vt:lpstr>
      <vt:lpstr>Facet</vt:lpstr>
      <vt:lpstr>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ASADULLAH</dc:creator>
  <cp:lastModifiedBy>DELL</cp:lastModifiedBy>
  <cp:revision>245</cp:revision>
  <dcterms:created xsi:type="dcterms:W3CDTF">2020-04-07T16:09:08Z</dcterms:created>
  <dcterms:modified xsi:type="dcterms:W3CDTF">2020-10-23T09:23:44Z</dcterms:modified>
</cp:coreProperties>
</file>