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69" r:id="rId3"/>
    <p:sldId id="258" r:id="rId4"/>
    <p:sldId id="259" r:id="rId5"/>
    <p:sldId id="268" r:id="rId6"/>
    <p:sldId id="270" r:id="rId7"/>
    <p:sldId id="271" r:id="rId8"/>
    <p:sldId id="272" r:id="rId9"/>
    <p:sldId id="273" r:id="rId10"/>
    <p:sldId id="261" r:id="rId11"/>
    <p:sldId id="276" r:id="rId12"/>
    <p:sldId id="274" r:id="rId13"/>
    <p:sldId id="275" r:id="rId14"/>
    <p:sldId id="281" r:id="rId15"/>
    <p:sldId id="282" r:id="rId16"/>
    <p:sldId id="278" r:id="rId17"/>
    <p:sldId id="280" r:id="rId18"/>
    <p:sldId id="279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18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14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B523-B358-43E5-97A6-04C0E8135B9D}" type="datetimeFigureOut">
              <a:rPr lang="en-US" smtClean="0"/>
              <a:t>09/19/2020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790769-0FC8-4548-86DE-5AE8CEF9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88" y="0"/>
            <a:ext cx="11204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927" y="589808"/>
            <a:ext cx="9144000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5034" y="2788722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atin typeface="NikoshBAN"/>
              </a:rPr>
              <a:t>অ</a:t>
            </a:r>
            <a:r>
              <a:rPr lang="bn-BD" sz="9600" b="1" dirty="0">
                <a:latin typeface="NikoshBAN"/>
              </a:rPr>
              <a:t>মুলদ সংখ্যা</a:t>
            </a:r>
            <a:r>
              <a:rPr lang="bn-BD" sz="96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17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1752600"/>
            <a:ext cx="8229600" cy="4648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১। বাস্তব সংখ্যা কী তা বলতে পারবে।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২। বাস্তব সংখ্যার শ্রেণিবিন্যাস করতে পারবে।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৩। বাস্তব সংখ্যাকে দশমিকে প্রকাশ করে আসন্ন মান নির্ণয়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0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68991" y="2374710"/>
                <a:ext cx="10235821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/>
                  </a:rPr>
                  <a:t>সমস্যা-১</a:t>
                </a:r>
                <a:r>
                  <a:rPr lang="en-US" sz="4000" dirty="0" smtClean="0">
                    <a:latin typeface="NikoshBAN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প্রমাণ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কর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যে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আকটি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অমুলদ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সংখ্যা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4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91" y="2374710"/>
                <a:ext cx="10235821" cy="765915"/>
              </a:xfrm>
              <a:prstGeom prst="rect">
                <a:avLst/>
              </a:prstGeom>
              <a:blipFill rotWithShape="0">
                <a:blip r:embed="rId2"/>
                <a:stretch>
                  <a:fillRect l="-2144" t="-176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85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493594"/>
            <a:ext cx="21336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7400" y="950795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1992" y="1143000"/>
            <a:ext cx="8001000" cy="15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946944" y="1295400"/>
            <a:ext cx="206992" cy="230028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080146" y="1295400"/>
            <a:ext cx="130792" cy="3810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1676400"/>
            <a:ext cx="10668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মূলদ 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6568" y="3608696"/>
            <a:ext cx="10668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অমূলদ 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647968" y="2362201"/>
            <a:ext cx="4676632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141561" y="2133601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609298" y="2420204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208594" y="2420204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5456" y="2659039"/>
            <a:ext cx="1479645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পূর্ণ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6704" y="2645392"/>
            <a:ext cx="10668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4131861" y="3331192"/>
            <a:ext cx="4676632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826457" y="3118582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654792" y="3383281"/>
            <a:ext cx="1948216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068845" y="3142398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624014" y="3428148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639704" y="3428148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472216" y="3428148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097670" y="3399573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698245" y="3385285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76388" y="3676650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ধনাত্নক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2841" y="3663002"/>
            <a:ext cx="300037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Unicode"/>
                <a:cs typeface="NikoshBAN" pitchFamily="2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0" y="3676650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ঋনাত্নক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85229" y="3649354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সাধারণ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29682" y="3622059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দশমিক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 flipV="1">
            <a:off x="9193472" y="3753134"/>
            <a:ext cx="303096" cy="12482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1627496" y="4338624"/>
            <a:ext cx="1948216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910617" y="4137832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596719" y="4383492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702256" y="4410787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466462" y="4410787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00200" y="4618346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মৌলিক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23786" y="4631994"/>
            <a:ext cx="300037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Unicode"/>
                <a:cs typeface="NikoshBAN" pitchFamily="2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15102" y="4631993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যৌগিক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flipV="1">
            <a:off x="4288810" y="4352271"/>
            <a:ext cx="1948216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462748" y="4124184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4271680" y="4424435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116402" y="4410787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097741" y="4645641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প্রকৃত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62600" y="4645641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অপ্রকৃত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68152" y="4645641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মিশ্র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441744" y="4672938"/>
            <a:ext cx="302596" cy="20130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6440532" y="4887890"/>
            <a:ext cx="302596" cy="20130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8219364" y="4316105"/>
            <a:ext cx="1948216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8717507" y="4079260"/>
            <a:ext cx="133139" cy="25532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8190862" y="4370697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9023379" y="4383491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0046957" y="4383490"/>
            <a:ext cx="152400" cy="210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748515" y="4618346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সসীম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17506" y="4631994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অসীম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713793" y="4631994"/>
            <a:ext cx="862012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অসীম অনাবৃত্ত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ight Triangle 55"/>
          <p:cNvSpPr/>
          <p:nvPr/>
        </p:nvSpPr>
        <p:spPr>
          <a:xfrm>
            <a:off x="1524000" y="5334000"/>
            <a:ext cx="1358877" cy="1524000"/>
          </a:xfrm>
          <a:prstGeom prst="rt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 rot="16200000">
            <a:off x="9203140" y="5414074"/>
            <a:ext cx="1544934" cy="1384786"/>
          </a:xfrm>
          <a:prstGeom prst="rt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3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24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1445" y="709684"/>
                <a:ext cx="8379217" cy="6119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/>
                  </a:rPr>
                  <a:t>যদি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err="1" smtClean="0">
                    <a:latin typeface="NikoshBAN"/>
                  </a:rPr>
                  <a:t>একটি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পূর্ণ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সংখ্যা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হয়</a:t>
                </a:r>
                <a:r>
                  <a:rPr lang="en-US" sz="2800" dirty="0" smtClean="0">
                    <a:latin typeface="NikoshBAN"/>
                  </a:rPr>
                  <a:t>, </a:t>
                </a:r>
              </a:p>
              <a:p>
                <a:r>
                  <a:rPr lang="en-US" sz="2800" dirty="0" err="1" smtClean="0">
                    <a:latin typeface="NikoshBAN"/>
                  </a:rPr>
                  <a:t>ধরি</a:t>
                </a:r>
                <a:r>
                  <a:rPr lang="en-US" sz="2800" dirty="0" smtClean="0">
                    <a:latin typeface="NikoshBAN"/>
                  </a:rPr>
                  <a:t>, </a:t>
                </a:r>
                <a:r>
                  <a:rPr lang="bn-IN" sz="2800" dirty="0" smtClean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</a:rPr>
                  <a:t>   1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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2</a:t>
                </a:r>
              </a:p>
              <a:p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    =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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NikoshBAN"/>
                  <a:sym typeface="Symbol" panose="05050102010706020507" pitchFamily="18" charset="2"/>
                </a:endParaRPr>
              </a:p>
              <a:p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     =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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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4</m:t>
                    </m:r>
                  </m:oMath>
                </a14:m>
                <a:endParaRPr lang="en-US" sz="2800" b="0" dirty="0" smtClean="0">
                  <a:latin typeface="NikoshBAN"/>
                  <a:sym typeface="Symbol" panose="05050102010706020507" pitchFamily="18" charset="2"/>
                </a:endParaRPr>
              </a:p>
              <a:p>
                <a:r>
                  <a:rPr lang="en-US" sz="2800" dirty="0" err="1" smtClean="0">
                    <a:latin typeface="NikoshBAN"/>
                  </a:rPr>
                  <a:t>এখানে</a:t>
                </a:r>
                <a:r>
                  <a:rPr lang="en-US" sz="2800" dirty="0" smtClean="0">
                    <a:latin typeface="NikoshBAN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হতে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বড়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এবং</a:t>
                </a:r>
                <a:r>
                  <a:rPr lang="bn-IN" sz="2800" dirty="0" smtClean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2</a:t>
                </a:r>
                <a:r>
                  <a:rPr lang="bn-IN" sz="2800" dirty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হতে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ছোট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। </a:t>
                </a:r>
              </a:p>
              <a:p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কিন্তু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আমরা</a:t>
                </a:r>
                <a:r>
                  <a:rPr lang="en-US" sz="2800" dirty="0" err="1">
                    <a:latin typeface="NikoshBAN"/>
                    <a:sym typeface="Symbol" panose="05050102010706020507" pitchFamily="18" charset="2"/>
                  </a:rPr>
                  <a:t>জানি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,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NikoshBAN"/>
                  </a:rPr>
                  <a:t> ও</a:t>
                </a:r>
                <a:r>
                  <a:rPr lang="bn-IN" sz="2800" dirty="0" smtClean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এর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মধ্যবর্তী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অবস্থানে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অন্য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কোন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পূর্ণ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সংখ্যা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নেই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।</a:t>
                </a:r>
              </a:p>
              <a:p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err="1">
                    <a:latin typeface="NikoshBAN"/>
                  </a:rPr>
                  <a:t>একটি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পূর্ণ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সংখ্যা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নয়</a:t>
                </a:r>
                <a:r>
                  <a:rPr lang="en-US" sz="2800" dirty="0" smtClean="0">
                    <a:latin typeface="NikoshBAN"/>
                  </a:rPr>
                  <a:t>।</a:t>
                </a:r>
              </a:p>
              <a:p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আবার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,</a:t>
                </a:r>
              </a:p>
              <a:p>
                <a:r>
                  <a:rPr lang="en-US" sz="2800" dirty="0">
                    <a:latin typeface="NikoshBAN"/>
                  </a:rPr>
                  <a:t>যদি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/>
                  </a:rPr>
                  <a:t>একটি </a:t>
                </a:r>
                <a:r>
                  <a:rPr lang="en-US" sz="2800" dirty="0" err="1" smtClean="0">
                    <a:latin typeface="NikoshBAN"/>
                  </a:rPr>
                  <a:t>ভগ্নাংশ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হয়</a:t>
                </a:r>
                <a:r>
                  <a:rPr lang="en-US" sz="2800" dirty="0">
                    <a:latin typeface="NikoshBAN"/>
                  </a:rPr>
                  <a:t>, </a:t>
                </a:r>
              </a:p>
              <a:p>
                <a:r>
                  <a:rPr lang="en-US" sz="2800" dirty="0" err="1">
                    <a:latin typeface="NikoshBAN"/>
                  </a:rPr>
                  <a:t>ধরি</a:t>
                </a:r>
                <a:r>
                  <a:rPr lang="en-US" sz="2800" dirty="0">
                    <a:latin typeface="NikoshBAN"/>
                  </a:rPr>
                  <a:t>, </a:t>
                </a:r>
                <a:r>
                  <a:rPr lang="bn-IN" sz="2800" dirty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>
                  <a:latin typeface="NikoshBAN"/>
                  <a:sym typeface="Symbol" panose="05050102010706020507" pitchFamily="18" charset="2"/>
                </a:endParaRPr>
              </a:p>
              <a:p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      =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NikoshBAN"/>
                  <a:sym typeface="Symbol" panose="05050102010706020507" pitchFamily="18" charset="2"/>
                </a:endParaRPr>
              </a:p>
              <a:p>
                <a:endParaRPr lang="en-US" sz="2800" dirty="0" smtClean="0">
                  <a:latin typeface="NikoshBAN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709684"/>
                <a:ext cx="8379217" cy="6119817"/>
              </a:xfrm>
              <a:prstGeom prst="rect">
                <a:avLst/>
              </a:prstGeom>
              <a:blipFill rotWithShape="0">
                <a:blip r:embed="rId2"/>
                <a:stretch>
                  <a:fillRect l="-1455" t="-1295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65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5029" y="885371"/>
                <a:ext cx="8173328" cy="596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=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=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=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err="1">
                    <a:latin typeface="NikoshBAN"/>
                  </a:rPr>
                  <a:t>এখানে</a:t>
                </a:r>
                <a:r>
                  <a:rPr lang="en-US" sz="2800" dirty="0" smtClean="0">
                    <a:latin typeface="NikoshBAN"/>
                  </a:rPr>
                  <a:t>, </a:t>
                </a:r>
                <a:r>
                  <a:rPr lang="en-US" sz="2800" dirty="0" err="1" smtClean="0">
                    <a:latin typeface="NikoshBAN"/>
                  </a:rPr>
                  <a:t>বাম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পক্ষে</a:t>
                </a:r>
                <a:r>
                  <a:rPr lang="en-US" sz="2800" dirty="0" smtClean="0"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>
                    <a:latin typeface="NikoshBAN"/>
                  </a:rPr>
                  <a:t>একটি </a:t>
                </a:r>
                <a:r>
                  <a:rPr lang="en-US" sz="2800" dirty="0" err="1">
                    <a:latin typeface="NikoshBAN"/>
                  </a:rPr>
                  <a:t>পূর্ণ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সংখ্যা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এ</a:t>
                </a:r>
                <a:r>
                  <a:rPr lang="en-US" sz="2800" dirty="0" err="1" smtClean="0">
                    <a:latin typeface="NikoshBAN"/>
                  </a:rPr>
                  <a:t>বং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ডান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পক্ষে</a:t>
                </a:r>
                <a:r>
                  <a:rPr lang="en-US" sz="2800" dirty="0" smtClean="0">
                    <a:latin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latin typeface="NikoshBAN"/>
                  </a:rPr>
                  <a:t>একটি </a:t>
                </a:r>
                <a:r>
                  <a:rPr lang="en-US" sz="2800" dirty="0" err="1">
                    <a:latin typeface="NikoshBAN"/>
                  </a:rPr>
                  <a:t>ভগ্নাংশ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</a:rPr>
                  <a:t>।</a:t>
                </a:r>
              </a:p>
              <a:p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কিন্তু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আমরা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:r>
                  <a:rPr lang="en-US" sz="2800" dirty="0" err="1" smtClean="0">
                    <a:latin typeface="NikoshBAN"/>
                    <a:sym typeface="Symbol" panose="05050102010706020507" pitchFamily="18" charset="2"/>
                  </a:rPr>
                  <a:t>জানি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, </a:t>
                </a:r>
                <a:r>
                  <a:rPr lang="en-US" sz="2800" dirty="0" err="1">
                    <a:latin typeface="NikoshBAN"/>
                  </a:rPr>
                  <a:t>পূর্ণ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সংখ্যা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আর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ভগ্নাংশ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কখনো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সমান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হতে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পারে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না</a:t>
                </a:r>
                <a:r>
                  <a:rPr lang="en-US" sz="2800" dirty="0" smtClean="0">
                    <a:latin typeface="NikoshBAN"/>
                  </a:rPr>
                  <a:t>।</a:t>
                </a:r>
              </a:p>
              <a:p>
                <a:r>
                  <a:rPr lang="en-US" sz="2800" dirty="0" smtClean="0">
                    <a:latin typeface="NikoshBAN"/>
                  </a:rPr>
                  <a:t>(</a:t>
                </a:r>
                <a:r>
                  <a:rPr lang="en-US" sz="2800" dirty="0" err="1" smtClean="0">
                    <a:latin typeface="NikoshBAN"/>
                  </a:rPr>
                  <a:t>কারণ</a:t>
                </a:r>
                <a:r>
                  <a:rPr lang="en-US" sz="2800" dirty="0" smtClean="0">
                    <a:latin typeface="NikoshBAN"/>
                  </a:rPr>
                  <a:t>, p </a:t>
                </a:r>
                <a:r>
                  <a:rPr lang="en-US" sz="2800" dirty="0">
                    <a:latin typeface="NikoshBAN"/>
                  </a:rPr>
                  <a:t>ও q </a:t>
                </a:r>
                <a:r>
                  <a:rPr lang="en-US" sz="2800" dirty="0" err="1">
                    <a:latin typeface="NikoshBAN"/>
                  </a:rPr>
                  <a:t>স্বাভাবিক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সংখ্যা</a:t>
                </a:r>
                <a:r>
                  <a:rPr lang="en-US" sz="2800" dirty="0">
                    <a:latin typeface="NikoshBAN"/>
                  </a:rPr>
                  <a:t>  </a:t>
                </a:r>
                <a:r>
                  <a:rPr lang="en-US" sz="2800" dirty="0" err="1">
                    <a:latin typeface="NikoshBAN"/>
                  </a:rPr>
                  <a:t>এবং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এরা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পরস্পর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সহমৌলিক</a:t>
                </a:r>
                <a:r>
                  <a:rPr lang="en-US" sz="2800" dirty="0" smtClean="0">
                    <a:latin typeface="NikoshBAN"/>
                  </a:rPr>
                  <a:t>)।</a:t>
                </a:r>
              </a:p>
              <a:p>
                <a:r>
                  <a:rPr lang="en-US" sz="2800" dirty="0" err="1" smtClean="0">
                    <a:latin typeface="NikoshBAN"/>
                  </a:rPr>
                  <a:t>অর্থা</a:t>
                </a:r>
                <a:r>
                  <a:rPr lang="en-US" sz="2800" dirty="0" smtClean="0">
                    <a:latin typeface="NikoshBAN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</a:rPr>
                  <a:t>≠</a:t>
                </a:r>
                <a:r>
                  <a:rPr lang="en-US" sz="2800" dirty="0" smtClean="0">
                    <a:latin typeface="NikoshBAN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</m:oMath>
                </a14:m>
                <a:endParaRPr lang="bn-IN" sz="2800" dirty="0" smtClean="0">
                  <a:latin typeface="NikoshBAN"/>
                </a:endParaRPr>
              </a:p>
              <a:p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err="1">
                    <a:latin typeface="NikoshBAN"/>
                  </a:rPr>
                  <a:t>একটি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ভগ্নাংশ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>
                    <a:latin typeface="NikoshBAN"/>
                  </a:rPr>
                  <a:t>নয়</a:t>
                </a:r>
                <a:r>
                  <a:rPr lang="en-US" sz="2800" dirty="0">
                    <a:latin typeface="NikoshBAN"/>
                  </a:rPr>
                  <a:t>।</a:t>
                </a:r>
              </a:p>
              <a:p>
                <a:r>
                  <a:rPr lang="en-US" sz="2800" dirty="0">
                    <a:latin typeface="NikoshBAN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bn-IN" sz="2800" dirty="0" smtClean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</a:rPr>
                  <a:t>মুলদ </a:t>
                </a:r>
                <a:r>
                  <a:rPr lang="en-US" sz="2800" dirty="0" err="1">
                    <a:latin typeface="NikoshBAN"/>
                  </a:rPr>
                  <a:t>সংখ্যা</a:t>
                </a:r>
                <a:r>
                  <a:rPr lang="en-US" sz="2800" dirty="0">
                    <a:latin typeface="NikoshBAN"/>
                  </a:rPr>
                  <a:t> 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হতে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পারে</a:t>
                </a:r>
                <a:r>
                  <a:rPr lang="en-US" sz="2800" dirty="0" smtClean="0">
                    <a:latin typeface="NikoshBAN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না</a:t>
                </a:r>
                <a:r>
                  <a:rPr lang="en-US" sz="2800" dirty="0" smtClean="0">
                    <a:latin typeface="NikoshBAN"/>
                  </a:rPr>
                  <a:t>।</a:t>
                </a:r>
              </a:p>
              <a:p>
                <a:r>
                  <a:rPr lang="en-US" sz="2800" dirty="0" err="1" smtClean="0">
                    <a:latin typeface="NikoshBAN"/>
                  </a:rPr>
                  <a:t>অতএব</a:t>
                </a:r>
                <a:r>
                  <a:rPr lang="en-US" sz="2800" dirty="0" smtClean="0">
                    <a:latin typeface="NikoshBAN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আকটি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অমুলদ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সংখ্যা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।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(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প্রমাণিত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885371"/>
                <a:ext cx="8173328" cy="5964197"/>
              </a:xfrm>
              <a:prstGeom prst="rect">
                <a:avLst/>
              </a:prstGeom>
              <a:blipFill rotWithShape="0">
                <a:blip r:embed="rId2"/>
                <a:stretch>
                  <a:fillRect l="-1491" r="-597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04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16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133600" y="4169392"/>
                <a:ext cx="8001000" cy="25908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প্রমাণ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কর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যে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IN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n-IN" sz="4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bn-IN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এ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কটি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অমুলদ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।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69392"/>
                <a:ext cx="8001000" cy="25908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14800" y="1260144"/>
            <a:ext cx="4038600" cy="2895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2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88192" y="1676400"/>
            <a:ext cx="7772400" cy="4800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১। মূলদ সংখ্যা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২। অমূলদ সংখ্যা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৩। বাস্তব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810000" cy="28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240" y="326409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73240" y="1600200"/>
                <a:ext cx="8229600" cy="48006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কর যে,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400" dirty="0"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40" y="1600200"/>
                <a:ext cx="8229600" cy="48006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0670"/>
            <a:ext cx="2895600" cy="18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a 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1" y="0"/>
            <a:ext cx="11839699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06551" y="2538350"/>
            <a:ext cx="3051958" cy="8906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bn-BD" sz="54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2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245661"/>
            <a:ext cx="5826719" cy="2169994"/>
          </a:xfrm>
        </p:spPr>
        <p:txBody>
          <a:bodyPr/>
          <a:lstStyle/>
          <a:p>
            <a:pPr algn="ctr"/>
            <a:r>
              <a:rPr lang="bn-IN" dirty="0" smtClean="0">
                <a:latin typeface="Nikashban"/>
                <a:cs typeface="MuhuriMJ" pitchFamily="2" charset="0"/>
              </a:rPr>
              <a:t>সবাইকে </a:t>
            </a:r>
            <a:br>
              <a:rPr lang="bn-IN" dirty="0" smtClean="0">
                <a:latin typeface="Nikashban"/>
                <a:cs typeface="MuhuriMJ" pitchFamily="2" charset="0"/>
              </a:rPr>
            </a:br>
            <a:r>
              <a:rPr lang="bn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ashban"/>
                <a:cs typeface="MuhuriMJ" pitchFamily="2" charset="0"/>
              </a:rPr>
              <a:t>স্বাগতম</a:t>
            </a:r>
            <a:endParaRPr lang="en-US" sz="9600" b="1" dirty="0">
              <a:latin typeface="Nikashban"/>
              <a:cs typeface="Muhuri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5400" y="2133601"/>
            <a:ext cx="8077200" cy="471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865" y="311431"/>
            <a:ext cx="8362024" cy="612934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0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69" y="924365"/>
            <a:ext cx="3374890" cy="232469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947962" y="2866446"/>
            <a:ext cx="6982281" cy="4104370"/>
          </a:xfrm>
          <a:prstGeom prst="horizontalScroll">
            <a:avLst>
              <a:gd name="adj" fmla="val 10961"/>
            </a:avLst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IN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নুর-উচ-ছাফা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মাসুদ</a:t>
            </a:r>
            <a:r>
              <a:rPr lang="bn-IN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 BSc(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hon’s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), MSc(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phy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:), Bed, Med, MBA(finance), </a:t>
            </a:r>
            <a:r>
              <a:rPr lang="en-US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LLB,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]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IN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(গণি্ত)</a:t>
            </a:r>
            <a:r>
              <a:rPr lang="bn-BD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দমদমা নুরুল উলুম আঃ আঃ দাখিল মাদ্রাসা।</a:t>
            </a:r>
            <a:br>
              <a:rPr lang="bn-IN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27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014" y="548795"/>
            <a:ext cx="4191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পাঠ পরিচিতি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313214" y="2975758"/>
            <a:ext cx="70866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8377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6" y="860378"/>
            <a:ext cx="7779850" cy="4925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0" y="5181600"/>
            <a:ext cx="8382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4137" y="5181600"/>
            <a:ext cx="8382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1188" y="5195247"/>
            <a:ext cx="8382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725" y="5208895"/>
            <a:ext cx="8382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228600"/>
            <a:ext cx="777985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ছবিগুলি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69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38" y="1143000"/>
            <a:ext cx="7982963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28600"/>
            <a:ext cx="777985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রেখাটি লক্ষ্য কর এবং বল-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92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54240" y="152400"/>
                <a:ext cx="7467600" cy="12192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,±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,±</m:t>
                    </m:r>
                    <m:r>
                      <a:rPr lang="en-US" sz="280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80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BD" sz="2800" dirty="0">
                    <a:latin typeface="Arial Unicode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3,...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40" y="152400"/>
                <a:ext cx="7467600" cy="12192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346279" y="1524000"/>
                <a:ext cx="7540387" cy="12192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800" dirty="0">
                    <a:latin typeface="Arial Unicode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Arial Unicode"/>
                    <a:ea typeface="Cambria Math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,…</m:t>
                    </m:r>
                  </m:oMath>
                </a14:m>
                <a:endParaRPr lang="en-US" sz="2800" dirty="0">
                  <a:latin typeface="Arial Unicode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79" y="1524000"/>
                <a:ext cx="7540387" cy="12192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419065" y="2895600"/>
                <a:ext cx="7467600" cy="12192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,…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65" y="2895600"/>
                <a:ext cx="7467600" cy="12192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2460009" y="4267200"/>
                <a:ext cx="7467600" cy="11430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23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415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3333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…,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̈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62</m:t>
                        </m:r>
                      </m:e>
                    </m:acc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 4.120345061…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09" y="4267200"/>
                <a:ext cx="7467600" cy="1143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397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609600"/>
            <a:ext cx="7467600" cy="5638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47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62" y="1009934"/>
            <a:ext cx="1038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/>
              </a:rPr>
              <a:t>বাস্তব সংখ্যাঃ </a:t>
            </a:r>
            <a:r>
              <a:rPr lang="bn-BD" sz="2800" dirty="0" smtClean="0">
                <a:latin typeface="NikoshBAN"/>
              </a:rPr>
              <a:t>সকল মুলদ</a:t>
            </a:r>
            <a:r>
              <a:rPr lang="bn-IN" sz="2800" dirty="0" smtClean="0">
                <a:latin typeface="NikoshBAN"/>
              </a:rPr>
              <a:t> </a:t>
            </a:r>
            <a:r>
              <a:rPr lang="bn-BD" sz="2800" dirty="0" smtClean="0">
                <a:latin typeface="NikoshBAN"/>
              </a:rPr>
              <a:t>সংখ্যা</a:t>
            </a:r>
            <a:r>
              <a:rPr lang="bn-IN" sz="2800" dirty="0" smtClean="0">
                <a:latin typeface="NikoshBAN"/>
              </a:rPr>
              <a:t> ও অ</a:t>
            </a:r>
            <a:r>
              <a:rPr lang="bn-BD" sz="2800" dirty="0" smtClean="0">
                <a:latin typeface="NikoshBAN"/>
              </a:rPr>
              <a:t>মুলদ</a:t>
            </a:r>
            <a:r>
              <a:rPr lang="bn-IN" sz="2800" dirty="0" smtClean="0">
                <a:latin typeface="NikoshBAN"/>
              </a:rPr>
              <a:t> </a:t>
            </a:r>
            <a:r>
              <a:rPr lang="bn-BD" sz="2800" dirty="0" smtClean="0">
                <a:latin typeface="NikoshBAN"/>
              </a:rPr>
              <a:t>সংখ</a:t>
            </a:r>
            <a:r>
              <a:rPr lang="bn-IN" sz="2800" dirty="0" smtClean="0">
                <a:latin typeface="NikoshBAN"/>
              </a:rPr>
              <a:t>্যাকে </a:t>
            </a:r>
            <a:r>
              <a:rPr lang="bn-BD" sz="2800" dirty="0">
                <a:latin typeface="NikoshBAN"/>
              </a:rPr>
              <a:t>বাস্তব </a:t>
            </a:r>
            <a:r>
              <a:rPr lang="bn-BD" sz="2800" dirty="0" smtClean="0">
                <a:latin typeface="NikoshBAN"/>
              </a:rPr>
              <a:t>সংখ্যা</a:t>
            </a:r>
            <a:r>
              <a:rPr lang="bn-IN" sz="2800" dirty="0" smtClean="0">
                <a:latin typeface="NikoshBAN"/>
              </a:rPr>
              <a:t> বলে।</a:t>
            </a:r>
            <a:endParaRPr lang="en-US" sz="2800" dirty="0"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6162" y="2579428"/>
                <a:ext cx="10614381" cy="422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/>
                  </a:rPr>
                  <a:t>এখানে,</a:t>
                </a:r>
              </a:p>
              <a:p>
                <a:r>
                  <a:rPr lang="bn-BD" sz="3200" b="1" dirty="0">
                    <a:latin typeface="NikoshBAN"/>
                  </a:rPr>
                  <a:t>মুলদ</a:t>
                </a:r>
                <a:r>
                  <a:rPr lang="bn-BD" sz="3200" b="1" dirty="0" smtClean="0">
                    <a:latin typeface="NikoshBAN"/>
                  </a:rPr>
                  <a:t> সংখ্যা</a:t>
                </a:r>
                <a:r>
                  <a:rPr lang="bn-IN" sz="3200" b="1" dirty="0" smtClean="0">
                    <a:latin typeface="NikoshBAN"/>
                  </a:rPr>
                  <a:t> হল-</a:t>
                </a:r>
                <a:r>
                  <a:rPr lang="bn-BD" sz="3200" b="1" dirty="0" smtClean="0">
                    <a:latin typeface="NikoshBAN"/>
                  </a:rPr>
                  <a:t> </a:t>
                </a:r>
                <a:r>
                  <a:rPr lang="en-US" sz="3200" b="1" dirty="0" err="1" smtClean="0">
                    <a:latin typeface="NikoshBAN"/>
                  </a:rPr>
                  <a:t>যে</a:t>
                </a:r>
                <a:r>
                  <a:rPr lang="en-US" sz="3200" b="1" dirty="0" smtClean="0">
                    <a:latin typeface="NikoshBAN"/>
                  </a:rPr>
                  <a:t> </a:t>
                </a:r>
                <a:r>
                  <a:rPr lang="bn-BD" sz="3200" dirty="0" smtClean="0">
                    <a:latin typeface="NikoshBAN"/>
                  </a:rPr>
                  <a:t>সকল</a:t>
                </a:r>
                <a:r>
                  <a:rPr lang="bn-IN" sz="3200" dirty="0" smtClean="0">
                    <a:latin typeface="NikoshBAN"/>
                  </a:rPr>
                  <a:t> </a:t>
                </a:r>
                <a:r>
                  <a:rPr lang="bn-BD" sz="3200" dirty="0" smtClean="0">
                    <a:latin typeface="NikoshBAN"/>
                  </a:rPr>
                  <a:t>সংখ</a:t>
                </a:r>
                <a:r>
                  <a:rPr lang="bn-IN" sz="3200" dirty="0">
                    <a:latin typeface="NikoshBAN"/>
                  </a:rPr>
                  <a:t>্যাকে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/>
                  </a:rPr>
                  <a:t> </a:t>
                </a:r>
                <a:r>
                  <a:rPr lang="bn-IN" sz="3200" dirty="0" smtClean="0">
                    <a:latin typeface="NikoshBAN"/>
                  </a:rPr>
                  <a:t>আকারে প্রকাশ করা যায়।</a:t>
                </a:r>
              </a:p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/>
                  </a:rPr>
                  <a:t>যেমনঃ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/>
                  </a:rPr>
                  <a:t>  ১,২, -৩,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FF0000"/>
                    </a:solidFill>
                    <a:latin typeface="NikoshBAN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/>
                  </a:rPr>
                  <a:t>ইত্যাদি।</a:t>
                </a:r>
                <a:endParaRPr lang="en-US" sz="3200" dirty="0">
                  <a:solidFill>
                    <a:srgbClr val="FF0000"/>
                  </a:solidFill>
                  <a:latin typeface="NikoshBAN"/>
                </a:endParaRPr>
              </a:p>
              <a:p>
                <a:endParaRPr lang="bn-IN" dirty="0" smtClean="0"/>
              </a:p>
              <a:p>
                <a:r>
                  <a:rPr lang="bn-IN" sz="2800" b="1" dirty="0">
                    <a:latin typeface="NikoshBAN"/>
                  </a:rPr>
                  <a:t>অ</a:t>
                </a:r>
                <a:r>
                  <a:rPr lang="bn-BD" sz="2800" b="1" dirty="0" smtClean="0">
                    <a:latin typeface="NikoshBAN"/>
                  </a:rPr>
                  <a:t>মুলদ </a:t>
                </a:r>
                <a:r>
                  <a:rPr lang="bn-BD" sz="2800" b="1" dirty="0">
                    <a:latin typeface="NikoshBAN"/>
                  </a:rPr>
                  <a:t>সংখ্যা</a:t>
                </a:r>
                <a:r>
                  <a:rPr lang="bn-IN" sz="2800" b="1" dirty="0">
                    <a:latin typeface="NikoshBAN"/>
                  </a:rPr>
                  <a:t> হল-</a:t>
                </a:r>
                <a:r>
                  <a:rPr lang="bn-BD" sz="2800" b="1" dirty="0">
                    <a:latin typeface="NikoshBAN"/>
                  </a:rPr>
                  <a:t> </a:t>
                </a:r>
                <a:r>
                  <a:rPr lang="en-US" sz="2800" b="1" dirty="0" err="1">
                    <a:latin typeface="NikoshBAN"/>
                  </a:rPr>
                  <a:t>যে</a:t>
                </a:r>
                <a:r>
                  <a:rPr lang="en-US" sz="2800" b="1" dirty="0">
                    <a:latin typeface="NikoshBAN"/>
                  </a:rPr>
                  <a:t> </a:t>
                </a:r>
                <a:r>
                  <a:rPr lang="bn-BD" sz="2800" dirty="0">
                    <a:latin typeface="NikoshBAN"/>
                  </a:rPr>
                  <a:t>সকল</a:t>
                </a:r>
                <a:r>
                  <a:rPr lang="bn-IN" sz="2800" dirty="0">
                    <a:latin typeface="NikoshBAN"/>
                  </a:rPr>
                  <a:t> </a:t>
                </a:r>
                <a:r>
                  <a:rPr lang="bn-BD" sz="2800" dirty="0">
                    <a:latin typeface="NikoshBAN"/>
                  </a:rPr>
                  <a:t>সংখ</a:t>
                </a:r>
                <a:r>
                  <a:rPr lang="bn-IN" sz="2800" dirty="0">
                    <a:latin typeface="NikoshBAN"/>
                  </a:rPr>
                  <a:t>্যাকে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/>
                  </a:rPr>
                  <a:t> </a:t>
                </a:r>
                <a:r>
                  <a:rPr lang="bn-IN" sz="2800" dirty="0">
                    <a:latin typeface="NikoshBAN"/>
                  </a:rPr>
                  <a:t>আকারে প্রকাশ করা </a:t>
                </a:r>
                <a:r>
                  <a:rPr lang="bn-IN" sz="2800" dirty="0" smtClean="0">
                    <a:latin typeface="NikoshBAN"/>
                  </a:rPr>
                  <a:t>যায় না।</a:t>
                </a:r>
              </a:p>
              <a:p>
                <a:r>
                  <a:rPr lang="bn-IN" sz="2800" dirty="0">
                    <a:latin typeface="NikoshBAN"/>
                  </a:rPr>
                  <a:t>যেমনঃ</a:t>
                </a:r>
                <a:r>
                  <a:rPr lang="en-US" sz="2800" dirty="0">
                    <a:latin typeface="NikoshBAN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Arial Unicode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Arial Unicode"/>
                    <a:cs typeface="NikoshBAN" pitchFamily="2" charset="0"/>
                  </a:rPr>
                  <a:t>,</a:t>
                </a:r>
                <a:r>
                  <a:rPr lang="bn-IN" sz="2800" dirty="0" smtClean="0">
                    <a:latin typeface="Arial Unicode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</a:rPr>
                  <a:t>ইত্যাদি</a:t>
                </a:r>
                <a:r>
                  <a:rPr lang="en-US" sz="2800" dirty="0">
                    <a:latin typeface="NikoshBAN"/>
                  </a:rPr>
                  <a:t>।</a:t>
                </a:r>
              </a:p>
              <a:p>
                <a:endParaRPr lang="en-US" sz="2800" dirty="0">
                  <a:latin typeface="NikoshBAN"/>
                </a:endParaRPr>
              </a:p>
              <a:p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2" y="2579428"/>
                <a:ext cx="10614381" cy="4228017"/>
              </a:xfrm>
              <a:prstGeom prst="rect">
                <a:avLst/>
              </a:prstGeom>
              <a:blipFill rotWithShape="0">
                <a:blip r:embed="rId2"/>
                <a:stretch>
                  <a:fillRect l="-1493" t="-1873" r="-46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795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185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Unicode</vt:lpstr>
      <vt:lpstr>Calibri</vt:lpstr>
      <vt:lpstr>Cambria Math</vt:lpstr>
      <vt:lpstr>MuhuriMJ</vt:lpstr>
      <vt:lpstr>Nikashban</vt:lpstr>
      <vt:lpstr>NikoshBAN</vt:lpstr>
      <vt:lpstr>Symbol</vt:lpstr>
      <vt:lpstr>Trebuchet MS</vt:lpstr>
      <vt:lpstr>Vrinda</vt:lpstr>
      <vt:lpstr>Wingdings 3</vt:lpstr>
      <vt:lpstr>Facet</vt:lpstr>
      <vt:lpstr>PowerPoint Presentation</vt:lpstr>
      <vt:lpstr>সবাইকে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মূল্যায়ণ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93</cp:revision>
  <dcterms:created xsi:type="dcterms:W3CDTF">2019-07-19T15:23:28Z</dcterms:created>
  <dcterms:modified xsi:type="dcterms:W3CDTF">2020-09-20T07:34:54Z</dcterms:modified>
</cp:coreProperties>
</file>