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4" r:id="rId2"/>
  </p:sldMasterIdLst>
  <p:notesMasterIdLst>
    <p:notesMasterId r:id="rId20"/>
  </p:notesMasterIdLst>
  <p:sldIdLst>
    <p:sldId id="262" r:id="rId3"/>
    <p:sldId id="287" r:id="rId4"/>
    <p:sldId id="286" r:id="rId5"/>
    <p:sldId id="288" r:id="rId6"/>
    <p:sldId id="256" r:id="rId7"/>
    <p:sldId id="289" r:id="rId8"/>
    <p:sldId id="271" r:id="rId9"/>
    <p:sldId id="282" r:id="rId10"/>
    <p:sldId id="272" r:id="rId11"/>
    <p:sldId id="290" r:id="rId12"/>
    <p:sldId id="275" r:id="rId13"/>
    <p:sldId id="273" r:id="rId14"/>
    <p:sldId id="291" r:id="rId15"/>
    <p:sldId id="258" r:id="rId16"/>
    <p:sldId id="292" r:id="rId17"/>
    <p:sldId id="259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86" autoAdjust="0"/>
  </p:normalViewPr>
  <p:slideViewPr>
    <p:cSldViewPr>
      <p:cViewPr varScale="1">
        <p:scale>
          <a:sx n="66" d="100"/>
          <a:sy n="66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0F379-C01A-4FF8-98E7-DCCB9EE96E9A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E80A8-F13C-418F-BA95-692CABD9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21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baseline="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E80A8-F13C-418F-BA95-692CABD944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17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E80A8-F13C-418F-BA95-692CABD944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58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E80A8-F13C-418F-BA95-692CABD944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6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E80A8-F13C-418F-BA95-692CABD944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58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E80A8-F13C-418F-BA95-692CABD944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99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E80A8-F13C-418F-BA95-692CABD944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40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E80A8-F13C-418F-BA95-692CABD944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3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E80A8-F13C-418F-BA95-692CABD944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7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9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5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0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84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81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39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71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35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927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8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7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268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83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722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632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1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4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4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2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8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1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inus 6"/>
          <p:cNvSpPr/>
          <p:nvPr userDrawn="1"/>
        </p:nvSpPr>
        <p:spPr>
          <a:xfrm>
            <a:off x="-1524000" y="0"/>
            <a:ext cx="12192000" cy="238125"/>
          </a:xfrm>
          <a:prstGeom prst="mathMinus">
            <a:avLst>
              <a:gd name="adj1" fmla="val 69945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Minus 8"/>
          <p:cNvSpPr/>
          <p:nvPr userDrawn="1"/>
        </p:nvSpPr>
        <p:spPr>
          <a:xfrm rot="5400000">
            <a:off x="-4414837" y="3271837"/>
            <a:ext cx="9067800" cy="238125"/>
          </a:xfrm>
          <a:prstGeom prst="mathMinus">
            <a:avLst>
              <a:gd name="adj1" fmla="val 6994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Minus 9"/>
          <p:cNvSpPr/>
          <p:nvPr userDrawn="1"/>
        </p:nvSpPr>
        <p:spPr>
          <a:xfrm>
            <a:off x="-1600200" y="6619874"/>
            <a:ext cx="12344400" cy="238126"/>
          </a:xfrm>
          <a:prstGeom prst="mathMinus">
            <a:avLst>
              <a:gd name="adj1" fmla="val 69945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Minus 10"/>
          <p:cNvSpPr/>
          <p:nvPr userDrawn="1"/>
        </p:nvSpPr>
        <p:spPr>
          <a:xfrm rot="5400000">
            <a:off x="4448174" y="3305175"/>
            <a:ext cx="9144001" cy="247651"/>
          </a:xfrm>
          <a:prstGeom prst="mathMinus">
            <a:avLst>
              <a:gd name="adj1" fmla="val 6994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L-Shape 11"/>
          <p:cNvSpPr/>
          <p:nvPr userDrawn="1"/>
        </p:nvSpPr>
        <p:spPr>
          <a:xfrm rot="5400000">
            <a:off x="-38100" y="38100"/>
            <a:ext cx="1295400" cy="1219200"/>
          </a:xfrm>
          <a:prstGeom prst="corner">
            <a:avLst>
              <a:gd name="adj1" fmla="val 17284"/>
              <a:gd name="adj2" fmla="val 148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-Shape 12"/>
          <p:cNvSpPr/>
          <p:nvPr userDrawn="1"/>
        </p:nvSpPr>
        <p:spPr>
          <a:xfrm rot="16200000">
            <a:off x="7886700" y="5600699"/>
            <a:ext cx="1295400" cy="1219200"/>
          </a:xfrm>
          <a:prstGeom prst="corner">
            <a:avLst>
              <a:gd name="adj1" fmla="val 17284"/>
              <a:gd name="adj2" fmla="val 148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-Shape 13"/>
          <p:cNvSpPr/>
          <p:nvPr userDrawn="1"/>
        </p:nvSpPr>
        <p:spPr>
          <a:xfrm>
            <a:off x="0" y="5638800"/>
            <a:ext cx="1295400" cy="1219200"/>
          </a:xfrm>
          <a:prstGeom prst="corner">
            <a:avLst>
              <a:gd name="adj1" fmla="val 17284"/>
              <a:gd name="adj2" fmla="val 1481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-Shape 14"/>
          <p:cNvSpPr/>
          <p:nvPr userDrawn="1"/>
        </p:nvSpPr>
        <p:spPr>
          <a:xfrm rot="10800000">
            <a:off x="7848600" y="0"/>
            <a:ext cx="1295400" cy="1219200"/>
          </a:xfrm>
          <a:prstGeom prst="corner">
            <a:avLst>
              <a:gd name="adj1" fmla="val 17284"/>
              <a:gd name="adj2" fmla="val 1481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8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Minus 7"/>
          <p:cNvSpPr/>
          <p:nvPr userDrawn="1"/>
        </p:nvSpPr>
        <p:spPr>
          <a:xfrm>
            <a:off x="-1524000" y="0"/>
            <a:ext cx="12192000" cy="238125"/>
          </a:xfrm>
          <a:prstGeom prst="mathMinus">
            <a:avLst>
              <a:gd name="adj1" fmla="val 69945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Minus 8"/>
          <p:cNvSpPr/>
          <p:nvPr userDrawn="1"/>
        </p:nvSpPr>
        <p:spPr>
          <a:xfrm rot="5400000">
            <a:off x="-4414837" y="3271837"/>
            <a:ext cx="9067800" cy="238125"/>
          </a:xfrm>
          <a:prstGeom prst="mathMinus">
            <a:avLst>
              <a:gd name="adj1" fmla="val 6994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Minus 9"/>
          <p:cNvSpPr/>
          <p:nvPr userDrawn="1"/>
        </p:nvSpPr>
        <p:spPr>
          <a:xfrm>
            <a:off x="-1600200" y="6619874"/>
            <a:ext cx="12344400" cy="238126"/>
          </a:xfrm>
          <a:prstGeom prst="mathMinus">
            <a:avLst>
              <a:gd name="adj1" fmla="val 69945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Minus 10"/>
          <p:cNvSpPr/>
          <p:nvPr userDrawn="1"/>
        </p:nvSpPr>
        <p:spPr>
          <a:xfrm rot="5400000">
            <a:off x="4448174" y="3305175"/>
            <a:ext cx="9144001" cy="247651"/>
          </a:xfrm>
          <a:prstGeom prst="mathMinus">
            <a:avLst>
              <a:gd name="adj1" fmla="val 6994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L-Shape 11"/>
          <p:cNvSpPr/>
          <p:nvPr userDrawn="1"/>
        </p:nvSpPr>
        <p:spPr>
          <a:xfrm rot="5400000">
            <a:off x="-38100" y="38100"/>
            <a:ext cx="1295400" cy="1219200"/>
          </a:xfrm>
          <a:prstGeom prst="corner">
            <a:avLst>
              <a:gd name="adj1" fmla="val 17284"/>
              <a:gd name="adj2" fmla="val 148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-Shape 12"/>
          <p:cNvSpPr/>
          <p:nvPr userDrawn="1"/>
        </p:nvSpPr>
        <p:spPr>
          <a:xfrm rot="16200000">
            <a:off x="7886700" y="5600699"/>
            <a:ext cx="1295400" cy="1219200"/>
          </a:xfrm>
          <a:prstGeom prst="corner">
            <a:avLst>
              <a:gd name="adj1" fmla="val 17284"/>
              <a:gd name="adj2" fmla="val 148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-Shape 13"/>
          <p:cNvSpPr/>
          <p:nvPr userDrawn="1"/>
        </p:nvSpPr>
        <p:spPr>
          <a:xfrm>
            <a:off x="0" y="5638800"/>
            <a:ext cx="1295400" cy="1219200"/>
          </a:xfrm>
          <a:prstGeom prst="corner">
            <a:avLst>
              <a:gd name="adj1" fmla="val 17284"/>
              <a:gd name="adj2" fmla="val 1481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-Shape 14"/>
          <p:cNvSpPr/>
          <p:nvPr userDrawn="1"/>
        </p:nvSpPr>
        <p:spPr>
          <a:xfrm rot="10800000">
            <a:off x="7848600" y="0"/>
            <a:ext cx="1295400" cy="1219200"/>
          </a:xfrm>
          <a:prstGeom prst="corner">
            <a:avLst>
              <a:gd name="adj1" fmla="val 17284"/>
              <a:gd name="adj2" fmla="val 1481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491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057400" y="381000"/>
            <a:ext cx="4343400" cy="1295400"/>
          </a:xfrm>
          <a:prstGeom prst="round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0" cap="none" spc="0" normalizeH="0" baseline="0" noProof="0" dirty="0" err="1">
                <a:ln w="0"/>
                <a:solidFill>
                  <a:sysClr val="windowText" lastClr="00000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স্বাগতম</a:t>
            </a:r>
            <a:endParaRPr kumimoji="0" lang="en-GB" sz="8800" b="1" i="0" u="none" strike="noStrike" kern="0" cap="none" spc="0" normalizeH="0" baseline="0" noProof="0" dirty="0">
              <a:ln w="0"/>
              <a:solidFill>
                <a:sysClr val="windowText" lastClr="000000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47800"/>
            <a:ext cx="6705600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85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ই-</a:t>
            </a:r>
            <a:r>
              <a:rPr lang="en-US" dirty="0" err="1" smtClean="0"/>
              <a:t>বুক</a:t>
            </a:r>
            <a:r>
              <a:rPr lang="en-US" dirty="0" smtClean="0"/>
              <a:t> </a:t>
            </a:r>
            <a:r>
              <a:rPr lang="en-US" dirty="0" err="1" smtClean="0"/>
              <a:t>রিডার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বই</a:t>
            </a:r>
            <a:r>
              <a:rPr lang="en-US" dirty="0" smtClean="0"/>
              <a:t> </a:t>
            </a:r>
            <a:r>
              <a:rPr lang="en-US" dirty="0" err="1" smtClean="0"/>
              <a:t>পড়া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399" y="2357437"/>
            <a:ext cx="6781801" cy="389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96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039899"/>
            <a:ext cx="7924800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টেলিভিশনে বিভিন্ন অনুষ্ঠান, খবর দেখা ও শোনা যায়।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137" y="914400"/>
            <a:ext cx="4138863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16" y="914400"/>
            <a:ext cx="4398684" cy="305368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822077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3" r="19039"/>
          <a:stretch/>
        </p:blipFill>
        <p:spPr>
          <a:xfrm>
            <a:off x="762000" y="855049"/>
            <a:ext cx="2576945" cy="32340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57200" y="4495800"/>
            <a:ext cx="8382000" cy="15696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গাড়ীতে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জিপিএস ব্যবহার করে পৃথিবীর যে কোন স্থানের অবস্থান বের করা যায় এবং ঠিকানা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জানা না থাকলেও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জিপিএস-এর সাহায্যে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খুঁজে পাওয়া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যায়।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762000"/>
            <a:ext cx="4267200" cy="33271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9199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দৈনন্দিন</a:t>
            </a:r>
            <a:r>
              <a:rPr lang="en-US" dirty="0" smtClean="0"/>
              <a:t> </a:t>
            </a:r>
            <a:r>
              <a:rPr lang="en-US" dirty="0" err="1" smtClean="0"/>
              <a:t>জীবনে</a:t>
            </a:r>
            <a:r>
              <a:rPr lang="en-US" dirty="0" smtClean="0"/>
              <a:t> </a:t>
            </a:r>
            <a:r>
              <a:rPr lang="en-US" dirty="0" err="1" smtClean="0"/>
              <a:t>পত্রিকা</a:t>
            </a:r>
            <a:r>
              <a:rPr lang="en-US" dirty="0" smtClean="0"/>
              <a:t> </a:t>
            </a:r>
            <a:r>
              <a:rPr lang="en-US" dirty="0" err="1" smtClean="0"/>
              <a:t>পড়া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86000"/>
            <a:ext cx="7054954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95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949476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ea typeface="Calibri"/>
                <a:cs typeface="NikoshBAN"/>
              </a:rPr>
              <a:t>মনে কর তুমি ঠিক করেছ কোনো ধরনের তথ্য প্রযুক্তি ব্যবহার না করে তোমার দিন কাটবে । সারা দিনে কোন কাজগুলো তুমি করতে পারবে না তার একটা তালিকা তৈরি কর</a:t>
            </a:r>
            <a:r>
              <a:rPr lang="hi-IN" sz="3600" dirty="0" smtClean="0">
                <a:ea typeface="Calibri"/>
                <a:cs typeface="NikoshBAN"/>
              </a:rPr>
              <a:t>। </a:t>
            </a:r>
            <a:endParaRPr lang="en-US" sz="3600" dirty="0">
              <a:ea typeface="Calibri"/>
              <a:cs typeface="Vrind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1066800"/>
            <a:ext cx="2950262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1" i="0" u="none" strike="noStrike" kern="1100" cap="all" spc="0" normalizeH="0" baseline="0" noProof="0" dirty="0" smtClean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SolaimanLipi" pitchFamily="65" charset="0"/>
                <a:ea typeface="NikoshBAN" pitchFamily="2" charset="0"/>
                <a:cs typeface="SolaimanLipi" pitchFamily="65" charset="0"/>
                <a:sym typeface="Wingdings"/>
              </a:rPr>
              <a:t></a:t>
            </a:r>
            <a:r>
              <a:rPr kumimoji="0" lang="bn-BD" sz="4400" b="1" i="0" u="none" strike="noStrike" kern="0" cap="none" spc="0" normalizeH="0" baseline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400" kern="0" dirty="0" err="1" smtClean="0">
                <a:ln w="1905"/>
                <a:latin typeface="NikoshBAN" pitchFamily="2" charset="0"/>
                <a:cs typeface="NikoshBAN" pitchFamily="2" charset="0"/>
              </a:rPr>
              <a:t>গত</a:t>
            </a:r>
            <a:r>
              <a:rPr lang="en-US" sz="4400" kern="0" dirty="0" smtClean="0">
                <a:ln w="1905"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4400" b="1" i="0" u="none" strike="noStrike" kern="0" cap="none" spc="0" normalizeH="0" baseline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কাজ</a:t>
            </a:r>
            <a:r>
              <a:rPr kumimoji="0" lang="en-US" sz="4400" b="1" i="0" u="none" strike="noStrike" kern="0" cap="none" spc="0" normalizeH="0" baseline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4400" b="1" i="0" u="none" strike="noStrike" kern="0" cap="none" spc="0" normalizeH="0" baseline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en-US" sz="4400" b="1" i="0" u="none" strike="noStrike" kern="0" cap="none" spc="0" normalizeH="0" baseline="0" noProof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24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57200"/>
            <a:ext cx="86868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ea typeface="Calibri"/>
                <a:cs typeface="NikoshBAN" pitchFamily="2" charset="0"/>
              </a:rPr>
              <a:t>মূল্যায়ন</a:t>
            </a:r>
            <a:endParaRPr lang="en-US" sz="4000" dirty="0" smtClean="0">
              <a:latin typeface="NikoshBAN" pitchFamily="2" charset="0"/>
              <a:ea typeface="Calibri"/>
              <a:cs typeface="NikoshBAN" pitchFamily="2" charset="0"/>
            </a:endParaRPr>
          </a:p>
          <a:p>
            <a:pPr lvl="0"/>
            <a:r>
              <a:rPr lang="en-US" sz="40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১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BD" sz="40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কিসের মাধ্যমে আমরা কোন জায়গার অবস্থান সম্পর্কে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জানতে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পারি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 </a:t>
            </a:r>
          </a:p>
          <a:p>
            <a:pPr lvl="0"/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২।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নিচের কোন প্রযুক্তিটি সাধারণ মানুষের বেশি কাজে লাগে? </a:t>
            </a:r>
            <a:endParaRPr lang="en-US" sz="4000" dirty="0" smtClean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lvl="0"/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৩। ই-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বুক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রিডারে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কি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করা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হয়</a:t>
            </a:r>
            <a:endParaRPr lang="en-US" sz="4000" dirty="0" smtClean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lvl="0"/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৪।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পরীক্ষার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রেজাল্ট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জানা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যায়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কিভাবে</a:t>
            </a:r>
            <a:endParaRPr lang="en-US" sz="40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lvl="0"/>
            <a:endParaRPr lang="en-US" sz="40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ea typeface="Calibri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01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057942"/>
            <a:ext cx="8153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dirty="0" smtClean="0">
                <a:ea typeface="Calibri"/>
                <a:cs typeface="NikoshBAN"/>
              </a:rPr>
              <a:t>ব্যক্তিগত </a:t>
            </a:r>
            <a:r>
              <a:rPr lang="en-US" sz="4400" dirty="0" err="1" smtClean="0">
                <a:ea typeface="Calibri"/>
                <a:cs typeface="NikoshBAN"/>
              </a:rPr>
              <a:t>জীবনের</a:t>
            </a:r>
            <a:r>
              <a:rPr lang="bn-BD" sz="4400" dirty="0" smtClean="0">
                <a:ea typeface="Calibri"/>
                <a:cs typeface="NikoshBAN"/>
              </a:rPr>
              <a:t> </a:t>
            </a:r>
            <a:r>
              <a:rPr lang="bn-BD" sz="4400" dirty="0" smtClean="0">
                <a:ea typeface="Calibri"/>
                <a:cs typeface="NikoshBAN"/>
              </a:rPr>
              <a:t>জন্য তুমি কোন তথ্য </a:t>
            </a:r>
            <a:r>
              <a:rPr lang="bn-BD" sz="4400" dirty="0">
                <a:ea typeface="Calibri"/>
                <a:cs typeface="NikoshBAN"/>
              </a:rPr>
              <a:t>ও যোগাযোগ </a:t>
            </a:r>
            <a:r>
              <a:rPr lang="bn-BD" sz="4400" dirty="0" smtClean="0">
                <a:ea typeface="Calibri"/>
                <a:cs typeface="NikoshBAN"/>
              </a:rPr>
              <a:t>প্রযুক্তি বেশি </a:t>
            </a:r>
            <a:r>
              <a:rPr lang="en-US" sz="4400" dirty="0" err="1" smtClean="0">
                <a:ea typeface="Calibri"/>
                <a:cs typeface="NikoshBAN"/>
              </a:rPr>
              <a:t>ব‌্যবহার</a:t>
            </a:r>
            <a:r>
              <a:rPr lang="en-US" sz="4400" dirty="0" smtClean="0">
                <a:ea typeface="Calibri"/>
                <a:cs typeface="NikoshBAN"/>
              </a:rPr>
              <a:t> </a:t>
            </a:r>
            <a:r>
              <a:rPr lang="bn-BD" sz="4400" dirty="0" smtClean="0">
                <a:ea typeface="Calibri"/>
                <a:cs typeface="NikoshBAN"/>
              </a:rPr>
              <a:t>কর</a:t>
            </a:r>
            <a:r>
              <a:rPr lang="bn-IN" sz="4400" dirty="0" smtClean="0">
                <a:ea typeface="Calibri"/>
                <a:cs typeface="NikoshBAN"/>
              </a:rPr>
              <a:t>-ব্যাখ্যা কর। </a:t>
            </a:r>
            <a:endParaRPr lang="en-US" sz="4400" dirty="0">
              <a:ea typeface="Calibri"/>
              <a:cs typeface="Vrind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03506" y="1097434"/>
            <a:ext cx="2943434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1" i="0" u="none" strike="noStrike" kern="1100" cap="all" spc="0" normalizeH="0" baseline="0" noProof="0" dirty="0" smtClean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SolaimanLipi" pitchFamily="65" charset="0"/>
                <a:ea typeface="NikoshBAN" pitchFamily="2" charset="0"/>
                <a:cs typeface="SolaimanLipi" pitchFamily="65" charset="0"/>
                <a:sym typeface="Wingdings"/>
              </a:rPr>
              <a:t></a:t>
            </a:r>
            <a:r>
              <a:rPr kumimoji="0" lang="bn-BD" sz="4800" b="1" i="0" u="none" strike="noStrike" kern="0" cap="none" spc="0" normalizeH="0" baseline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বাড়ির কাজ</a:t>
            </a:r>
            <a:endParaRPr kumimoji="0" lang="en-US" sz="4800" b="1" i="0" u="none" strike="noStrike" kern="0" cap="none" spc="0" normalizeH="0" baseline="0" noProof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95400" y="516721"/>
            <a:ext cx="2362200" cy="1992421"/>
            <a:chOff x="3352800" y="762000"/>
            <a:chExt cx="3581400" cy="3017520"/>
          </a:xfrm>
        </p:grpSpPr>
        <p:pic>
          <p:nvPicPr>
            <p:cNvPr id="7" name="Picture 6" descr="home-icon.jpg"/>
            <p:cNvPicPr>
              <a:picLocks noChangeAspect="1"/>
            </p:cNvPicPr>
            <p:nvPr/>
          </p:nvPicPr>
          <p:blipFill>
            <a:blip r:embed="rId2">
              <a:lum bright="40000" contrast="-4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352800" y="762000"/>
              <a:ext cx="3581400" cy="2865120"/>
            </a:xfrm>
            <a:prstGeom prst="ellipse">
              <a:avLst/>
            </a:prstGeom>
            <a:ln w="34925">
              <a:solidFill>
                <a:sysClr val="windowText" lastClr="000000"/>
              </a:solidFill>
            </a:ln>
            <a:effectLst>
              <a:softEdge rad="112500"/>
            </a:effectLst>
          </p:spPr>
        </p:pic>
        <p:sp>
          <p:nvSpPr>
            <p:cNvPr id="8" name="Oval 7"/>
            <p:cNvSpPr/>
            <p:nvPr/>
          </p:nvSpPr>
          <p:spPr>
            <a:xfrm>
              <a:off x="3581400" y="762000"/>
              <a:ext cx="3352800" cy="3017520"/>
            </a:xfrm>
            <a:prstGeom prst="ellipse">
              <a:avLst/>
            </a:prstGeom>
            <a:noFill/>
            <a:ln w="41275" cap="flat" cmpd="thickThin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3201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295400" y="2667000"/>
            <a:ext cx="6571258" cy="791845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BD" sz="5400" b="1" kern="10" spc="50" dirty="0" smtClean="0">
                <a:ln w="11430"/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ধন্যবাদ </a:t>
            </a:r>
            <a:r>
              <a:rPr lang="as-IN" sz="5400" b="1" kern="10" spc="50" dirty="0" smtClean="0">
                <a:ln w="11430"/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</a:t>
            </a:r>
            <a:r>
              <a:rPr lang="en-US" sz="5400" b="1" kern="10" spc="50" dirty="0" err="1" smtClean="0">
                <a:ln w="11430"/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endParaRPr lang="en-US" sz="5400" b="1" kern="10" spc="50" dirty="0" smtClean="0">
              <a:ln w="11430"/>
              <a:solidFill>
                <a:srgbClr val="008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5400" b="1" kern="10" spc="50" dirty="0">
              <a:ln w="11430"/>
              <a:solidFill>
                <a:srgbClr val="008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825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648200" y="914400"/>
            <a:ext cx="4267200" cy="52117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  <a:defRPr/>
            </a:pP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৭ম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  <a:defRPr/>
            </a:pP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তথ্য ও </a:t>
            </a:r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  <a:defRPr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: 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১ম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  <a:defRPr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  <a:defRPr/>
            </a:pPr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সময়: 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৫০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 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pPr marL="0" indent="0">
              <a:buNone/>
              <a:defRPr/>
            </a:pPr>
            <a:endParaRPr lang="en-US" sz="36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41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57" y="1916063"/>
            <a:ext cx="3730457" cy="2649683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343" y="1898745"/>
            <a:ext cx="3258208" cy="26670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7833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057400"/>
            <a:ext cx="7848600" cy="2057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057400"/>
            <a:ext cx="8382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ব্যক্তি </a:t>
            </a:r>
            <a:r>
              <a:rPr lang="bn-BD" sz="4400" b="1" u="sng" dirty="0">
                <a:latin typeface="NikoshBAN" pitchFamily="2" charset="0"/>
                <a:cs typeface="NikoshBAN" pitchFamily="2" charset="0"/>
              </a:rPr>
              <a:t>জীবনে তথ্য ও যোগাযোগ প্রযুক্তি </a:t>
            </a:r>
            <a:endParaRPr lang="en-US" sz="4400" b="1" u="sng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89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295400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... </a:t>
            </a:r>
            <a:endParaRPr lang="bn-BD" sz="2800" b="1" dirty="0" smtClean="0">
              <a:latin typeface="NikoshBAN" pitchFamily="2" charset="0"/>
              <a:ea typeface="Calibri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১</a:t>
            </a:r>
            <a:r>
              <a:rPr lang="hi-IN" sz="2800" dirty="0">
                <a:latin typeface="NikoshBAN" pitchFamily="2" charset="0"/>
                <a:ea typeface="Calibri"/>
                <a:cs typeface="NikoshBAN" pitchFamily="2" charset="0"/>
              </a:rPr>
              <a:t>। 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ব্যক্তিগত প্রয়োজনে 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তথ্য </a:t>
            </a:r>
            <a:r>
              <a:rPr lang="bn-BD" sz="2800" dirty="0">
                <a:latin typeface="NikoshBAN" pitchFamily="2" charset="0"/>
                <a:ea typeface="Calibri"/>
                <a:cs typeface="NikoshBAN" pitchFamily="2" charset="0"/>
              </a:rPr>
              <a:t>ও যোগাযোগ </a:t>
            </a:r>
            <a:endParaRPr lang="bn-IN" sz="2800" dirty="0" smtClean="0">
              <a:latin typeface="NikoshBAN" pitchFamily="2" charset="0"/>
              <a:ea typeface="Calibri"/>
              <a:cs typeface="NikoshBAN" pitchFamily="2" charset="0"/>
            </a:endParaRPr>
          </a:p>
          <a:p>
            <a:r>
              <a:rPr lang="bn-IN" sz="2800" dirty="0"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ea typeface="Calibri"/>
                <a:cs typeface="NikoshBAN" pitchFamily="2" charset="0"/>
              </a:rPr>
              <a:t>   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প্রযুক্তির </a:t>
            </a:r>
            <a:r>
              <a:rPr lang="en-US" sz="2800" dirty="0" err="1" smtClean="0">
                <a:latin typeface="NikoshBAN" pitchFamily="2" charset="0"/>
                <a:ea typeface="Calibri"/>
                <a:cs typeface="NikoshBAN" pitchFamily="2" charset="0"/>
              </a:rPr>
              <a:t>ব‌্যবহার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ea typeface="Calibri"/>
                <a:cs typeface="NikoshBAN" pitchFamily="2" charset="0"/>
              </a:rPr>
              <a:t>বল</a:t>
            </a:r>
            <a:r>
              <a:rPr lang="bn-IN" sz="2800" dirty="0" smtClean="0">
                <a:latin typeface="NikoshBAN" pitchFamily="2" charset="0"/>
                <a:ea typeface="Calibri"/>
                <a:cs typeface="NikoshBAN" pitchFamily="2" charset="0"/>
              </a:rPr>
              <a:t>তে 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পারবে</a:t>
            </a:r>
            <a:r>
              <a:rPr lang="bn-IN" sz="2800" dirty="0">
                <a:latin typeface="NikoshBAN" pitchFamily="2" charset="0"/>
                <a:ea typeface="Calibri"/>
                <a:cs typeface="NikoshBAN" pitchFamily="2" charset="0"/>
              </a:rPr>
              <a:t>;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 </a:t>
            </a:r>
          </a:p>
          <a:p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২</a:t>
            </a:r>
            <a:r>
              <a:rPr lang="hi-IN" sz="2800" dirty="0" smtClean="0">
                <a:latin typeface="NikoshBAN" pitchFamily="2" charset="0"/>
                <a:ea typeface="Calibri"/>
                <a:cs typeface="NikoshBAN" pitchFamily="2" charset="0"/>
              </a:rPr>
              <a:t>।</a:t>
            </a:r>
            <a:r>
              <a:rPr lang="en-US" sz="2800" dirty="0" smtClean="0"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ea typeface="Calibri"/>
                <a:cs typeface="NikoshBAN" pitchFamily="2" charset="0"/>
              </a:rPr>
              <a:t>ব্যক্তিগত প্রয়োজনে  তথ্য ও যোগাযোগ </a:t>
            </a:r>
            <a:endParaRPr lang="bn-IN" sz="2800" dirty="0">
              <a:latin typeface="NikoshBAN" pitchFamily="2" charset="0"/>
              <a:ea typeface="Calibri"/>
              <a:cs typeface="NikoshBAN" pitchFamily="2" charset="0"/>
            </a:endParaRPr>
          </a:p>
          <a:p>
            <a:r>
              <a:rPr lang="bn-IN" sz="2800" dirty="0">
                <a:latin typeface="NikoshBAN" pitchFamily="2" charset="0"/>
                <a:ea typeface="Calibri"/>
                <a:cs typeface="NikoshBAN" pitchFamily="2" charset="0"/>
              </a:rPr>
              <a:t>    </a:t>
            </a:r>
            <a:r>
              <a:rPr lang="bn-BD" sz="2800" dirty="0">
                <a:latin typeface="NikoshBAN" pitchFamily="2" charset="0"/>
                <a:ea typeface="Calibri"/>
                <a:cs typeface="NikoshBAN" pitchFamily="2" charset="0"/>
              </a:rPr>
              <a:t>প্রযুক্তির </a:t>
            </a:r>
            <a:r>
              <a:rPr lang="en-US" sz="2800" dirty="0" err="1" smtClean="0">
                <a:latin typeface="NikoshBAN" pitchFamily="2" charset="0"/>
                <a:ea typeface="Calibri"/>
                <a:cs typeface="NikoshBAN" pitchFamily="2" charset="0"/>
              </a:rPr>
              <a:t>গুরুত্ব</a:t>
            </a:r>
            <a:r>
              <a:rPr lang="en-US" sz="2800" dirty="0" smtClean="0"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ea typeface="Calibri"/>
                <a:cs typeface="NikoshBAN" pitchFamily="2" charset="0"/>
              </a:rPr>
              <a:t>ব‌্যাখ‌্যা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ea typeface="Calibri"/>
                <a:cs typeface="NikoshBAN" pitchFamily="2" charset="0"/>
              </a:rPr>
              <a:t>করতে </a:t>
            </a:r>
            <a:r>
              <a:rPr lang="bn-BD" sz="2800" dirty="0">
                <a:latin typeface="NikoshBAN" pitchFamily="2" charset="0"/>
                <a:ea typeface="Calibri"/>
                <a:cs typeface="NikoshBAN" pitchFamily="2" charset="0"/>
              </a:rPr>
              <a:t>পারবে</a:t>
            </a:r>
            <a:r>
              <a:rPr lang="bn-IN" sz="2800" dirty="0">
                <a:latin typeface="NikoshBAN" pitchFamily="2" charset="0"/>
                <a:ea typeface="Calibri"/>
                <a:cs typeface="NikoshBAN" pitchFamily="2" charset="0"/>
              </a:rPr>
              <a:t>;</a:t>
            </a:r>
            <a:r>
              <a:rPr lang="bn-BD" sz="2800" dirty="0">
                <a:latin typeface="NikoshBAN" pitchFamily="2" charset="0"/>
                <a:ea typeface="Calibri"/>
                <a:cs typeface="NikoshBAN" pitchFamily="2" charset="0"/>
              </a:rPr>
              <a:t> </a:t>
            </a:r>
          </a:p>
          <a:p>
            <a:endParaRPr lang="bn-BD" sz="2800" dirty="0" smtClean="0"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381000"/>
            <a:ext cx="33528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890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6052" y="838200"/>
            <a:ext cx="66294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ব্যক্তি জীবনে তথ্য ও যোগাযোগ প্রযুক্তি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343" y="1898745"/>
            <a:ext cx="3258208" cy="26670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57" y="1916063"/>
            <a:ext cx="3730457" cy="2649683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762001" y="4724400"/>
            <a:ext cx="3886200" cy="523220"/>
          </a:xfrm>
          <a:prstGeom prst="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টেলিভিশনে অনুষ্ঠান দেখা হচ্ছে।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4149" y="4724400"/>
            <a:ext cx="3676133" cy="523220"/>
          </a:xfrm>
          <a:prstGeom prst="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মোবাইল ফোনে কথা বলা হচ্ছে।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32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59" y="742030"/>
            <a:ext cx="3712442" cy="3982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1" y="4952999"/>
            <a:ext cx="7162799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ফোনে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একজনের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999975"/>
            <a:ext cx="4191289" cy="326722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5" name="Up Arrow 4"/>
          <p:cNvSpPr/>
          <p:nvPr/>
        </p:nvSpPr>
        <p:spPr>
          <a:xfrm rot="5622507" flipH="1">
            <a:off x="2498105" y="2155216"/>
            <a:ext cx="324534" cy="457567"/>
          </a:xfrm>
          <a:prstGeom prst="upArrow">
            <a:avLst>
              <a:gd name="adj1" fmla="val 50000"/>
              <a:gd name="adj2" fmla="val 53318"/>
            </a:avLst>
          </a:prstGeom>
          <a:solidFill>
            <a:srgbClr val="FFFF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 rot="16200000" flipH="1">
            <a:off x="6352280" y="2487942"/>
            <a:ext cx="371068" cy="576785"/>
          </a:xfrm>
          <a:prstGeom prst="upArrow">
            <a:avLst>
              <a:gd name="adj1" fmla="val 50000"/>
              <a:gd name="adj2" fmla="val 53318"/>
            </a:avLst>
          </a:prstGeom>
          <a:solidFill>
            <a:srgbClr val="FFFF0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4.81481E-6 L 0.50972 -0.036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51" y="-182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-0.52326 -0.1270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63" y="-636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6670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তুমি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তথ‌্য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ব‌্যবহার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1215479"/>
            <a:ext cx="28956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0" lang="bn-BD" sz="4000" b="1" i="0" u="none" strike="noStrike" kern="1100" cap="all" spc="0" normalizeH="0" baseline="0" noProof="0" dirty="0" smtClean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SolaimanLipi" pitchFamily="65" charset="0"/>
                <a:ea typeface="NikoshBAN" pitchFamily="2" charset="0"/>
                <a:cs typeface="SolaimanLipi" pitchFamily="65" charset="0"/>
                <a:sym typeface="Wingdings"/>
              </a:rPr>
              <a:t>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NikoshBAN" pitchFamily="2" charset="0"/>
                <a:cs typeface="NikoshBAN"/>
                <a:sym typeface="Wingdings"/>
              </a:rPr>
              <a:t>একক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 </a:t>
            </a:r>
            <a:r>
              <a:rPr lang="bn-B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কাজ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</p:spTree>
    <p:extLst>
      <p:ext uri="{BB962C8B-B14F-4D97-AF65-F5344CB8AC3E}">
        <p14:creationId xmlns:p14="http://schemas.microsoft.com/office/powerpoint/2010/main" val="1560310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14400"/>
            <a:ext cx="3956399" cy="31321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143000" y="4343400"/>
            <a:ext cx="6781802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 ব্যবহার করে সাধারণ মানুষও ছবি তুলতে ও  ভিডিও করতে পারে।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81" y="1018275"/>
            <a:ext cx="3956399" cy="294533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401852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</TotalTime>
  <Words>254</Words>
  <Application>Microsoft Office PowerPoint</Application>
  <PresentationFormat>On-screen Show (4:3)</PresentationFormat>
  <Paragraphs>44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Corbel</vt:lpstr>
      <vt:lpstr>NikoshBAN</vt:lpstr>
      <vt:lpstr>SolaimanLipi</vt:lpstr>
      <vt:lpstr>Vrinda</vt:lpstr>
      <vt:lpstr>Wingdings</vt:lpstr>
      <vt:lpstr>1_Office Theme</vt:lpstr>
      <vt:lpstr>Banded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ই-বুক রিডার থেকে বই পড়া যায়</vt:lpstr>
      <vt:lpstr>PowerPoint Presentation</vt:lpstr>
      <vt:lpstr>PowerPoint Presentation</vt:lpstr>
      <vt:lpstr>দৈনন্দিন জীবনে পত্রিকা পড়া যায়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Rahim</dc:creator>
  <cp:lastModifiedBy>Rasel</cp:lastModifiedBy>
  <cp:revision>221</cp:revision>
  <dcterms:created xsi:type="dcterms:W3CDTF">2015-03-31T15:15:49Z</dcterms:created>
  <dcterms:modified xsi:type="dcterms:W3CDTF">2020-10-23T10:53:29Z</dcterms:modified>
</cp:coreProperties>
</file>