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6" r:id="rId2"/>
    <p:sldId id="257" r:id="rId3"/>
    <p:sldId id="284" r:id="rId4"/>
    <p:sldId id="259" r:id="rId5"/>
    <p:sldId id="260" r:id="rId6"/>
    <p:sldId id="281" r:id="rId7"/>
    <p:sldId id="282" r:id="rId8"/>
    <p:sldId id="285" r:id="rId9"/>
    <p:sldId id="261" r:id="rId10"/>
    <p:sldId id="262" r:id="rId11"/>
    <p:sldId id="283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8" r:id="rId21"/>
    <p:sldId id="272" r:id="rId22"/>
    <p:sldId id="273" r:id="rId23"/>
    <p:sldId id="275" r:id="rId24"/>
    <p:sldId id="276" r:id="rId25"/>
    <p:sldId id="277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1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21BA4-8488-463D-ABF6-117C26C4074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73613-1CD3-4487-B508-490B73BAF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8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73613-1CD3-4487-B508-490B73BAFC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3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3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3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5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7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4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86F5-5929-417A-A963-1A7BA1F70E8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BC21-4954-4AC4-9539-82E92C9FE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-141514"/>
            <a:ext cx="12072257" cy="676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6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3771"/>
            <a:ext cx="9144000" cy="1502229"/>
          </a:xfrm>
        </p:spPr>
        <p:txBody>
          <a:bodyPr>
            <a:normAutofit/>
          </a:bodyPr>
          <a:lstStyle/>
          <a:p>
            <a:r>
              <a:rPr lang="bn-IN" sz="8000" dirty="0">
                <a:solidFill>
                  <a:srgbClr val="C00000"/>
                </a:solidFill>
              </a:rPr>
              <a:t>দৃশ্যকল্প- </a:t>
            </a:r>
            <a:r>
              <a:rPr lang="bn-IN" sz="8000" dirty="0" smtClean="0">
                <a:solidFill>
                  <a:srgbClr val="C00000"/>
                </a:solidFill>
              </a:rPr>
              <a:t>২</a:t>
            </a:r>
            <a:endParaRPr lang="en-US" sz="8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286001"/>
                <a:ext cx="9144000" cy="4397828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6600" dirty="0" smtClean="0">
                    <a:solidFill>
                      <a:srgbClr val="00B050"/>
                    </a:solidFill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6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6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6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6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6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6600" dirty="0">
                    <a:solidFill>
                      <a:srgbClr val="00B050"/>
                    </a:solidFill>
                  </a:rPr>
                  <a:t> </a:t>
                </a:r>
                <a:r>
                  <a:rPr lang="bn-IN" sz="6600" dirty="0">
                    <a:solidFill>
                      <a:srgbClr val="00B050"/>
                    </a:solidFill>
                  </a:rPr>
                  <a:t> এবং</a:t>
                </a:r>
                <a:r>
                  <a:rPr lang="en-US" sz="6600" dirty="0">
                    <a:solidFill>
                      <a:srgbClr val="00B050"/>
                    </a:solidFill>
                  </a:rPr>
                  <a:t> </a:t>
                </a:r>
                <a:endParaRPr lang="bn-IN" sz="6600" dirty="0">
                  <a:solidFill>
                    <a:srgbClr val="00B050"/>
                  </a:solidFill>
                </a:endParaRPr>
              </a:p>
              <a:p>
                <a:pPr algn="l"/>
                <a:r>
                  <a:rPr lang="en-US" sz="6600" dirty="0">
                    <a:solidFill>
                      <a:srgbClr val="00B050"/>
                    </a:solidFill>
                  </a:rPr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6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6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6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66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,−</m:t>
                            </m:r>
                            <m:r>
                              <a:rPr lang="en-US" sz="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bn-IN" sz="6600" dirty="0">
                    <a:solidFill>
                      <a:srgbClr val="00B050"/>
                    </a:solidFill>
                  </a:rPr>
                  <a:t> হলে, </a:t>
                </a:r>
              </a:p>
              <a:p>
                <a:pPr algn="l"/>
                <a:r>
                  <a:rPr lang="bn-IN" sz="7200" dirty="0" smtClean="0">
                    <a:solidFill>
                      <a:srgbClr val="00B050"/>
                    </a:solidFill>
                  </a:rPr>
                  <a:t>খ) </a:t>
                </a:r>
                <a:r>
                  <a:rPr lang="en-US" sz="7200" dirty="0" smtClean="0">
                    <a:solidFill>
                      <a:srgbClr val="00B050"/>
                    </a:solidFill>
                  </a:rPr>
                  <a:t>BA</a:t>
                </a:r>
                <a:r>
                  <a:rPr lang="bn-IN" sz="7200" dirty="0" smtClean="0">
                    <a:solidFill>
                      <a:srgbClr val="00B050"/>
                    </a:solidFill>
                  </a:rPr>
                  <a:t> </a:t>
                </a:r>
                <a:r>
                  <a:rPr lang="bn-IN" sz="7200" dirty="0">
                    <a:solidFill>
                      <a:srgbClr val="00B050"/>
                    </a:solidFill>
                  </a:rPr>
                  <a:t>নির্ণয় </a:t>
                </a:r>
                <a:r>
                  <a:rPr lang="bn-IN" sz="7200" dirty="0" smtClean="0">
                    <a:solidFill>
                      <a:srgbClr val="00B050"/>
                    </a:solidFill>
                  </a:rPr>
                  <a:t>কর </a:t>
                </a:r>
                <a:endParaRPr lang="en-US" sz="7200" dirty="0">
                  <a:solidFill>
                    <a:srgbClr val="00B050"/>
                  </a:solidFill>
                </a:endParaRPr>
              </a:p>
              <a:p>
                <a:endParaRPr lang="en-US" sz="88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286001"/>
                <a:ext cx="9144000" cy="4397828"/>
              </a:xfrm>
              <a:blipFill rotWithShape="0">
                <a:blip r:embed="rId2"/>
                <a:stretch>
                  <a:fillRect l="-5000" b="-152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67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4304"/>
          </a:xfrm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গ)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659467" y="2624668"/>
                <a:ext cx="9144000" cy="3945466"/>
              </a:xfrm>
            </p:spPr>
            <p:txBody>
              <a:bodyPr>
                <a:normAutofit/>
              </a:bodyPr>
              <a:lstStyle/>
              <a:p>
                <a:r>
                  <a:rPr lang="en-US" sz="6600" dirty="0" smtClean="0">
                    <a:solidFill>
                      <a:srgbClr val="0070C0"/>
                    </a:solidFill>
                  </a:rPr>
                  <a:t>AB</a:t>
                </a:r>
                <a:r>
                  <a:rPr lang="bn-IN" sz="6600" dirty="0">
                    <a:solidFill>
                      <a:srgbClr val="0070C0"/>
                    </a:solidFill>
                  </a:rPr>
                  <a:t> = </a:t>
                </a:r>
                <a:r>
                  <a:rPr lang="en-US" sz="6600" dirty="0">
                    <a:solidFill>
                      <a:srgbClr val="0070C0"/>
                    </a:solidFill>
                  </a:rPr>
                  <a:t>BA</a:t>
                </a:r>
                <a:r>
                  <a:rPr lang="bn-IN" sz="6600" dirty="0">
                    <a:solidFill>
                      <a:srgbClr val="0070C0"/>
                    </a:solidFill>
                  </a:rPr>
                  <a:t> অথবা </a:t>
                </a:r>
              </a:p>
              <a:p>
                <a:r>
                  <a:rPr lang="en-US" sz="6600" dirty="0">
                    <a:solidFill>
                      <a:srgbClr val="0070C0"/>
                    </a:solidFill>
                  </a:rPr>
                  <a:t>AB</a:t>
                </a:r>
                <a:r>
                  <a:rPr lang="bn-IN" sz="66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bn-IN" sz="6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bn-IN" sz="6600" dirty="0">
                    <a:solidFill>
                      <a:srgbClr val="0070C0"/>
                    </a:solidFill>
                  </a:rPr>
                  <a:t> </a:t>
                </a:r>
                <a:r>
                  <a:rPr lang="en-US" sz="6600" dirty="0" smtClean="0">
                    <a:solidFill>
                      <a:srgbClr val="0070C0"/>
                    </a:solidFill>
                  </a:rPr>
                  <a:t>BA</a:t>
                </a:r>
                <a:endParaRPr lang="bn-IN" sz="6600" dirty="0" smtClean="0">
                  <a:solidFill>
                    <a:srgbClr val="0070C0"/>
                  </a:solidFill>
                </a:endParaRPr>
              </a:p>
              <a:p>
                <a:r>
                  <a:rPr lang="bn-IN" sz="6600" dirty="0" smtClean="0">
                    <a:solidFill>
                      <a:srgbClr val="0070C0"/>
                    </a:solidFill>
                  </a:rPr>
                  <a:t>নির্ণয় কর  </a:t>
                </a:r>
                <a:endParaRPr lang="bn-IN" sz="6600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59467" y="2624668"/>
                <a:ext cx="9144000" cy="3945466"/>
              </a:xfrm>
              <a:blipFill rotWithShape="0">
                <a:blip r:embed="rId2"/>
                <a:stretch>
                  <a:fillRect t="-8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61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238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B050"/>
                </a:solidFill>
              </a:rPr>
              <a:t>সমাধানঃ ক</a:t>
            </a:r>
            <a:r>
              <a:rPr lang="bn-IN" dirty="0">
                <a:solidFill>
                  <a:srgbClr val="00B050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AB</a:t>
            </a:r>
            <a:r>
              <a:rPr lang="bn-IN" dirty="0">
                <a:solidFill>
                  <a:srgbClr val="00B050"/>
                </a:solidFill>
              </a:rPr>
              <a:t> নির্ণয়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579914"/>
                <a:ext cx="9144000" cy="4060372"/>
              </a:xfrm>
            </p:spPr>
            <p:txBody>
              <a:bodyPr>
                <a:noAutofit/>
              </a:bodyPr>
              <a:lstStyle/>
              <a:p>
                <a:r>
                  <a:rPr lang="bn-IN" sz="3600" dirty="0" smtClean="0">
                    <a:solidFill>
                      <a:srgbClr val="FF0000"/>
                    </a:solidFill>
                  </a:rPr>
                  <a:t>দেওয়া আছে, </a:t>
                </a:r>
              </a:p>
              <a:p>
                <a:pPr algn="l"/>
                <a:r>
                  <a:rPr lang="en-US" sz="2800" dirty="0" smtClean="0">
                    <a:solidFill>
                      <a:srgbClr val="FF0000"/>
                    </a:solidFill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−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bn-IN" sz="2800" dirty="0">
                    <a:solidFill>
                      <a:srgbClr val="FF0000"/>
                    </a:solidFill>
                  </a:rPr>
                  <a:t> এবং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B </a:t>
                </a:r>
                <a:r>
                  <a:rPr lang="en-US" sz="28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endParaRPr lang="bn-IN" sz="2800" dirty="0" smtClean="0"/>
              </a:p>
              <a:p>
                <a:pPr algn="l"/>
                <a:r>
                  <a:rPr lang="bn-IN" sz="2800" dirty="0" smtClean="0">
                    <a:solidFill>
                      <a:srgbClr val="0070C0"/>
                    </a:solidFill>
                  </a:rPr>
                  <a:t>অতএব 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AB</a:t>
                </a:r>
                <a:r>
                  <a:rPr lang="bn-IN" sz="2800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−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endParaRPr lang="bn-IN" sz="2800" dirty="0" smtClean="0">
                  <a:solidFill>
                    <a:srgbClr val="0070C0"/>
                  </a:solidFill>
                </a:endParaRPr>
              </a:p>
              <a:p>
                <a:pPr algn="l"/>
                <a:r>
                  <a:rPr lang="bn-IN" sz="2800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  <m:r>
                              <a:rPr lang="en-US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+(−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)×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−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endParaRPr lang="en-US" sz="3600" dirty="0" smtClean="0">
                  <a:solidFill>
                    <a:srgbClr val="0070C0"/>
                  </a:solidFill>
                </a:endParaRPr>
              </a:p>
              <a:p>
                <a:pPr algn="l"/>
                <a:r>
                  <a:rPr lang="en-US" sz="3600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−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Ans.</a:t>
                </a:r>
                <a:endParaRPr lang="en-US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579914"/>
                <a:ext cx="9144000" cy="4060372"/>
              </a:xfrm>
              <a:blipFill rotWithShape="0">
                <a:blip r:embed="rId2"/>
                <a:stretch>
                  <a:fillRect l="-2000" t="-3604" b="-1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22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6808"/>
          </a:xfrm>
        </p:spPr>
        <p:txBody>
          <a:bodyPr/>
          <a:lstStyle/>
          <a:p>
            <a:r>
              <a:rPr lang="bn-IN" dirty="0">
                <a:solidFill>
                  <a:srgbClr val="C00000"/>
                </a:solidFill>
              </a:rPr>
              <a:t>সমাধানঃ খ</a:t>
            </a:r>
            <a:r>
              <a:rPr lang="bn-IN" dirty="0" smtClean="0">
                <a:solidFill>
                  <a:srgbClr val="C00000"/>
                </a:solidFill>
              </a:rPr>
              <a:t>) </a:t>
            </a:r>
            <a:r>
              <a:rPr lang="en-US" dirty="0" smtClean="0">
                <a:solidFill>
                  <a:srgbClr val="C00000"/>
                </a:solidFill>
              </a:rPr>
              <a:t>BA</a:t>
            </a:r>
            <a:r>
              <a:rPr lang="bn-IN" dirty="0" smtClean="0">
                <a:solidFill>
                  <a:srgbClr val="C00000"/>
                </a:solidFill>
              </a:rPr>
              <a:t> </a:t>
            </a:r>
            <a:r>
              <a:rPr lang="bn-IN" dirty="0">
                <a:solidFill>
                  <a:srgbClr val="C00000"/>
                </a:solidFill>
              </a:rPr>
              <a:t>নির্ণয়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351313"/>
                <a:ext cx="9144000" cy="4506687"/>
              </a:xfrm>
            </p:spPr>
            <p:txBody>
              <a:bodyPr>
                <a:noAutofit/>
              </a:bodyPr>
              <a:lstStyle/>
              <a:p>
                <a:r>
                  <a:rPr lang="bn-IN" dirty="0" smtClean="0">
                    <a:solidFill>
                      <a:srgbClr val="C00000"/>
                    </a:solidFill>
                  </a:rPr>
                  <a:t>দেওয়া আছে, </a:t>
                </a:r>
              </a:p>
              <a:p>
                <a:pPr algn="l"/>
                <a:r>
                  <a:rPr lang="en-US" dirty="0">
                    <a:solidFill>
                      <a:srgbClr val="C00000"/>
                    </a:solidFill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bn-IN" dirty="0">
                    <a:solidFill>
                      <a:srgbClr val="C00000"/>
                    </a:solidFill>
                  </a:rPr>
                  <a:t> এবং</a:t>
                </a:r>
                <a:r>
                  <a:rPr lang="en-US" dirty="0">
                    <a:solidFill>
                      <a:srgbClr val="C00000"/>
                    </a:solidFill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B </a:t>
                </a:r>
                <a:r>
                  <a:rPr lang="en-US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,−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endParaRPr lang="bn-IN" dirty="0"/>
              </a:p>
              <a:p>
                <a:pPr algn="l"/>
                <a:r>
                  <a:rPr lang="bn-IN" sz="2800" dirty="0" smtClean="0">
                    <a:solidFill>
                      <a:srgbClr val="00B0F0"/>
                    </a:solidFill>
                  </a:rPr>
                  <a:t>অতএব 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BA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,−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algn="l"/>
                <a:endParaRPr lang="en-US" dirty="0" smtClean="0">
                  <a:solidFill>
                    <a:srgbClr val="00B0F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),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6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6 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)×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), 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6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)×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)×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solidFill>
                    <a:srgbClr val="00B0F0"/>
                  </a:solidFill>
                  <a:latin typeface="+mj-lt"/>
                </a:endParaRPr>
              </a:p>
              <a:p>
                <a:pPr algn="l"/>
                <a:endParaRPr lang="en-US" dirty="0">
                  <a:solidFill>
                    <a:srgbClr val="00B0F0"/>
                  </a:solidFill>
                  <a:latin typeface="+mj-lt"/>
                </a:endParaRPr>
              </a:p>
              <a:p>
                <a:pPr algn="l"/>
                <a:r>
                  <a:rPr lang="en-US" b="1" dirty="0" smtClean="0">
                    <a:solidFill>
                      <a:srgbClr val="00B0F0"/>
                    </a:solidFill>
                    <a:latin typeface="+mj-lt"/>
                  </a:rPr>
                  <a:t>=</a:t>
                </a:r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0 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00B0F0"/>
                    </a:solidFill>
                    <a:latin typeface="+mj-lt"/>
                  </a:rPr>
                  <a:t>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24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4 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b="0" i="0" dirty="0" smtClean="0">
                                <a:solidFill>
                                  <a:srgbClr val="00B0F0"/>
                                </a:solidFill>
                              </a:rPr>
                              <m:t>7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srgbClr val="00B0F0"/>
                                </a:solidFill>
                              </a:rPr>
                              <m:t>,</m:t>
                            </m:r>
                            <m:r>
                              <a:rPr lang="en-US" b="0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olidFill>
                      <a:srgbClr val="00B0F0"/>
                    </a:solidFill>
                    <a:latin typeface="+mj-lt"/>
                  </a:rPr>
                  <a:t> Ans.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351313"/>
                <a:ext cx="9144000" cy="4506687"/>
              </a:xfrm>
              <a:blipFill rotWithShape="0">
                <a:blip r:embed="rId3"/>
                <a:stretch>
                  <a:fillRect l="-1333" t="-1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83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317501"/>
                <a:ext cx="9144000" cy="2260600"/>
              </a:xfrm>
            </p:spPr>
            <p:txBody>
              <a:bodyPr>
                <a:normAutofit/>
              </a:bodyPr>
              <a:lstStyle/>
              <a:p>
                <a:r>
                  <a:rPr lang="bn-IN" dirty="0" smtClean="0">
                    <a:solidFill>
                      <a:srgbClr val="FF0000"/>
                    </a:solidFill>
                  </a:rPr>
                  <a:t>সমাধানঃ গ)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AB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dirty="0">
                    <a:solidFill>
                      <a:srgbClr val="FF0000"/>
                    </a:solidFill>
                  </a:rPr>
                  <a:t>= </a:t>
                </a:r>
                <a:r>
                  <a:rPr lang="en-US" dirty="0">
                    <a:solidFill>
                      <a:srgbClr val="FF0000"/>
                    </a:solidFill>
                  </a:rPr>
                  <a:t>BA</a:t>
                </a:r>
                <a:r>
                  <a:rPr lang="bn-IN" dirty="0">
                    <a:solidFill>
                      <a:srgbClr val="FF0000"/>
                    </a:solidFill>
                  </a:rPr>
                  <a:t> অথবা </a:t>
                </a:r>
                <a:br>
                  <a:rPr lang="bn-IN" dirty="0">
                    <a:solidFill>
                      <a:srgbClr val="FF0000"/>
                    </a:solidFill>
                  </a:rPr>
                </a:br>
                <a:r>
                  <a:rPr lang="en-US" dirty="0">
                    <a:solidFill>
                      <a:srgbClr val="FF0000"/>
                    </a:solidFill>
                  </a:rPr>
                  <a:t>AB</a:t>
                </a:r>
                <a:r>
                  <a:rPr lang="bn-IN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bn-IN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BA 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নির্ণয়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317501"/>
                <a:ext cx="9144000" cy="2260600"/>
              </a:xfrm>
              <a:blipFill rotWithShape="0">
                <a:blip r:embed="rId2"/>
                <a:stretch>
                  <a:fillRect l="-2533" r="-4867" b="-18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578101"/>
                <a:ext cx="9144000" cy="4114799"/>
              </a:xfrm>
            </p:spPr>
            <p:txBody>
              <a:bodyPr>
                <a:normAutofit/>
              </a:bodyPr>
              <a:lstStyle/>
              <a:p>
                <a:r>
                  <a:rPr lang="en-US" sz="5200" dirty="0" err="1" smtClean="0">
                    <a:solidFill>
                      <a:srgbClr val="FFC000"/>
                    </a:solidFill>
                  </a:rPr>
                  <a:t>আমরা</a:t>
                </a:r>
                <a:r>
                  <a:rPr lang="en-US" sz="5200" dirty="0" smtClean="0">
                    <a:solidFill>
                      <a:srgbClr val="FFC000"/>
                    </a:solidFill>
                  </a:rPr>
                  <a:t> </a:t>
                </a:r>
                <a:r>
                  <a:rPr lang="en-US" sz="5200" dirty="0" err="1" smtClean="0">
                    <a:solidFill>
                      <a:srgbClr val="FFC000"/>
                    </a:solidFill>
                  </a:rPr>
                  <a:t>পেয়েছি</a:t>
                </a:r>
                <a:r>
                  <a:rPr lang="en-US" sz="5200" dirty="0" smtClean="0">
                    <a:solidFill>
                      <a:srgbClr val="FFC000"/>
                    </a:solidFill>
                  </a:rPr>
                  <a:t>, </a:t>
                </a:r>
              </a:p>
              <a:p>
                <a:r>
                  <a:rPr lang="en-US" sz="4800" dirty="0" smtClean="0">
                    <a:solidFill>
                      <a:srgbClr val="92D050"/>
                    </a:solidFill>
                  </a:rPr>
                  <a:t>AB</a:t>
                </a:r>
                <a:r>
                  <a:rPr lang="bn-IN" sz="4800" dirty="0">
                    <a:solidFill>
                      <a:srgbClr val="92D050"/>
                    </a:solidFill>
                  </a:rPr>
                  <a:t> </a:t>
                </a:r>
                <a:r>
                  <a:rPr lang="bn-IN" sz="4800" dirty="0" smtClean="0">
                    <a:solidFill>
                      <a:srgbClr val="92D05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8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8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48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8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48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48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8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bn-IN" sz="4800" dirty="0" smtClean="0">
                    <a:solidFill>
                      <a:srgbClr val="92D050"/>
                    </a:solidFill>
                  </a:rPr>
                  <a:t> এবং </a:t>
                </a:r>
                <a:r>
                  <a:rPr lang="en-US" sz="4800" dirty="0" smtClean="0">
                    <a:solidFill>
                      <a:srgbClr val="92D050"/>
                    </a:solidFill>
                  </a:rPr>
                  <a:t>BA</a:t>
                </a:r>
                <a:r>
                  <a:rPr lang="bn-IN" sz="4800" dirty="0" smtClean="0">
                    <a:solidFill>
                      <a:srgbClr val="92D05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8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i="1" dirty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</a:rPr>
                              <m:t>24</m:t>
                            </m:r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</a:rPr>
                              <m:t>4 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</a:rPr>
                              <m:t>7</m:t>
                            </m:r>
                            <m:r>
                              <m:rPr>
                                <m:nor/>
                              </m:rPr>
                              <a:rPr lang="en-US" sz="4800" dirty="0">
                                <a:solidFill>
                                  <a:srgbClr val="92D050"/>
                                </a:solidFill>
                              </a:rPr>
                              <m:t>,</m:t>
                            </m:r>
                            <m:r>
                              <a:rPr lang="en-US" sz="4800" i="1" dirty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i="1" dirty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endParaRPr lang="bn-IN" dirty="0" smtClean="0">
                  <a:solidFill>
                    <a:srgbClr val="92D050"/>
                  </a:solidFill>
                </a:endParaRPr>
              </a:p>
              <a:p>
                <a:r>
                  <a:rPr lang="bn-IN" sz="6600" dirty="0" smtClean="0">
                    <a:solidFill>
                      <a:srgbClr val="92D050"/>
                    </a:solidFill>
                  </a:rPr>
                  <a:t>সুতরাং </a:t>
                </a:r>
                <a:r>
                  <a:rPr lang="en-US" sz="6600" dirty="0">
                    <a:solidFill>
                      <a:srgbClr val="92D050"/>
                    </a:solidFill>
                  </a:rPr>
                  <a:t>AB</a:t>
                </a:r>
                <a:r>
                  <a:rPr lang="bn-IN" sz="6600" dirty="0">
                    <a:solidFill>
                      <a:srgbClr val="92D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bn-IN" sz="66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bn-IN" sz="6600" dirty="0">
                    <a:solidFill>
                      <a:srgbClr val="92D050"/>
                    </a:solidFill>
                  </a:rPr>
                  <a:t> </a:t>
                </a:r>
                <a:r>
                  <a:rPr lang="en-US" sz="6600" dirty="0">
                    <a:solidFill>
                      <a:srgbClr val="92D050"/>
                    </a:solidFill>
                  </a:rPr>
                  <a:t>BA </a:t>
                </a:r>
                <a:r>
                  <a:rPr lang="bn-IN" sz="5200" dirty="0" smtClean="0">
                    <a:solidFill>
                      <a:srgbClr val="FF0000"/>
                    </a:solidFill>
                  </a:rPr>
                  <a:t>(প্রমানিত) </a:t>
                </a:r>
                <a:endParaRPr lang="en-US" sz="5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578101"/>
                <a:ext cx="9144000" cy="4114799"/>
              </a:xfrm>
              <a:blipFill rotWithShape="0">
                <a:blip r:embed="rId3"/>
                <a:stretch>
                  <a:fillRect l="-1933" t="-6370" r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4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4875"/>
          </a:xfrm>
        </p:spPr>
        <p:txBody>
          <a:bodyPr>
            <a:noAutofit/>
          </a:bodyPr>
          <a:lstStyle/>
          <a:p>
            <a:pPr algn="ctr"/>
            <a:r>
              <a:rPr lang="bn-IN" sz="287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7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9104"/>
          </a:xfrm>
        </p:spPr>
        <p:txBody>
          <a:bodyPr>
            <a:normAutofit fontScale="90000"/>
          </a:bodyPr>
          <a:lstStyle/>
          <a:p>
            <a:r>
              <a:rPr lang="bn-IN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1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607733"/>
                <a:ext cx="9144000" cy="4250267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A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sz="3200" dirty="0">
                    <a:solidFill>
                      <a:srgbClr val="FF0000"/>
                    </a:solidFill>
                  </a:rPr>
                  <a:t>এবং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200" dirty="0" err="1" smtClean="0">
                    <a:solidFill>
                      <a:srgbClr val="FF0000"/>
                    </a:solidFill>
                  </a:rPr>
                  <a:t>হলে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,  AB = ?</a:t>
                </a:r>
              </a:p>
              <a:p>
                <a:endParaRPr lang="en-US" sz="3200" dirty="0" smtClean="0"/>
              </a:p>
              <a:p>
                <a:pPr marL="514350" indent="-514350">
                  <a:buAutoNum type="romanLcParenR"/>
                </a:pPr>
                <a:r>
                  <a:rPr lang="en-US" sz="3200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200" dirty="0" smtClean="0">
                    <a:solidFill>
                      <a:srgbClr val="00B050"/>
                    </a:solidFill>
                  </a:rPr>
                  <a:t>  ii) </a:t>
                </a:r>
                <a:r>
                  <a:rPr lang="en-US" sz="3200" dirty="0">
                    <a:solidFill>
                      <a:srgbClr val="00B050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  <m: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200" dirty="0" smtClean="0">
                    <a:solidFill>
                      <a:srgbClr val="00B050"/>
                    </a:solidFill>
                  </a:rPr>
                  <a:t>iii)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  <m:e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</m:eqArr>
                      </m:e>
                    </m:d>
                    <m:r>
                      <a:rPr lang="en-US" sz="72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7200" dirty="0" smtClean="0">
                  <a:solidFill>
                    <a:srgbClr val="00B050"/>
                  </a:solidFill>
                </a:endParaRPr>
              </a:p>
              <a:p>
                <a:pPr marL="514350" indent="-514350">
                  <a:buAutoNum type="romanLcParenR"/>
                </a:pPr>
                <a:endParaRPr lang="en-US" dirty="0" smtClean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607733"/>
                <a:ext cx="9144000" cy="425026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93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4970"/>
          </a:xfrm>
        </p:spPr>
        <p:txBody>
          <a:bodyPr>
            <a:normAutofit fontScale="90000"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235200"/>
                <a:ext cx="9144000" cy="462280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B0F0"/>
                    </a:solidFill>
                  </a:rPr>
                  <a:t>A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:r>
                  <a:rPr lang="bn-IN" dirty="0">
                    <a:solidFill>
                      <a:srgbClr val="00B0F0"/>
                    </a:solidFill>
                  </a:rPr>
                  <a:t>এবং</a:t>
                </a:r>
                <a:r>
                  <a:rPr lang="en-US" dirty="0">
                    <a:solidFill>
                      <a:srgbClr val="00B0F0"/>
                    </a:solidFill>
                  </a:rPr>
                  <a:t>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err="1">
                    <a:solidFill>
                      <a:srgbClr val="00B0F0"/>
                    </a:solidFill>
                  </a:rPr>
                  <a:t>হলে</a:t>
                </a:r>
                <a:r>
                  <a:rPr lang="en-US" dirty="0">
                    <a:solidFill>
                      <a:srgbClr val="00B0F0"/>
                    </a:solidFill>
                  </a:rPr>
                  <a:t>, B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A </a:t>
                </a:r>
                <a:r>
                  <a:rPr lang="en-US" dirty="0">
                    <a:solidFill>
                      <a:srgbClr val="00B0F0"/>
                    </a:solidFill>
                  </a:rPr>
                  <a:t>= ?</a:t>
                </a:r>
              </a:p>
              <a:p>
                <a:endParaRPr lang="en-US" dirty="0"/>
              </a:p>
              <a:p>
                <a:pPr marL="514350" indent="-514350">
                  <a:buAutoNum type="romanLcParenR"/>
                </a:pPr>
                <a:r>
                  <a:rPr lang="en-US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 ii)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  <m:r>
                      <a:rPr lang="en-US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iii)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eqArr>
                      </m:e>
                    </m:d>
                    <m:r>
                      <a:rPr lang="en-US" sz="6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6000" dirty="0">
                  <a:solidFill>
                    <a:srgbClr val="00B05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235200"/>
                <a:ext cx="9144000" cy="462280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0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000"/>
            <a:ext cx="9144000" cy="897467"/>
          </a:xfrm>
        </p:spPr>
        <p:txBody>
          <a:bodyPr>
            <a:normAutofit fontScale="90000"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40267" y="1557868"/>
                <a:ext cx="11175999" cy="5300132"/>
              </a:xfrm>
            </p:spPr>
            <p:txBody>
              <a:bodyPr>
                <a:normAutofit/>
              </a:bodyPr>
              <a:lstStyle/>
              <a:p>
                <a:r>
                  <a:rPr lang="en-US" sz="4400" dirty="0" smtClean="0">
                    <a:solidFill>
                      <a:srgbClr val="00B0F0"/>
                    </a:solidFill>
                  </a:rPr>
                  <a:t>A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400" dirty="0">
                    <a:solidFill>
                      <a:srgbClr val="00B0F0"/>
                    </a:solidFill>
                  </a:rPr>
                  <a:t> </a:t>
                </a:r>
                <a:r>
                  <a:rPr lang="bn-IN" sz="4400" dirty="0">
                    <a:solidFill>
                      <a:srgbClr val="00B0F0"/>
                    </a:solidFill>
                  </a:rPr>
                  <a:t>এবং</a:t>
                </a:r>
                <a:r>
                  <a:rPr lang="en-US" sz="4400" dirty="0">
                    <a:solidFill>
                      <a:srgbClr val="00B0F0"/>
                    </a:solidFill>
                  </a:rPr>
                  <a:t>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400" dirty="0" err="1" smtClean="0">
                    <a:solidFill>
                      <a:srgbClr val="00B0F0"/>
                    </a:solidFill>
                  </a:rPr>
                  <a:t>হলে</a:t>
                </a:r>
                <a:r>
                  <a:rPr lang="en-US" sz="4400" dirty="0" smtClean="0">
                    <a:solidFill>
                      <a:srgbClr val="00B0F0"/>
                    </a:solidFill>
                  </a:rPr>
                  <a:t>, </a:t>
                </a:r>
              </a:p>
              <a:p>
                <a:endParaRPr lang="en-US" sz="4400" dirty="0" smtClean="0">
                  <a:solidFill>
                    <a:srgbClr val="7030A0"/>
                  </a:solidFill>
                </a:endParaRPr>
              </a:p>
              <a:p>
                <a:r>
                  <a:rPr lang="en-US" sz="4400" dirty="0" err="1" smtClean="0">
                    <a:solidFill>
                      <a:srgbClr val="7030A0"/>
                    </a:solidFill>
                  </a:rPr>
                  <a:t>i</a:t>
                </a:r>
                <a:r>
                  <a:rPr lang="en-US" sz="4400" dirty="0" smtClean="0">
                    <a:solidFill>
                      <a:srgbClr val="7030A0"/>
                    </a:solidFill>
                  </a:rPr>
                  <a:t>) AB = BA ii)</a:t>
                </a:r>
                <a:r>
                  <a:rPr lang="en-US" sz="4800" dirty="0">
                    <a:solidFill>
                      <a:srgbClr val="7030A0"/>
                    </a:solidFill>
                  </a:rPr>
                  <a:t> </a:t>
                </a:r>
                <a:r>
                  <a:rPr lang="en-US" sz="4800" dirty="0" smtClean="0">
                    <a:solidFill>
                      <a:srgbClr val="7030A0"/>
                    </a:solidFill>
                  </a:rPr>
                  <a:t>BA = AB</a:t>
                </a:r>
              </a:p>
              <a:p>
                <a:endParaRPr lang="en-US" sz="2800" dirty="0" smtClean="0">
                  <a:solidFill>
                    <a:srgbClr val="7030A0"/>
                  </a:solidFill>
                </a:endParaRPr>
              </a:p>
              <a:p>
                <a:r>
                  <a:rPr lang="en-US" sz="4000" dirty="0" smtClean="0">
                    <a:solidFill>
                      <a:srgbClr val="7030A0"/>
                    </a:solidFill>
                  </a:rPr>
                  <a:t>iii)</a:t>
                </a:r>
                <a:r>
                  <a:rPr lang="en-US" sz="4000" dirty="0">
                    <a:solidFill>
                      <a:srgbClr val="7030A0"/>
                    </a:solidFill>
                  </a:rPr>
                  <a:t> </a:t>
                </a:r>
                <a:r>
                  <a:rPr lang="en-US" sz="4800" dirty="0">
                    <a:solidFill>
                      <a:srgbClr val="7030A0"/>
                    </a:solidFill>
                  </a:rPr>
                  <a:t>AB</a:t>
                </a:r>
                <a:r>
                  <a:rPr lang="bn-IN" sz="48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bn-IN" sz="4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bn-IN" sz="4800" dirty="0">
                    <a:solidFill>
                      <a:srgbClr val="7030A0"/>
                    </a:solidFill>
                  </a:rPr>
                  <a:t> </a:t>
                </a:r>
                <a:r>
                  <a:rPr lang="en-US" sz="4800" dirty="0">
                    <a:solidFill>
                      <a:srgbClr val="7030A0"/>
                    </a:solidFill>
                  </a:rPr>
                  <a:t>BA</a:t>
                </a:r>
                <a:r>
                  <a:rPr lang="en-US" sz="4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7200" dirty="0">
                  <a:solidFill>
                    <a:srgbClr val="7030A0"/>
                  </a:solidFill>
                </a:endParaRPr>
              </a:p>
              <a:p>
                <a:endParaRPr lang="en-US" sz="5400" dirty="0"/>
              </a:p>
              <a:p>
                <a:endParaRPr lang="en-US" sz="6000" dirty="0" smtClean="0"/>
              </a:p>
              <a:p>
                <a:endParaRPr lang="en-US" sz="6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40267" y="1557868"/>
                <a:ext cx="11175999" cy="530013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5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7504"/>
          </a:xfrm>
        </p:spPr>
        <p:txBody>
          <a:bodyPr/>
          <a:lstStyle/>
          <a:p>
            <a:r>
              <a:rPr lang="bn-IN" dirty="0" smtClean="0">
                <a:solidFill>
                  <a:srgbClr val="92D050"/>
                </a:solidFill>
              </a:rPr>
              <a:t>একক কাজ</a:t>
            </a:r>
            <a:endParaRPr lang="en-US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3999" y="2319867"/>
                <a:ext cx="10854267" cy="4148666"/>
              </a:xfrm>
            </p:spPr>
            <p:txBody>
              <a:bodyPr>
                <a:normAutofit/>
              </a:bodyPr>
              <a:lstStyle/>
              <a:p>
                <a:r>
                  <a:rPr lang="en-US" sz="8800" dirty="0" smtClean="0">
                    <a:solidFill>
                      <a:srgbClr val="FF0000"/>
                    </a:solidFill>
                  </a:rPr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8800" dirty="0">
                    <a:solidFill>
                      <a:srgbClr val="FF0000"/>
                    </a:solidFill>
                  </a:rPr>
                  <a:t>  B</a:t>
                </a:r>
                <a:r>
                  <a:rPr lang="en-US" sz="88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1500" dirty="0">
                    <a:solidFill>
                      <a:srgbClr val="FF0000"/>
                    </a:solidFill>
                  </a:rPr>
                  <a:t>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হলে</a:t>
                </a:r>
                <a:r>
                  <a:rPr lang="en-US" sz="4800" dirty="0">
                    <a:solidFill>
                      <a:srgbClr val="FF0000"/>
                    </a:solidFill>
                  </a:rPr>
                  <a:t>, </a:t>
                </a:r>
                <a:endParaRPr lang="en-US" sz="4800" dirty="0" smtClean="0">
                  <a:solidFill>
                    <a:srgbClr val="FF0000"/>
                  </a:solidFill>
                </a:endParaRPr>
              </a:p>
              <a:p>
                <a:endParaRPr lang="en-US" sz="4800" dirty="0"/>
              </a:p>
              <a:p>
                <a:r>
                  <a:rPr lang="en-US" sz="4800" dirty="0" smtClean="0">
                    <a:solidFill>
                      <a:srgbClr val="7030A0"/>
                    </a:solidFill>
                  </a:rPr>
                  <a:t>AB</a:t>
                </a:r>
                <a:r>
                  <a:rPr lang="bn-IN" sz="4800" dirty="0" smtClean="0">
                    <a:solidFill>
                      <a:srgbClr val="7030A0"/>
                    </a:solidFill>
                  </a:rPr>
                  <a:t>  নির্ণয়</a:t>
                </a:r>
                <a:r>
                  <a:rPr lang="en-US" sz="4800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IN" sz="4800" dirty="0" smtClean="0">
                    <a:solidFill>
                      <a:srgbClr val="7030A0"/>
                    </a:solidFill>
                  </a:rPr>
                  <a:t>কর </a:t>
                </a:r>
                <a:endParaRPr lang="en-US" sz="4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3999" y="2319867"/>
                <a:ext cx="10854267" cy="4148666"/>
              </a:xfrm>
              <a:blipFill rotWithShape="0">
                <a:blip r:embed="rId2"/>
                <a:stretch>
                  <a:fillRect t="-3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5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>
                <a:solidFill>
                  <a:srgbClr val="00B0F0"/>
                </a:solidFill>
              </a:rPr>
              <a:t>শিক্ষক পরিচিতি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47" y="2047306"/>
            <a:ext cx="1877110" cy="160681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855" y="2047307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66240" y="3715147"/>
            <a:ext cx="4419599" cy="5722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</a:rPr>
              <a:t>ড.মুহাঃ আব্দুল কাফি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240" y="4314642"/>
            <a:ext cx="4419599" cy="4093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প্রভাষক (গনিত)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6240" y="4780388"/>
            <a:ext cx="441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কালিকাপুর আলিম মাদ্রাসা, </a:t>
            </a:r>
            <a:r>
              <a:rPr lang="bn-IN" dirty="0" smtClean="0"/>
              <a:t>মান্দা,</a:t>
            </a:r>
            <a:r>
              <a:rPr lang="en-US" dirty="0" smtClean="0"/>
              <a:t> </a:t>
            </a:r>
            <a:r>
              <a:rPr lang="bn-IN" dirty="0" smtClean="0"/>
              <a:t>নওগাঁ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239" y="5402069"/>
            <a:ext cx="4419599" cy="489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</a:rPr>
              <a:t>০১৭২২৭২৫৯৭৬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54" y="5313788"/>
            <a:ext cx="695723" cy="6957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489371" y="3047656"/>
            <a:ext cx="360317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Abdul </a:t>
            </a:r>
            <a:r>
              <a:rPr lang="en-US" dirty="0" err="1" smtClean="0"/>
              <a:t>Kafi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528031" y="3939547"/>
            <a:ext cx="3537858" cy="51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@Drkafi2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8561" y="4786290"/>
            <a:ext cx="3523982" cy="47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kafi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12104" y="5594051"/>
            <a:ext cx="3480439" cy="36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kafi2014@gmail.com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3" y="4847337"/>
            <a:ext cx="750189" cy="63537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62" t="5391" r="1535" b="12235"/>
          <a:stretch/>
        </p:blipFill>
        <p:spPr>
          <a:xfrm>
            <a:off x="6586513" y="2950878"/>
            <a:ext cx="791570" cy="8310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3" y="3939547"/>
            <a:ext cx="750189" cy="75018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lc="http://schemas.openxmlformats.org/drawingml/2006/lockedCanvas" xmlns:a16="http://schemas.microsoft.com/office/drawing/2014/main" xmlns="" id="{2097EB0D-4C47-48E3-B766-EE0A05E7C0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3" y="5640317"/>
            <a:ext cx="886143" cy="5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9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001"/>
            <a:ext cx="9144000" cy="1879600"/>
          </a:xfrm>
        </p:spPr>
        <p:txBody>
          <a:bodyPr>
            <a:normAutofit/>
          </a:bodyPr>
          <a:lstStyle/>
          <a:p>
            <a:r>
              <a:rPr lang="bn-IN" sz="9600" dirty="0">
                <a:solidFill>
                  <a:srgbClr val="00B050"/>
                </a:solidFill>
              </a:rPr>
              <a:t>দলীয় কাজ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387601"/>
                <a:ext cx="9144000" cy="4013199"/>
              </a:xfrm>
            </p:spPr>
            <p:txBody>
              <a:bodyPr/>
              <a:lstStyle/>
              <a:p>
                <a:r>
                  <a:rPr lang="en-US" sz="8800" dirty="0" smtClean="0">
                    <a:solidFill>
                      <a:srgbClr val="00B0F0"/>
                    </a:solidFill>
                  </a:rPr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4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sz="4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8800" dirty="0">
                    <a:solidFill>
                      <a:srgbClr val="00B0F0"/>
                    </a:solidFill>
                  </a:rPr>
                  <a:t> 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4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9900" dirty="0">
                    <a:solidFill>
                      <a:srgbClr val="00B0F0"/>
                    </a:solidFill>
                  </a:rPr>
                  <a:t> </a:t>
                </a:r>
                <a:r>
                  <a:rPr lang="en-US" sz="4800" dirty="0" err="1">
                    <a:solidFill>
                      <a:srgbClr val="00B0F0"/>
                    </a:solidFill>
                  </a:rPr>
                  <a:t>হলে</a:t>
                </a:r>
                <a:r>
                  <a:rPr lang="en-US" sz="4800" dirty="0">
                    <a:solidFill>
                      <a:srgbClr val="00B0F0"/>
                    </a:solidFill>
                  </a:rPr>
                  <a:t>, </a:t>
                </a:r>
              </a:p>
              <a:p>
                <a:r>
                  <a:rPr lang="bn-IN" sz="3200" dirty="0"/>
                  <a:t> </a:t>
                </a:r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387601"/>
                <a:ext cx="9144000" cy="401319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2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2704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92D050"/>
                </a:solidFill>
              </a:rPr>
              <a:t>দল ১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1" y="2015067"/>
            <a:ext cx="11650132" cy="4605866"/>
          </a:xfrm>
        </p:spPr>
        <p:txBody>
          <a:bodyPr>
            <a:normAutofit/>
          </a:bodyPr>
          <a:lstStyle/>
          <a:p>
            <a:r>
              <a:rPr lang="bn-IN" sz="3200" dirty="0" smtClean="0"/>
              <a:t> </a:t>
            </a:r>
            <a:endParaRPr lang="en-US" sz="3200" dirty="0"/>
          </a:p>
          <a:p>
            <a:r>
              <a:rPr lang="en-US" sz="9600" dirty="0" smtClean="0">
                <a:solidFill>
                  <a:srgbClr val="FF0000"/>
                </a:solidFill>
              </a:rPr>
              <a:t>AB </a:t>
            </a:r>
            <a:r>
              <a:rPr lang="bn-IN" sz="9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bn-IN" sz="9600" dirty="0" smtClean="0">
                <a:solidFill>
                  <a:srgbClr val="FF0000"/>
                </a:solidFill>
              </a:rPr>
              <a:t>নির্ণয় </a:t>
            </a:r>
            <a:r>
              <a:rPr lang="bn-IN" sz="9600" dirty="0">
                <a:solidFill>
                  <a:srgbClr val="FF0000"/>
                </a:solidFill>
              </a:rPr>
              <a:t>কর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2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2170"/>
          </a:xfrm>
        </p:spPr>
        <p:txBody>
          <a:bodyPr>
            <a:noAutofit/>
          </a:bodyPr>
          <a:lstStyle/>
          <a:p>
            <a:r>
              <a:rPr lang="bn-IN" sz="8800" dirty="0">
                <a:solidFill>
                  <a:srgbClr val="002060"/>
                </a:solidFill>
              </a:rPr>
              <a:t>দল </a:t>
            </a:r>
            <a:r>
              <a:rPr lang="bn-IN" sz="8800" dirty="0" smtClean="0">
                <a:solidFill>
                  <a:srgbClr val="002060"/>
                </a:solidFill>
              </a:rPr>
              <a:t>২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2133"/>
            <a:ext cx="9144000" cy="300566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9600" dirty="0">
                <a:solidFill>
                  <a:srgbClr val="C00000"/>
                </a:solidFill>
              </a:rPr>
              <a:t>BA</a:t>
            </a:r>
            <a:endParaRPr lang="en-US" sz="9600" dirty="0" smtClean="0">
              <a:solidFill>
                <a:srgbClr val="C00000"/>
              </a:solidFill>
            </a:endParaRPr>
          </a:p>
          <a:p>
            <a:r>
              <a:rPr lang="bn-IN" sz="9600" dirty="0" smtClean="0">
                <a:solidFill>
                  <a:srgbClr val="C00000"/>
                </a:solidFill>
              </a:rPr>
              <a:t>নির্ণয় কর</a:t>
            </a:r>
            <a:endParaRPr lang="en-US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366837"/>
          </a:xfrm>
        </p:spPr>
        <p:txBody>
          <a:bodyPr>
            <a:noAutofit/>
          </a:bodyPr>
          <a:lstStyle/>
          <a:p>
            <a:r>
              <a:rPr lang="bn-IN" sz="8800" dirty="0" smtClean="0">
                <a:solidFill>
                  <a:srgbClr val="FF0000"/>
                </a:solidFill>
              </a:rPr>
              <a:t>দল  ৩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29467"/>
            <a:ext cx="9144000" cy="3928533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B050"/>
                </a:solidFill>
              </a:rPr>
              <a:t>AB≠</a:t>
            </a:r>
            <a:r>
              <a:rPr lang="en-US" sz="11500" dirty="0" smtClean="0">
                <a:solidFill>
                  <a:srgbClr val="00B050"/>
                </a:solidFill>
              </a:rPr>
              <a:t>B</a:t>
            </a:r>
            <a:r>
              <a:rPr lang="en-US" sz="11500" dirty="0">
                <a:solidFill>
                  <a:srgbClr val="00B050"/>
                </a:solidFill>
              </a:rPr>
              <a:t>A</a:t>
            </a:r>
            <a:r>
              <a:rPr lang="en-US" sz="11500" dirty="0" smtClean="0">
                <a:solidFill>
                  <a:srgbClr val="00B050"/>
                </a:solidFill>
              </a:rPr>
              <a:t> </a:t>
            </a:r>
            <a:r>
              <a:rPr lang="bn-IN" sz="11500" dirty="0" smtClean="0">
                <a:solidFill>
                  <a:srgbClr val="00B050"/>
                </a:solidFill>
              </a:rPr>
              <a:t> </a:t>
            </a:r>
            <a:endParaRPr lang="en-US" sz="11500" dirty="0" smtClean="0">
              <a:solidFill>
                <a:srgbClr val="00B050"/>
              </a:solidFill>
            </a:endParaRPr>
          </a:p>
          <a:p>
            <a:r>
              <a:rPr lang="bn-IN" sz="11500" dirty="0" smtClean="0">
                <a:solidFill>
                  <a:srgbClr val="00B050"/>
                </a:solidFill>
              </a:rPr>
              <a:t>প্রমান কর</a:t>
            </a:r>
            <a:endParaRPr lang="en-US" sz="115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3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2970"/>
          </a:xfrm>
        </p:spPr>
        <p:txBody>
          <a:bodyPr>
            <a:noAutofit/>
          </a:bodyPr>
          <a:lstStyle/>
          <a:p>
            <a:r>
              <a:rPr lang="bn-IN" sz="9600" dirty="0">
                <a:solidFill>
                  <a:srgbClr val="FF0000"/>
                </a:solidFill>
              </a:rPr>
              <a:t>দল </a:t>
            </a:r>
            <a:r>
              <a:rPr lang="bn-IN" sz="9600" dirty="0" smtClean="0">
                <a:solidFill>
                  <a:srgbClr val="FF0000"/>
                </a:solidFill>
              </a:rPr>
              <a:t>৪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41600"/>
            <a:ext cx="9144000" cy="4013199"/>
          </a:xfrm>
        </p:spPr>
        <p:txBody>
          <a:bodyPr>
            <a:normAutofit fontScale="92500" lnSpcReduction="20000"/>
          </a:bodyPr>
          <a:lstStyle/>
          <a:p>
            <a:r>
              <a:rPr lang="en-US" sz="11500" dirty="0" smtClean="0">
                <a:solidFill>
                  <a:srgbClr val="92D050"/>
                </a:solidFill>
              </a:rPr>
              <a:t>BA≠AB</a:t>
            </a:r>
            <a:endParaRPr lang="bn-IN" sz="11500" dirty="0" smtClean="0">
              <a:solidFill>
                <a:srgbClr val="92D050"/>
              </a:solidFill>
            </a:endParaRPr>
          </a:p>
          <a:p>
            <a:r>
              <a:rPr lang="bn-IN" sz="11500" dirty="0" smtClean="0">
                <a:solidFill>
                  <a:srgbClr val="92D050"/>
                </a:solidFill>
              </a:rPr>
              <a:t>প্রমান কর</a:t>
            </a:r>
            <a:endParaRPr lang="en-US" sz="11500" dirty="0" smtClean="0">
              <a:solidFill>
                <a:srgbClr val="92D050"/>
              </a:solidFill>
            </a:endParaRPr>
          </a:p>
          <a:p>
            <a:r>
              <a:rPr lang="en-US" sz="11500" dirty="0" smtClean="0"/>
              <a:t> </a:t>
            </a:r>
            <a:r>
              <a:rPr lang="bn-IN" sz="11500" dirty="0" smtClean="0"/>
              <a:t> </a:t>
            </a:r>
            <a:endParaRPr lang="en-US" sz="1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8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5370"/>
          </a:xfrm>
        </p:spPr>
        <p:txBody>
          <a:bodyPr>
            <a:normAutofit/>
          </a:bodyPr>
          <a:lstStyle/>
          <a:p>
            <a:r>
              <a:rPr lang="bn-IN" sz="8800" dirty="0" smtClean="0">
                <a:solidFill>
                  <a:srgbClr val="0070C0"/>
                </a:solidFill>
              </a:rPr>
              <a:t>বাড়ীর কাজ</a:t>
            </a:r>
            <a:endParaRPr lang="en-US" sz="88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07733"/>
            <a:ext cx="9144000" cy="4063999"/>
          </a:xfrm>
        </p:spPr>
        <p:txBody>
          <a:bodyPr>
            <a:normAutofit/>
          </a:bodyPr>
          <a:lstStyle/>
          <a:p>
            <a:r>
              <a:rPr lang="en-US" sz="6500" dirty="0" smtClean="0">
                <a:solidFill>
                  <a:srgbClr val="00B050"/>
                </a:solidFill>
              </a:rPr>
              <a:t>A </a:t>
            </a:r>
            <a:r>
              <a:rPr lang="bn-IN" sz="6500" dirty="0" smtClean="0">
                <a:solidFill>
                  <a:srgbClr val="00B050"/>
                </a:solidFill>
              </a:rPr>
              <a:t>ও </a:t>
            </a:r>
            <a:r>
              <a:rPr lang="en-US" sz="6500" dirty="0" smtClean="0">
                <a:solidFill>
                  <a:srgbClr val="00B050"/>
                </a:solidFill>
              </a:rPr>
              <a:t>B</a:t>
            </a:r>
            <a:r>
              <a:rPr lang="bn-IN" sz="6500" dirty="0" smtClean="0">
                <a:solidFill>
                  <a:srgbClr val="00B050"/>
                </a:solidFill>
              </a:rPr>
              <a:t> দুটি ম্যাট্রিক্স লিখে, </a:t>
            </a:r>
            <a:r>
              <a:rPr lang="en-US" sz="6500" dirty="0" smtClean="0">
                <a:solidFill>
                  <a:srgbClr val="00B050"/>
                </a:solidFill>
              </a:rPr>
              <a:t>AB</a:t>
            </a:r>
            <a:r>
              <a:rPr lang="bn-IN" sz="6500" dirty="0" smtClean="0">
                <a:solidFill>
                  <a:srgbClr val="00B050"/>
                </a:solidFill>
              </a:rPr>
              <a:t> ও </a:t>
            </a:r>
            <a:r>
              <a:rPr lang="en-US" sz="6500" dirty="0" smtClean="0">
                <a:solidFill>
                  <a:srgbClr val="00B050"/>
                </a:solidFill>
              </a:rPr>
              <a:t>BA</a:t>
            </a:r>
            <a:r>
              <a:rPr lang="bn-IN" sz="6500" dirty="0" smtClean="0">
                <a:solidFill>
                  <a:srgbClr val="00B050"/>
                </a:solidFill>
              </a:rPr>
              <a:t> নির্ণয়</a:t>
            </a:r>
            <a:r>
              <a:rPr lang="en-US" sz="6500" dirty="0" smtClean="0">
                <a:solidFill>
                  <a:srgbClr val="00B050"/>
                </a:solidFill>
              </a:rPr>
              <a:t> </a:t>
            </a:r>
            <a:r>
              <a:rPr lang="bn-IN" sz="6500" dirty="0" smtClean="0">
                <a:solidFill>
                  <a:srgbClr val="00B050"/>
                </a:solidFill>
              </a:rPr>
              <a:t> কর এবং</a:t>
            </a:r>
            <a:r>
              <a:rPr lang="en-US" sz="6500" dirty="0" smtClean="0">
                <a:solidFill>
                  <a:srgbClr val="00B050"/>
                </a:solidFill>
              </a:rPr>
              <a:t>AB</a:t>
            </a:r>
            <a:r>
              <a:rPr lang="en-US" sz="6500" dirty="0">
                <a:solidFill>
                  <a:srgbClr val="00B050"/>
                </a:solidFill>
              </a:rPr>
              <a:t>≠BA </a:t>
            </a:r>
            <a:r>
              <a:rPr lang="bn-IN" sz="6500" dirty="0">
                <a:solidFill>
                  <a:srgbClr val="00B050"/>
                </a:solidFill>
              </a:rPr>
              <a:t> </a:t>
            </a:r>
            <a:endParaRPr lang="en-US" sz="6500" dirty="0">
              <a:solidFill>
                <a:srgbClr val="00B050"/>
              </a:solidFill>
            </a:endParaRPr>
          </a:p>
          <a:p>
            <a:r>
              <a:rPr lang="bn-IN" sz="6500" dirty="0">
                <a:solidFill>
                  <a:srgbClr val="00B050"/>
                </a:solidFill>
              </a:rPr>
              <a:t>প্রমান কর</a:t>
            </a:r>
            <a:endParaRPr lang="en-US" sz="6500" dirty="0">
              <a:solidFill>
                <a:srgbClr val="00B050"/>
              </a:solidFill>
            </a:endParaRPr>
          </a:p>
          <a:p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9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083143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9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>
                <a:solidFill>
                  <a:srgbClr val="FF0000"/>
                </a:solidFill>
              </a:rPr>
              <a:t>পূর্বজ্ঞান যাচাই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n-IN" dirty="0"/>
              <a:t>প্রশ্ন</a:t>
            </a:r>
          </a:p>
          <a:p>
            <a:r>
              <a:rPr lang="bn-IN" dirty="0" smtClean="0"/>
              <a:t>দুই সারি এবং দুই কলাম বিশিষ্ট </a:t>
            </a:r>
            <a:r>
              <a:rPr lang="bn-IN" dirty="0"/>
              <a:t>ম্যাট্রিক্স </a:t>
            </a:r>
            <a:r>
              <a:rPr lang="bn-IN" dirty="0" smtClean="0"/>
              <a:t>বলতে কি বোঝ ?</a:t>
            </a:r>
          </a:p>
          <a:p>
            <a:endParaRPr lang="bn-IN" dirty="0"/>
          </a:p>
          <a:p>
            <a:r>
              <a:rPr lang="bn-IN" dirty="0"/>
              <a:t>দুই সারি এবং দুই কলাম বিশিষ্ট </a:t>
            </a:r>
            <a:r>
              <a:rPr lang="bn-IN" dirty="0" smtClean="0"/>
              <a:t>একটি ম্যাট্রিক্স তৈরি কর </a:t>
            </a:r>
          </a:p>
          <a:p>
            <a:endParaRPr lang="bn-IN" dirty="0"/>
          </a:p>
          <a:p>
            <a:r>
              <a:rPr lang="bn-IN" dirty="0" smtClean="0"/>
              <a:t>ম্যাট্রিক্সের গুন বলতে কি বোঝ ?</a:t>
            </a:r>
            <a:endParaRPr lang="bn-IN" dirty="0"/>
          </a:p>
          <a:p>
            <a:endParaRPr lang="bn-IN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bn-IN" dirty="0" smtClean="0"/>
                  <a:t>মিলিয়ে নিই</a:t>
                </a:r>
                <a:endParaRPr lang="en-US" dirty="0"/>
              </a:p>
              <a:p>
                <a:r>
                  <a:rPr lang="bn-IN" dirty="0" smtClean="0"/>
                  <a:t>যে ম্যাট্রিক্সের দুটি সারি এবং দুটি কলাম থাকে </a:t>
                </a:r>
              </a:p>
              <a:p>
                <a:pPr marL="0" indent="0">
                  <a:buNone/>
                </a:pPr>
                <a:endParaRPr lang="bn-I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bn-I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bn-IN" dirty="0"/>
                  <a:t>ম্যাট্রিক্সের গুন </a:t>
                </a:r>
                <a:r>
                  <a:rPr lang="bn-IN" dirty="0" smtClean="0"/>
                  <a:t>বলতে</a:t>
                </a:r>
                <a:r>
                  <a:rPr lang="en-US" dirty="0" smtClean="0"/>
                  <a:t> </a:t>
                </a:r>
                <a:r>
                  <a:rPr lang="bn-IN" dirty="0" smtClean="0"/>
                  <a:t>দুই বা ততোধিক ম্যাট্রিক্সের গুন বোঝায় </a:t>
                </a:r>
                <a:endParaRPr lang="bn-IN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471" t="-2661"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8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94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4012"/>
            <a:ext cx="9144000" cy="3235326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10800000" flipV="1">
            <a:off x="2786062" y="1000126"/>
            <a:ext cx="6619875" cy="1771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rgbClr val="FF0000"/>
                </a:solidFill>
              </a:rPr>
              <a:t>পাঠ পরিচিতি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2443159" y="2894011"/>
            <a:ext cx="7158037" cy="323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B21EA7"/>
                </a:solidFill>
              </a:rPr>
              <a:t>একাদশ শ্রেণি</a:t>
            </a:r>
          </a:p>
          <a:p>
            <a:pPr algn="ctr"/>
            <a:r>
              <a:rPr lang="bn-IN" sz="4400" dirty="0">
                <a:solidFill>
                  <a:srgbClr val="7030A0"/>
                </a:solidFill>
              </a:rPr>
              <a:t>উচ্চতর গণিত ১ম পত্র</a:t>
            </a:r>
          </a:p>
          <a:p>
            <a:pPr algn="ctr"/>
            <a:r>
              <a:rPr lang="bn-IN" sz="4400" dirty="0">
                <a:solidFill>
                  <a:srgbClr val="7030A0"/>
                </a:solidFill>
              </a:rPr>
              <a:t>অধ্যায় ০১ </a:t>
            </a:r>
          </a:p>
          <a:p>
            <a:pPr algn="ctr"/>
            <a:r>
              <a:rPr lang="bn-IN" sz="4400" dirty="0">
                <a:solidFill>
                  <a:srgbClr val="7030A0"/>
                </a:solidFill>
              </a:rPr>
              <a:t>ম্যাত্রিক্স ও নির্ণায়ক</a:t>
            </a:r>
          </a:p>
          <a:p>
            <a:pPr algn="ctr"/>
            <a:r>
              <a:rPr lang="bn-IN" sz="4400" dirty="0">
                <a:solidFill>
                  <a:srgbClr val="7030A0"/>
                </a:solidFill>
              </a:rPr>
              <a:t>ক্লাস নং </a:t>
            </a:r>
            <a:r>
              <a:rPr lang="bn-IN" sz="4400" dirty="0" smtClean="0">
                <a:solidFill>
                  <a:srgbClr val="7030A0"/>
                </a:solidFill>
              </a:rPr>
              <a:t>৪  </a:t>
            </a:r>
            <a:endParaRPr lang="bn-IN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364"/>
            <a:ext cx="9144000" cy="1349903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2157942"/>
            <a:ext cx="9144000" cy="4086225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614364"/>
            <a:ext cx="9143998" cy="134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0000"/>
                </a:solidFill>
              </a:rPr>
              <a:t>শিখন ফল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3997" y="2117858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solidFill>
                  <a:srgbClr val="7030A0"/>
                </a:solidFill>
              </a:rPr>
              <a:t>এই পাঠ শেষে </a:t>
            </a:r>
            <a:r>
              <a:rPr lang="bn-IN" sz="4800" dirty="0" smtClean="0">
                <a:solidFill>
                  <a:srgbClr val="7030A0"/>
                </a:solidFill>
              </a:rPr>
              <a:t>শিক্ষার্থীরা.....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523997" y="3032258"/>
            <a:ext cx="9143999" cy="3405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FF00"/>
                </a:solidFill>
              </a:rPr>
              <a:t>A  </a:t>
            </a:r>
            <a:r>
              <a:rPr lang="en-US" sz="6000" dirty="0" err="1" smtClean="0">
                <a:solidFill>
                  <a:srgbClr val="FFFF00"/>
                </a:solidFill>
              </a:rPr>
              <a:t>একটি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ম্যাট্রিক্স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bn-IN" sz="6000" dirty="0" smtClean="0">
                <a:solidFill>
                  <a:srgbClr val="FFFF00"/>
                </a:solidFill>
              </a:rPr>
              <a:t>এবং</a:t>
            </a:r>
            <a:r>
              <a:rPr lang="en-US" sz="6000" dirty="0" smtClean="0">
                <a:solidFill>
                  <a:srgbClr val="FFFF00"/>
                </a:solidFill>
              </a:rPr>
              <a:t>B</a:t>
            </a:r>
            <a:r>
              <a:rPr lang="bn-IN" sz="6000" dirty="0" smtClean="0">
                <a:solidFill>
                  <a:srgbClr val="FFFF00"/>
                </a:solidFill>
              </a:rPr>
              <a:t> একটি ম্যাট্রিক্স </a:t>
            </a:r>
            <a:r>
              <a:rPr lang="en-US" sz="6000" dirty="0" err="1" smtClean="0">
                <a:solidFill>
                  <a:srgbClr val="FFFF00"/>
                </a:solidFill>
              </a:rPr>
              <a:t>হলে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3334"/>
            <a:ext cx="9144000" cy="2286000"/>
          </a:xfrm>
        </p:spPr>
        <p:txBody>
          <a:bodyPr>
            <a:normAutofit fontScale="90000"/>
          </a:bodyPr>
          <a:lstStyle/>
          <a:p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/>
              <a:t/>
            </a:r>
            <a:br>
              <a:rPr lang="bn-IN" sz="8900" dirty="0"/>
            </a:br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/>
              <a:t/>
            </a:r>
            <a:br>
              <a:rPr lang="bn-IN" sz="8900" dirty="0"/>
            </a:br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/>
              <a:t/>
            </a:r>
            <a:br>
              <a:rPr lang="bn-IN" sz="8900" dirty="0"/>
            </a:br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/>
              <a:t/>
            </a:r>
            <a:br>
              <a:rPr lang="bn-IN" sz="8900" dirty="0"/>
            </a:br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 smtClean="0">
                <a:solidFill>
                  <a:srgbClr val="00B050"/>
                </a:solidFill>
              </a:rPr>
              <a:t>শিখন ফল ১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600" y="2302933"/>
            <a:ext cx="11531600" cy="4368799"/>
          </a:xfrm>
        </p:spPr>
        <p:txBody>
          <a:bodyPr/>
          <a:lstStyle/>
          <a:p>
            <a:endParaRPr lang="bn-IN" sz="4400" dirty="0" smtClean="0"/>
          </a:p>
          <a:p>
            <a:r>
              <a:rPr lang="en-US" sz="9600" dirty="0">
                <a:solidFill>
                  <a:srgbClr val="C00000"/>
                </a:solidFill>
              </a:rPr>
              <a:t>AB  </a:t>
            </a:r>
            <a:r>
              <a:rPr lang="en-US" sz="9600" dirty="0" err="1">
                <a:solidFill>
                  <a:srgbClr val="C00000"/>
                </a:solidFill>
              </a:rPr>
              <a:t>নির্ণয়</a:t>
            </a:r>
            <a:r>
              <a:rPr lang="en-US" sz="9600" dirty="0">
                <a:solidFill>
                  <a:srgbClr val="C00000"/>
                </a:solidFill>
              </a:rPr>
              <a:t> </a:t>
            </a:r>
            <a:r>
              <a:rPr lang="en-US" sz="9600" dirty="0" err="1">
                <a:solidFill>
                  <a:srgbClr val="C00000"/>
                </a:solidFill>
              </a:rPr>
              <a:t>করতে</a:t>
            </a:r>
            <a:r>
              <a:rPr lang="en-US" sz="9600" dirty="0">
                <a:solidFill>
                  <a:srgbClr val="C00000"/>
                </a:solidFill>
              </a:rPr>
              <a:t> </a:t>
            </a:r>
            <a:r>
              <a:rPr lang="en-US" sz="9600" dirty="0" err="1">
                <a:solidFill>
                  <a:srgbClr val="C00000"/>
                </a:solidFill>
              </a:rPr>
              <a:t>পারবে</a:t>
            </a:r>
            <a:r>
              <a:rPr lang="en-US" sz="9600" dirty="0">
                <a:solidFill>
                  <a:srgbClr val="C0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0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4713"/>
            <a:ext cx="9144000" cy="2039257"/>
          </a:xfrm>
        </p:spPr>
        <p:txBody>
          <a:bodyPr>
            <a:normAutofit fontScale="90000"/>
          </a:bodyPr>
          <a:lstStyle/>
          <a:p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/>
              <a:t/>
            </a:r>
            <a:br>
              <a:rPr lang="bn-IN" sz="8900" dirty="0"/>
            </a:br>
            <a:r>
              <a:rPr lang="bn-IN" sz="8900" dirty="0" smtClean="0"/>
              <a:t/>
            </a:r>
            <a:br>
              <a:rPr lang="bn-IN" sz="8900" dirty="0" smtClean="0"/>
            </a:br>
            <a:r>
              <a:rPr lang="bn-IN" sz="8900" dirty="0"/>
              <a:t/>
            </a:r>
            <a:br>
              <a:rPr lang="bn-IN" sz="8900" dirty="0"/>
            </a:br>
            <a:r>
              <a:rPr lang="bn-IN" sz="8900" dirty="0" smtClean="0">
                <a:solidFill>
                  <a:srgbClr val="0070C0"/>
                </a:solidFill>
              </a:rPr>
              <a:t>শিখন ফল ২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56114"/>
            <a:ext cx="9144000" cy="3591076"/>
          </a:xfrm>
        </p:spPr>
        <p:txBody>
          <a:bodyPr/>
          <a:lstStyle/>
          <a:p>
            <a:r>
              <a:rPr lang="en-US" sz="11500" dirty="0" smtClean="0">
                <a:solidFill>
                  <a:schemeClr val="tx2"/>
                </a:solidFill>
              </a:rPr>
              <a:t>BA  </a:t>
            </a:r>
            <a:r>
              <a:rPr lang="en-US" sz="11500" dirty="0" err="1">
                <a:solidFill>
                  <a:schemeClr val="tx2"/>
                </a:solidFill>
              </a:rPr>
              <a:t>নির্ণয়</a:t>
            </a:r>
            <a:r>
              <a:rPr lang="en-US" sz="11500" dirty="0">
                <a:solidFill>
                  <a:schemeClr val="tx2"/>
                </a:solidFill>
              </a:rPr>
              <a:t> </a:t>
            </a:r>
            <a:r>
              <a:rPr lang="en-US" sz="11500" dirty="0" err="1">
                <a:solidFill>
                  <a:schemeClr val="tx2"/>
                </a:solidFill>
              </a:rPr>
              <a:t>করতে</a:t>
            </a:r>
            <a:r>
              <a:rPr lang="en-US" sz="11500" dirty="0">
                <a:solidFill>
                  <a:schemeClr val="tx2"/>
                </a:solidFill>
              </a:rPr>
              <a:t> </a:t>
            </a:r>
            <a:r>
              <a:rPr lang="en-US" sz="11500" dirty="0" err="1">
                <a:solidFill>
                  <a:schemeClr val="tx2"/>
                </a:solidFill>
              </a:rPr>
              <a:t>পারবে</a:t>
            </a:r>
            <a:r>
              <a:rPr lang="en-US" sz="11500" dirty="0">
                <a:solidFill>
                  <a:schemeClr val="tx2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4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8580"/>
          </a:xfrm>
        </p:spPr>
        <p:txBody>
          <a:bodyPr/>
          <a:lstStyle/>
          <a:p>
            <a:r>
              <a:rPr lang="bn-IN" dirty="0">
                <a:solidFill>
                  <a:srgbClr val="0070C0"/>
                </a:solidFill>
              </a:rPr>
              <a:t>শিখন ফল </a:t>
            </a:r>
            <a:r>
              <a:rPr lang="bn-IN" dirty="0" smtClean="0">
                <a:solidFill>
                  <a:srgbClr val="0070C0"/>
                </a:solidFill>
              </a:rPr>
              <a:t>৩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394857"/>
                <a:ext cx="9144000" cy="3984172"/>
              </a:xfrm>
            </p:spPr>
            <p:txBody>
              <a:bodyPr>
                <a:normAutofit/>
              </a:bodyPr>
              <a:lstStyle/>
              <a:p>
                <a:r>
                  <a:rPr lang="en-US" sz="8000" dirty="0" smtClean="0">
                    <a:solidFill>
                      <a:srgbClr val="FF0000"/>
                    </a:solidFill>
                  </a:rPr>
                  <a:t>AB</a:t>
                </a:r>
                <a:r>
                  <a:rPr lang="bn-IN" sz="8000" dirty="0" smtClean="0">
                    <a:solidFill>
                      <a:srgbClr val="FF0000"/>
                    </a:solidFill>
                  </a:rPr>
                  <a:t> = </a:t>
                </a:r>
                <a:r>
                  <a:rPr lang="en-US" sz="8000" dirty="0" smtClean="0">
                    <a:solidFill>
                      <a:srgbClr val="FF0000"/>
                    </a:solidFill>
                  </a:rPr>
                  <a:t>BA</a:t>
                </a:r>
                <a:r>
                  <a:rPr lang="bn-IN" sz="8000" dirty="0" smtClean="0">
                    <a:solidFill>
                      <a:srgbClr val="FF0000"/>
                    </a:solidFill>
                  </a:rPr>
                  <a:t> অথবা </a:t>
                </a:r>
              </a:p>
              <a:p>
                <a:r>
                  <a:rPr lang="en-US" sz="8000" dirty="0">
                    <a:solidFill>
                      <a:srgbClr val="FF0000"/>
                    </a:solidFill>
                  </a:rPr>
                  <a:t>AB</a:t>
                </a:r>
                <a:r>
                  <a:rPr lang="bn-IN" sz="8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bn-IN" sz="8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bn-IN" sz="8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8000" dirty="0">
                    <a:solidFill>
                      <a:srgbClr val="FF0000"/>
                    </a:solidFill>
                  </a:rPr>
                  <a:t>BA</a:t>
                </a:r>
                <a:r>
                  <a:rPr lang="bn-IN" sz="8000" dirty="0">
                    <a:solidFill>
                      <a:srgbClr val="FF0000"/>
                    </a:solidFill>
                  </a:rPr>
                  <a:t> </a:t>
                </a:r>
                <a:endParaRPr lang="bn-IN" sz="8000" dirty="0" smtClean="0">
                  <a:solidFill>
                    <a:srgbClr val="FF0000"/>
                  </a:solidFill>
                </a:endParaRPr>
              </a:p>
              <a:p>
                <a:r>
                  <a:rPr lang="en-US" sz="8000" dirty="0" err="1" smtClean="0">
                    <a:solidFill>
                      <a:srgbClr val="FF0000"/>
                    </a:solidFill>
                  </a:rPr>
                  <a:t>নির্ণয়</a:t>
                </a:r>
                <a:r>
                  <a:rPr lang="en-US" sz="8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8000" dirty="0" err="1">
                    <a:solidFill>
                      <a:srgbClr val="FF0000"/>
                    </a:solidFill>
                  </a:rPr>
                  <a:t>করতে</a:t>
                </a:r>
                <a:r>
                  <a:rPr lang="en-US" sz="8000" dirty="0">
                    <a:solidFill>
                      <a:srgbClr val="FF0000"/>
                    </a:solidFill>
                  </a:rPr>
                  <a:t> </a:t>
                </a:r>
                <a:r>
                  <a:rPr lang="en-US" sz="8000" dirty="0" err="1">
                    <a:solidFill>
                      <a:srgbClr val="FF0000"/>
                    </a:solidFill>
                  </a:rPr>
                  <a:t>পারবে</a:t>
                </a:r>
                <a:r>
                  <a:rPr lang="en-US" sz="8000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394857"/>
                <a:ext cx="9144000" cy="3984172"/>
              </a:xfrm>
              <a:blipFill rotWithShape="0">
                <a:blip r:embed="rId2"/>
                <a:stretch>
                  <a:fillRect l="-1267" t="-10413" r="-1333" b="-4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94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310" y="1078696"/>
            <a:ext cx="9144000" cy="924276"/>
          </a:xfrm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FF0000"/>
                </a:solidFill>
              </a:rPr>
              <a:t>দৃশ্যকল্প- ১</a:t>
            </a:r>
            <a:endParaRPr lang="en-US" sz="6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177143"/>
                <a:ext cx="9144000" cy="4561114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6000" dirty="0" smtClean="0">
                    <a:solidFill>
                      <a:srgbClr val="7030A0"/>
                    </a:solidFill>
                  </a:rPr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6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, −</m:t>
                            </m:r>
                            <m: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6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6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IN" sz="6000" dirty="0" smtClean="0">
                    <a:solidFill>
                      <a:srgbClr val="7030A0"/>
                    </a:solidFill>
                  </a:rPr>
                  <a:t> এবং</a:t>
                </a:r>
                <a:r>
                  <a:rPr lang="en-US" sz="6000" dirty="0" smtClean="0">
                    <a:solidFill>
                      <a:srgbClr val="7030A0"/>
                    </a:solidFill>
                  </a:rPr>
                  <a:t> </a:t>
                </a:r>
                <a:endParaRPr lang="bn-IN" sz="6000" dirty="0" smtClean="0">
                  <a:solidFill>
                    <a:srgbClr val="7030A0"/>
                  </a:solidFill>
                </a:endParaRPr>
              </a:p>
              <a:p>
                <a:pPr algn="l"/>
                <a:r>
                  <a:rPr lang="en-US" sz="6000" dirty="0" smtClean="0">
                    <a:solidFill>
                      <a:srgbClr val="7030A0"/>
                    </a:solidFill>
                  </a:rPr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6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6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6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6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6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60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bn-IN" sz="6000" dirty="0" smtClean="0">
                    <a:solidFill>
                      <a:srgbClr val="7030A0"/>
                    </a:solidFill>
                  </a:rPr>
                  <a:t> হলে, </a:t>
                </a:r>
              </a:p>
              <a:p>
                <a:pPr algn="l"/>
                <a:r>
                  <a:rPr lang="bn-IN" sz="7200" dirty="0" smtClean="0">
                    <a:solidFill>
                      <a:srgbClr val="7030A0"/>
                    </a:solidFill>
                  </a:rPr>
                  <a:t>ক) </a:t>
                </a:r>
                <a:r>
                  <a:rPr lang="en-US" sz="7200" dirty="0" smtClean="0">
                    <a:solidFill>
                      <a:srgbClr val="7030A0"/>
                    </a:solidFill>
                  </a:rPr>
                  <a:t>AB</a:t>
                </a:r>
                <a:r>
                  <a:rPr lang="bn-IN" sz="7200" dirty="0" smtClean="0">
                    <a:solidFill>
                      <a:srgbClr val="7030A0"/>
                    </a:solidFill>
                  </a:rPr>
                  <a:t> নির্ণয় কর</a:t>
                </a:r>
                <a:endParaRPr lang="en-US" sz="7200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177143"/>
                <a:ext cx="9144000" cy="4561114"/>
              </a:xfrm>
              <a:blipFill rotWithShape="0">
                <a:blip r:embed="rId2"/>
                <a:stretch>
                  <a:fillRect l="-5000" b="-4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3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246</Words>
  <Application>Microsoft Office PowerPoint</Application>
  <PresentationFormat>Widescreen</PresentationFormat>
  <Paragraphs>119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শিক্ষক পরিচিতি</vt:lpstr>
      <vt:lpstr>পূর্বজ্ঞান যাচাই </vt:lpstr>
      <vt:lpstr> </vt:lpstr>
      <vt:lpstr> </vt:lpstr>
      <vt:lpstr>          শিখন ফল ১  </vt:lpstr>
      <vt:lpstr>    শিখন ফল ২ </vt:lpstr>
      <vt:lpstr>শিখন ফল ৩</vt:lpstr>
      <vt:lpstr>দৃশ্যকল্প- ১</vt:lpstr>
      <vt:lpstr>দৃশ্যকল্প- ২</vt:lpstr>
      <vt:lpstr>গ)</vt:lpstr>
      <vt:lpstr>সমাধানঃ ক) AB নির্ণয়</vt:lpstr>
      <vt:lpstr>সমাধানঃ খ) BA নির্ণয়</vt:lpstr>
      <vt:lpstr>সমাধানঃ গ) AB = BA অথবা  AB ≠ BA  নির্ণয়</vt:lpstr>
      <vt:lpstr>মূল্যায়ন</vt:lpstr>
      <vt:lpstr>মূল্যায়ন  1</vt:lpstr>
      <vt:lpstr>মূল্যায়ন  ২</vt:lpstr>
      <vt:lpstr>মূল্যায়ন  3</vt:lpstr>
      <vt:lpstr>একক কাজ</vt:lpstr>
      <vt:lpstr>দলীয় কাজ</vt:lpstr>
      <vt:lpstr>দল ১</vt:lpstr>
      <vt:lpstr>দল ২</vt:lpstr>
      <vt:lpstr>দল  ৩</vt:lpstr>
      <vt:lpstr>দল ৪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KAFI</dc:creator>
  <cp:lastModifiedBy>KAFI</cp:lastModifiedBy>
  <cp:revision>104</cp:revision>
  <dcterms:created xsi:type="dcterms:W3CDTF">2020-10-16T12:41:15Z</dcterms:created>
  <dcterms:modified xsi:type="dcterms:W3CDTF">2020-10-23T14:17:40Z</dcterms:modified>
</cp:coreProperties>
</file>