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8" saveSubsetFonts="1">
  <p:sldMasterIdLst>
    <p:sldMasterId id="2147483738" r:id="rId1"/>
  </p:sldMasterIdLst>
  <p:notesMasterIdLst>
    <p:notesMasterId r:id="rId30"/>
  </p:notesMasterIdLst>
  <p:sldIdLst>
    <p:sldId id="262" r:id="rId2"/>
    <p:sldId id="263" r:id="rId3"/>
    <p:sldId id="257" r:id="rId4"/>
    <p:sldId id="258" r:id="rId5"/>
    <p:sldId id="259" r:id="rId6"/>
    <p:sldId id="275" r:id="rId7"/>
    <p:sldId id="273" r:id="rId8"/>
    <p:sldId id="269" r:id="rId9"/>
    <p:sldId id="277" r:id="rId10"/>
    <p:sldId id="278" r:id="rId11"/>
    <p:sldId id="260" r:id="rId12"/>
    <p:sldId id="264" r:id="rId13"/>
    <p:sldId id="268" r:id="rId14"/>
    <p:sldId id="265" r:id="rId15"/>
    <p:sldId id="266" r:id="rId16"/>
    <p:sldId id="261" r:id="rId17"/>
    <p:sldId id="272" r:id="rId18"/>
    <p:sldId id="280" r:id="rId19"/>
    <p:sldId id="279" r:id="rId20"/>
    <p:sldId id="281" r:id="rId21"/>
    <p:sldId id="282" r:id="rId22"/>
    <p:sldId id="283" r:id="rId23"/>
    <p:sldId id="274" r:id="rId24"/>
    <p:sldId id="284" r:id="rId25"/>
    <p:sldId id="285" r:id="rId26"/>
    <p:sldId id="267" r:id="rId27"/>
    <p:sldId id="287" r:id="rId28"/>
    <p:sldId id="286" r:id="rId29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333300"/>
    <a:srgbClr val="341C9C"/>
    <a:srgbClr val="1EE030"/>
    <a:srgbClr val="47CE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129" autoAdjust="0"/>
  </p:normalViewPr>
  <p:slideViewPr>
    <p:cSldViewPr>
      <p:cViewPr varScale="1">
        <p:scale>
          <a:sx n="83" d="100"/>
          <a:sy n="83" d="100"/>
        </p:scale>
        <p:origin x="996" y="7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BB194BB-785B-4E86-BEA2-09F110773757}" type="datetimeFigureOut">
              <a:rPr lang="ar-SA" smtClean="0"/>
              <a:pPr/>
              <a:t>07/03/1442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1D9FBF9-4580-4814-8F4F-776A98AA1E78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7010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Greeting</a:t>
            </a:r>
            <a:r>
              <a:rPr lang="en-US" baseline="0" dirty="0" smtClean="0"/>
              <a:t> slide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9FBF9-4580-4814-8F4F-776A98AA1E78}" type="slidenum">
              <a:rPr lang="ar-SA" smtClean="0"/>
              <a:pPr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42500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Introduction slide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9FBF9-4580-4814-8F4F-776A98AA1E78}" type="slidenum">
              <a:rPr lang="ar-SA" smtClean="0"/>
              <a:pPr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42058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9FBF9-4580-4814-8F4F-776A98AA1E78}" type="slidenum">
              <a:rPr lang="ar-SA" smtClean="0"/>
              <a:pPr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2893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9FBF9-4580-4814-8F4F-776A98AA1E78}" type="slidenum">
              <a:rPr lang="ar-SA" smtClean="0"/>
              <a:pPr/>
              <a:t>25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2862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9FBF9-4580-4814-8F4F-776A98AA1E78}" type="slidenum">
              <a:rPr lang="ar-SA" smtClean="0"/>
              <a:pPr/>
              <a:t>35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89374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9FBF9-4580-4814-8F4F-776A98AA1E78}" type="slidenum">
              <a:rPr lang="ar-SA" smtClean="0"/>
              <a:pPr/>
              <a:t>37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3911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9FBF9-4580-4814-8F4F-776A98AA1E78}" type="slidenum">
              <a:rPr lang="ar-SA" smtClean="0"/>
              <a:pPr/>
              <a:t>39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46149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94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52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252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37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42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37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57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62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89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72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45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3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2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4.wdp"/><Relationship Id="rId5" Type="http://schemas.openxmlformats.org/officeDocument/2006/relationships/image" Target="../media/image34.png"/><Relationship Id="rId4" Type="http://schemas.microsoft.com/office/2007/relationships/hdphoto" Target="../media/hdphoto13.wdp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5.wdp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6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hyperlink" Target="mailto:golamka637@gmail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B_IMG_160129200561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638300"/>
            <a:ext cx="1085420" cy="12595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95600" y="647700"/>
            <a:ext cx="3276600" cy="769441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400" dirty="0" smtClean="0">
                <a:ln w="28575"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outerShdw dist="127000" sx="1000" sy="1000" algn="ctr" rotWithShape="0">
                    <a:srgbClr val="FF0000"/>
                  </a:outerShdw>
                </a:effectLst>
                <a:latin typeface="Arial Black" pitchFamily="34" charset="0"/>
              </a:rPr>
              <a:t>Welcome </a:t>
            </a:r>
            <a:endParaRPr lang="bn-BD" sz="4400" dirty="0">
              <a:ln w="28575">
                <a:solidFill>
                  <a:srgbClr val="FFC000"/>
                </a:solidFill>
              </a:ln>
              <a:solidFill>
                <a:srgbClr val="FF0000"/>
              </a:solidFill>
              <a:effectLst>
                <a:outerShdw dist="127000" sx="1000" sy="1000" algn="ctr" rotWithShape="0">
                  <a:srgbClr val="FF0000"/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3"/>
          <a:srcRect l="51246" t="15883" b="12643"/>
          <a:stretch>
            <a:fillRect/>
          </a:stretch>
        </p:blipFill>
        <p:spPr>
          <a:xfrm>
            <a:off x="2971800" y="1257300"/>
            <a:ext cx="652463" cy="685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000b_134162855718113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90900" y="229013"/>
            <a:ext cx="23622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Passive  voice     </a:t>
            </a:r>
            <a:endParaRPr lang="ar-SA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2154" y="1166386"/>
            <a:ext cx="183815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Object of Subject    </a:t>
            </a:r>
            <a:endParaRPr lang="ar-SA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96796" y="1275858"/>
            <a:ext cx="1764632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subject of Object     </a:t>
            </a:r>
            <a:endParaRPr lang="ar-SA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8718" y="1206369"/>
            <a:ext cx="44115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+     </a:t>
            </a:r>
            <a:endParaRPr lang="ar-SA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56979" y="1206369"/>
            <a:ext cx="49719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+     </a:t>
            </a:r>
            <a:endParaRPr lang="ar-SA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89861" y="1171806"/>
            <a:ext cx="4128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+     </a:t>
            </a:r>
            <a:endParaRPr lang="ar-SA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14225" y="1166386"/>
            <a:ext cx="58821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+     </a:t>
            </a:r>
            <a:endParaRPr lang="ar-SA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5439" y="2504166"/>
            <a:ext cx="5812755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1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ctive  voice  :   He     drives   a car.</a:t>
            </a:r>
            <a:endParaRPr lang="ar-S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6636" y="1871904"/>
            <a:ext cx="625155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Follow the structure  and write your text according with this rules. </a:t>
            </a:r>
            <a:endParaRPr lang="ar-S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258" y="3779914"/>
            <a:ext cx="212218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5400" dirty="0" smtClean="0">
                <a:latin typeface="Segoe Print" panose="02000600000000000000" pitchFamily="2" charset="0"/>
                <a:cs typeface="Times New Roman" pitchFamily="18" charset="0"/>
              </a:rPr>
              <a:t>A car</a:t>
            </a:r>
            <a:endParaRPr lang="ar-SA" sz="5400" dirty="0">
              <a:latin typeface="Segoe Print" panose="02000600000000000000" pitchFamily="2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33027" y="3779914"/>
            <a:ext cx="94973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5400" dirty="0" smtClean="0">
                <a:latin typeface="Segoe Print" panose="02000600000000000000" pitchFamily="2" charset="0"/>
                <a:cs typeface="Times New Roman" pitchFamily="18" charset="0"/>
              </a:rPr>
              <a:t>is </a:t>
            </a:r>
            <a:endParaRPr lang="ar-SA" sz="5400" dirty="0">
              <a:latin typeface="Segoe Print" panose="02000600000000000000" pitchFamily="2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73045" y="3826000"/>
            <a:ext cx="244424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5400" dirty="0" smtClean="0">
                <a:latin typeface="Segoe Print" panose="02000600000000000000" pitchFamily="2" charset="0"/>
                <a:cs typeface="Times New Roman" pitchFamily="18" charset="0"/>
              </a:rPr>
              <a:t>driven </a:t>
            </a:r>
            <a:endParaRPr lang="ar-SA" sz="5400" dirty="0">
              <a:latin typeface="Segoe Print" panose="02000600000000000000" pitchFamily="2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18817" y="3784377"/>
            <a:ext cx="115353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5400" dirty="0" smtClean="0">
                <a:latin typeface="Segoe Print" panose="02000600000000000000" pitchFamily="2" charset="0"/>
                <a:cs typeface="Times New Roman" pitchFamily="18" charset="0"/>
              </a:rPr>
              <a:t>by</a:t>
            </a:r>
            <a:endParaRPr lang="ar-SA" sz="5400" dirty="0">
              <a:latin typeface="Segoe Print" panose="02000600000000000000" pitchFamily="2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57618" y="3826000"/>
            <a:ext cx="169619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5400" dirty="0" smtClean="0">
                <a:latin typeface="Segoe Print" panose="02000600000000000000" pitchFamily="2" charset="0"/>
                <a:cs typeface="Times New Roman" pitchFamily="18" charset="0"/>
              </a:rPr>
              <a:t>him </a:t>
            </a:r>
            <a:endParaRPr lang="ar-SA" sz="5400" dirty="0">
              <a:latin typeface="Segoe Print" panose="02000600000000000000" pitchFamily="2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531828" y="506012"/>
            <a:ext cx="1454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Structure</a:t>
            </a:r>
            <a:endParaRPr lang="en-US" sz="2400" dirty="0"/>
          </a:p>
        </p:txBody>
      </p:sp>
      <p:sp>
        <p:nvSpPr>
          <p:cNvPr id="13" name="Frame 12"/>
          <p:cNvSpPr/>
          <p:nvPr/>
        </p:nvSpPr>
        <p:spPr>
          <a:xfrm>
            <a:off x="-20916" y="-34074"/>
            <a:ext cx="9164915" cy="5749073"/>
          </a:xfrm>
          <a:prstGeom prst="frame">
            <a:avLst>
              <a:gd name="adj1" fmla="val 2758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10953" y="1123456"/>
            <a:ext cx="1354780" cy="5901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 of subject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023017" y="1124478"/>
            <a:ext cx="1354780" cy="5901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Auxiliary verb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659603" y="1119948"/>
            <a:ext cx="1354780" cy="59016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Verb&gt;p.p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342074" y="1126752"/>
            <a:ext cx="1354780" cy="59016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By/with/to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089050" y="1119948"/>
            <a:ext cx="1354780" cy="59016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Subject of object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5196286" y="2493006"/>
            <a:ext cx="1039012" cy="6431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104782" y="2493006"/>
            <a:ext cx="1039012" cy="6431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124200" y="2513260"/>
            <a:ext cx="814388" cy="6228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6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83" y="4294302"/>
            <a:ext cx="1229059" cy="8178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852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380" y="3925259"/>
            <a:ext cx="1340235" cy="89186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852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650" y="4379790"/>
            <a:ext cx="1371600" cy="91273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852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096" y="4220765"/>
            <a:ext cx="1371600" cy="91273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852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047" y="4449143"/>
            <a:ext cx="1371600" cy="9127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500"/>
                            </p:stCondLst>
                            <p:childTnLst>
                              <p:par>
                                <p:cTn id="49" presetID="2" presetClass="entr" presetSubtype="1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9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90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32 -0.06139 L -0.09532 -0.06111 C -0.09323 -0.06278 -0.09098 -0.06389 -0.08907 -0.06584 C -0.08698 -0.06806 -0.08733 -0.07472 -0.08698 -0.07722 C -0.08664 -0.07945 -0.08594 -0.08222 -0.0849 -0.08389 C -0.08421 -0.085 -0.08351 -0.08556 -0.08264 -0.08611 C -0.08108 -0.08972 -0.07934 -0.09278 -0.07778 -0.09639 C -0.07726 -0.0975 -0.07709 -0.09889 -0.07639 -0.09972 C -0.07553 -0.10084 -0.07448 -0.10139 -0.07362 -0.10195 C -0.07309 -0.10389 -0.07275 -0.10584 -0.07223 -0.10778 C -0.07171 -0.10889 -0.07119 -0.10972 -0.07066 -0.11111 C -0.07014 -0.11278 -0.0698 -0.11472 -0.06928 -0.11667 C -0.06893 -0.11889 -0.06858 -0.1225 -0.06789 -0.12445 C -0.06754 -0.12584 -0.06684 -0.12667 -0.0665 -0.12806 C -0.06511 -0.13278 -0.06528 -0.13472 -0.06441 -0.13917 C -0.06424 -0.14028 -0.06389 -0.14139 -0.06372 -0.1425 C -0.06268 -0.14084 -0.06164 -0.13917 -0.06094 -0.13695 C -0.05973 -0.13334 -0.05799 -0.12584 -0.05799 -0.12556 C -0.05782 -0.12334 -0.05782 -0.12111 -0.0573 -0.11889 C -0.05695 -0.11695 -0.05625 -0.11528 -0.05591 -0.11334 C -0.05521 -0.10889 -0.05521 -0.10417 -0.05452 -0.09972 C -0.05417 -0.0975 -0.05348 -0.09528 -0.05313 -0.09306 C -0.05261 -0.08917 -0.05261 -0.08528 -0.05174 -0.08167 C -0.0507 -0.07806 -0.04896 -0.075 -0.04757 -0.07167 C -0.04688 -0.07 -0.04462 -0.06445 -0.04393 -0.06361 C -0.04341 -0.06278 -0.04254 -0.06278 -0.04184 -0.0625 C -0.04132 -0.06111 -0.04098 -0.05945 -0.04046 -0.05806 C -0.04011 -0.05695 -0.03994 -0.05472 -0.03907 -0.05472 C -0.03785 -0.05472 -0.03716 -0.05695 -0.03629 -0.05806 C -0.03455 -0.06611 -0.03698 -0.05695 -0.03334 -0.06361 C -0.029 -0.07222 -0.03421 -0.06445 -0.03125 -0.07167 C -0.02969 -0.07556 -0.029 -0.07445 -0.02709 -0.07722 C -0.02605 -0.07861 -0.02535 -0.08028 -0.02431 -0.08167 C -0.02292 -0.08334 -0.02136 -0.08472 -0.01997 -0.08611 C -0.01928 -0.08695 -0.01858 -0.0875 -0.01789 -0.08834 C -0.01719 -0.08972 -0.0165 -0.09056 -0.0158 -0.09195 C -0.01303 -0.09695 -0.01337 -0.09778 -0.01007 -0.10195 C -0.00955 -0.10278 -0.00886 -0.10361 -0.00799 -0.10417 C -0.00244 -0.10834 -0.00261 -0.10806 0.00191 -0.11 C 0.00677 -0.11528 0.00052 -0.10917 0.00746 -0.11334 C 0.00833 -0.11389 0.00885 -0.115 0.00954 -0.11556 C 0.01128 -0.11695 0.01336 -0.11806 0.01527 -0.11889 C 0.01666 -0.11861 0.02031 -0.11778 0.02152 -0.11556 C 0.02222 -0.11445 0.0217 -0.1125 0.02222 -0.11111 C 0.02239 -0.10972 0.02309 -0.10889 0.02361 -0.10778 C 0.02309 -0.10584 0.02239 -0.10084 0.02083 -0.10084 C 0.02013 -0.10084 0.02031 -0.10306 0.02013 -0.10417 C 0.01996 -0.10695 0.01961 -0.10945 0.01944 -0.11222 C 0.01927 -0.11334 0.01892 -0.11445 0.01875 -0.11556 C 0.0184 -0.11695 0.01822 -0.11861 0.01805 -0.12 C 0.01493 -0.11972 0.01163 -0.12111 0.00885 -0.11889 C 0.00763 -0.11778 0.00885 -0.11417 0.00816 -0.11222 C 0.00781 -0.11111 0.00677 -0.11139 0.00607 -0.11111 C 0.00486 -0.10334 0.00607 -0.10972 0.00399 -0.10195 C 0.00121 -0.09222 0.00416 -0.10028 -0.00035 -0.08972 C -0.0007 -0.08834 -0.00087 -0.08667 -0.00174 -0.08611 L -0.00382 -0.085 C -0.00365 -0.07972 -0.00382 -0.07445 -0.00313 -0.06917 C -0.00244 -0.06417 -0.00053 -0.06472 0.00191 -0.06361 C 0.00902 -0.06028 0.00312 -0.06222 0.00954 -0.06028 C 0.00989 -0.06028 0.01666 -0.06195 0.01736 -0.0625 C 0.0184 -0.06334 0.01909 -0.065 0.02013 -0.06584 C 0.02204 -0.0675 0.02378 -0.06861 0.02586 -0.07028 C 0.02656 -0.07111 0.02708 -0.07222 0.02795 -0.07278 C 0.02881 -0.07334 0.02986 -0.07334 0.03055 -0.07389 C 0.03125 -0.07445 0.03194 -0.07556 0.03263 -0.07611 C 0.03541 -0.07834 0.03454 -0.07584 0.0368 -0.07945 C 0.03854 -0.08167 0.03975 -0.08417 0.04131 -0.08611 C 0.04843 -0.095 0.04531 -0.09222 0.05052 -0.09639 C 0.05121 -0.09778 0.05173 -0.09972 0.0526 -0.10084 C 0.05329 -0.10195 0.05451 -0.10222 0.05538 -0.10306 C 0.05729 -0.105 0.06024 -0.10778 0.0618 -0.11111 C 0.06232 -0.1125 0.06423 -0.11528 0.06319 -0.11556 C 0.05972 -0.11695 0.05607 -0.11472 0.0526 -0.11445 C 0.05191 -0.11361 0.05104 -0.11306 0.05052 -0.11222 C 0.04895 -0.10945 0.04618 -0.10306 0.04618 -0.10278 C 0.04496 -0.09639 0.04618 -0.10028 0.0434 -0.09417 C 0.04288 -0.09306 0.0427 -0.09167 0.04201 -0.09084 C 0.04149 -0.09 0.04062 -0.09 0.03993 -0.08972 C 0.03819 -0.08139 0.03888 -0.08639 0.04062 -0.07028 C 0.04079 -0.06917 0.04079 -0.06778 0.04131 -0.06695 C 0.04184 -0.06611 0.0427 -0.06639 0.0434 -0.06584 C 0.04409 -0.065 0.04461 -0.06361 0.04548 -0.06361 C 0.04826 -0.06334 0.05138 -0.06306 0.05399 -0.06472 C 0.05729 -0.06695 0.05885 -0.07389 0.06024 -0.07834 C 0.06076 -0.08278 0.06111 -0.0875 0.0618 -0.09195 L 0.06319 -0.10084 C 0.06336 -0.105 0.06354 -0.1175 0.06388 -0.11334 C 0.06458 -0.10084 0.06388 -0.08834 0.06458 -0.07611 C 0.06458 -0.07584 0.06631 -0.0675 0.06666 -0.06584 L 0.06736 -0.0625 L 0.06805 -0.05917 C 0.07361 -0.06 0.07395 -0.0575 0.07586 -0.06361 C 0.07621 -0.06472 0.07621 -0.06611 0.07656 -0.06695 C 0.07777 -0.07056 0.07934 -0.07389 0.08072 -0.07722 L 0.08211 -0.08056 C 0.08246 -0.08167 0.08281 -0.08278 0.08281 -0.08389 C 0.08333 -0.09306 0.08281 -0.12 0.0835 -0.11111 C 0.08489 -0.09695 0.08385 -0.0825 0.0842 -0.06806 C 0.08437 -0.06667 0.08472 -0.06528 0.08489 -0.06361 C 0.0868 -0.05084 0.08472 -0.06445 0.08645 -0.05334 C 0.08663 -0.05861 0.08767 -0.07945 0.08854 -0.08278 C 0.0901 -0.09056 0.09253 -0.09111 0.09548 -0.09528 C 0.09635 -0.09639 0.09687 -0.0975 0.09774 -0.09861 C 0.09826 -0.09945 0.09895 -0.10028 0.09982 -0.10084 C 0.10191 -0.1025 0.10555 -0.10278 0.10746 -0.10306 C 0.10833 -0.10389 0.11197 -0.10722 0.11319 -0.10639 C 0.11388 -0.10611 0.11406 -0.10417 0.11458 -0.10306 C 0.11406 -0.10111 0.11336 -0.09389 0.11041 -0.10195 C 0.10989 -0.10306 0.11111 -0.10445 0.1118 -0.10528 C 0.1125 -0.10667 0.11336 -0.10834 0.11458 -0.10889 C 0.11857 -0.11 0.12256 -0.10945 0.12656 -0.11 C 0.12986 -0.11111 0.12847 -0.11111 0.13072 -0.11111 L 0.13368 -0.10639 " pathEditMode="relative" rAng="0" ptsTypes="AAAAAAAAAAAAAAAAAAAAAAAAAAAAAAAAAAAAAAAAAAAAAAAAAAAAAAAAAAAAAAAAAAAAAAAAAAAAAAAAAAAAAAAAAAAAAAAAAAAAAAAAAAAAAAAAAA">
                                      <p:cBhvr>
                                        <p:cTn id="8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41" y="-3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900"/>
                            </p:stCondLst>
                            <p:childTnLst>
                              <p:par>
                                <p:cTn id="9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22222E-6 L -1.94444E-6 0.00028 C 0.00174 -0.00166 0.00365 -0.00305 0.00538 -0.005 C 0.0066 -0.00611 0.0092 -0.00972 0.01025 -0.01166 C 0.01077 -0.0125 0.01111 -0.01361 0.01146 -0.01444 C 0.01163 -0.01694 0.01181 -0.01916 0.01198 -0.02139 C 0.01268 -0.03055 0.0125 -0.03166 0.0132 -0.03972 C 0.01354 -0.04305 0.01406 -0.04555 0.01441 -0.04861 C 0.01493 -0.05361 0.0158 -0.0575 0.01389 -0.06222 C 0.01354 -0.06305 0.01268 -0.06278 0.01198 -0.06305 C 0.01146 -0.0625 0.01042 -0.06222 0.01025 -0.06111 C 0.00955 -0.05722 0.0099 -0.05278 0.00955 -0.04861 C 0.00938 -0.04361 0.00886 -0.03889 0.00834 -0.03389 C 0.00868 -0.02861 0.00834 -0.02278 0.00903 -0.0175 C 0.0092 -0.01611 0.01059 -0.01583 0.01077 -0.01444 C 0.01146 -0.00889 0.01059 -0.0075 0.00903 -0.00389 C 0.00868 -0.00194 0.00747 0.00584 0.00781 0.00667 C 0.00834 0.00806 0.00938 0.00472 0.01025 0.00389 C 0.01042 0.00167 0.01059 -0.00055 0.01077 -0.00305 C 0.01094 -0.00416 0.01111 -0.00555 0.01146 -0.00694 C 0.01233 -0.01166 0.01268 -0.01278 0.01389 -0.0175 C 0.01615 -0.03778 0.01441 -0.01805 0.01441 -0.04472 C 0.01441 -0.06222 0.01493 -0.07972 0.01511 -0.09694 C 0.0165 -0.09639 0.0184 -0.09694 0.01927 -0.09528 C 0.02014 -0.09361 0.01962 -0.09055 0.01875 -0.08944 C 0.01667 -0.08666 0.01389 -0.08611 0.01146 -0.08444 C 0.01163 -0.0825 0.01181 -0.08055 0.01198 -0.07861 C 0.01215 -0.07778 0.0125 -0.07666 0.01268 -0.07583 C 0.01302 -0.07166 0.01285 -0.06472 0.01389 -0.06028 C 0.01424 -0.05889 0.01459 -0.0575 0.01511 -0.05639 C 0.01545 -0.05528 0.0158 -0.05416 0.01632 -0.05333 C 0.01684 -0.0525 0.01754 -0.05222 0.01806 -0.05139 C 0.0184 -0.05 0.01927 -0.04583 0.01927 -0.04472 C 0.01927 -0.04278 0.0184 -0.03972 0.01806 -0.03778 C 0.01788 -0.03639 0.01771 -0.03472 0.01754 -0.03305 C 0.01719 -0.03111 0.01511 -0.02666 0.01632 -0.02722 L 0.01806 -0.02805 C 0.02691 -0.03861 0.0158 -0.02611 0.0224 -0.03194 C 0.02327 -0.03278 0.02396 -0.03416 0.02483 -0.035 C 0.02934 -0.03972 0.02622 -0.03611 0.03021 -0.03972 C 0.03299 -0.04222 0.0316 -0.04139 0.03386 -0.04555 C 0.03438 -0.04666 0.0349 -0.04805 0.03577 -0.04861 C 0.03715 -0.04944 0.03889 -0.04916 0.04063 -0.04944 C 0.04115 -0.04972 0.04184 -0.04972 0.04236 -0.05055 C 0.04288 -0.05111 0.04479 -0.05583 0.04531 -0.05722 C 0.04462 -0.05833 0.04393 -0.05944 0.04288 -0.06028 C 0.04236 -0.06083 0.04167 -0.06083 0.04115 -0.06111 C 0.03663 -0.06416 0.0408 -0.06222 0.03629 -0.06416 C 0.03507 -0.06389 0.03368 -0.06416 0.03264 -0.06305 C 0.03177 -0.06194 0.03195 -0.05972 0.03143 -0.05833 C 0.03108 -0.05722 0.03056 -0.05639 0.03021 -0.05528 C 0.02709 -0.04666 0.03073 -0.05555 0.02778 -0.04861 C 0.02761 -0.04666 0.02743 -0.04472 0.02726 -0.04278 C 0.02709 -0.04166 0.02656 -0.04083 0.02656 -0.03972 C 0.02674 -0.03722 0.02709 -0.03444 0.02778 -0.03194 C 0.0283 -0.03055 0.03056 -0.02972 0.03143 -0.02916 C 0.03229 -0.02778 0.03316 -0.02666 0.03386 -0.02528 C 0.03646 -0.02 0.03507 -0.02194 0.03629 -0.0175 C 0.03663 -0.01611 0.03715 -0.015 0.0375 -0.01361 C 0.03733 -0.01055 0.03872 -0.00583 0.03698 -0.005 C 0.02049 0.00361 0.02656 -0.00305 0.02049 -0.00778 C 0.01997 -0.00833 0.01927 -0.00833 0.01875 -0.00861 C 0.0191 -0.00972 0.01927 -0.01111 0.01997 -0.01166 C 0.02622 -0.01555 0.03229 -0.01555 0.03872 -0.01833 C 0.0408 -0.01944 0.04271 -0.02139 0.04479 -0.02222 C 0.05955 -0.02889 0.05834 -0.02333 0.07518 -0.03694 C 0.08264 -0.04278 0.08229 -0.03833 0.08229 -0.04361 L 0.08229 -0.04333 " pathEditMode="relative" rAng="0" ptsTypes="AAAAAAAAAAAAAAAAAAAAAAAAAAAAAAAAAAAAAAAAAAAAAAAAAAAAAAAAAAAAAAAAAAAA">
                                      <p:cBhvr>
                                        <p:cTn id="10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5" y="-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53" presetClass="entr" presetSubtype="16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0" presetClass="path" presetSubtype="0" decel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782 -0.14 L -0.10782 -0.13972 C -0.11823 -0.12972 -0.10886 -0.14 -0.11424 -0.13139 C -0.11702 -0.12722 -0.11545 -0.13278 -0.11789 -0.12583 C -0.1191 -0.12222 -0.11893 -0.12111 -0.11962 -0.1175 C -0.11997 -0.11555 -0.12066 -0.11194 -0.12066 -0.11166 C -0.12049 -0.10778 -0.12084 -0.10361 -0.12014 -0.09972 C -0.11997 -0.09861 -0.1191 -0.09833 -0.11841 -0.09778 C -0.11789 -0.09722 -0.11719 -0.09722 -0.11667 -0.09694 C -0.11164 -0.09333 -0.11667 -0.09611 -0.1125 -0.09416 C -0.11146 -0.09444 -0.11025 -0.09444 -0.10903 -0.095 C -0.10782 -0.09555 -0.10556 -0.09694 -0.10556 -0.09666 C -0.10434 -0.09861 -0.10278 -0.1 -0.10209 -0.1025 C -0.10174 -0.10333 -0.10035 -0.10805 -0.09966 -0.10889 C -0.09931 -0.10972 -0.09861 -0.10972 -0.09792 -0.11 C -0.09775 -0.11083 -0.09757 -0.11194 -0.0974 -0.11278 C -0.09705 -0.11416 -0.0967 -0.11778 -0.09618 -0.11944 C -0.09584 -0.12028 -0.09549 -0.12111 -0.09497 -0.12222 C -0.0948 -0.12333 -0.09462 -0.12472 -0.09445 -0.12583 C -0.09427 -0.12694 -0.09393 -0.12778 -0.09393 -0.12861 C -0.09358 -0.13028 -0.09358 -0.13194 -0.09323 -0.13333 C -0.09306 -0.13472 -0.09254 -0.13583 -0.09219 -0.13722 C -0.09167 -0.13861 -0.09132 -0.14028 -0.09098 -0.14166 C -0.09063 -0.14305 -0.09063 -0.14416 -0.09028 -0.14555 C -0.08976 -0.14833 -0.08924 -0.15111 -0.08855 -0.15389 C -0.08837 -0.155 -0.08837 -0.15583 -0.08802 -0.15666 C -0.08768 -0.15805 -0.08716 -0.15916 -0.08681 -0.16055 C -0.08611 -0.16333 -0.08507 -0.16889 -0.08507 -0.16861 C -0.08525 -0.17111 -0.08473 -0.17389 -0.08559 -0.17555 C -0.08611 -0.17611 -0.08855 -0.17 -0.08855 -0.16972 C -0.08872 -0.16833 -0.08872 -0.16666 -0.08924 -0.16528 C -0.08959 -0.16416 -0.0908 -0.16444 -0.09098 -0.16333 C -0.09132 -0.15583 -0.09098 -0.14889 -0.08976 -0.14166 C -0.08959 -0.14083 -0.08941 -0.14 -0.08924 -0.13889 C -0.08941 -0.13278 -0.08941 -0.12639 -0.08976 -0.12028 C -0.08993 -0.11833 -0.08993 -0.11639 -0.09028 -0.11472 C -0.09063 -0.11361 -0.09132 -0.11278 -0.0915 -0.11194 C -0.09202 -0.11 -0.09236 -0.10805 -0.09271 -0.10611 C -0.09289 -0.10389 -0.09289 -0.10166 -0.09323 -0.09972 C -0.09358 -0.09833 -0.09445 -0.09722 -0.09445 -0.09583 C -0.09445 -0.09278 -0.09375 -0.08972 -0.09323 -0.08666 C -0.09063 -0.08694 -0.08785 -0.08694 -0.08507 -0.0875 C -0.08386 -0.08778 -0.0816 -0.08944 -0.0816 -0.08916 C -0.07986 -0.095 -0.08073 -0.09166 -0.07917 -0.09861 C -0.07882 -0.10055 -0.07848 -0.10305 -0.07743 -0.10444 C -0.07674 -0.10528 -0.07587 -0.10555 -0.07518 -0.10611 C -0.075 -0.10722 -0.075 -0.10833 -0.07466 -0.10889 C -0.07414 -0.11 -0.07327 -0.11 -0.07275 -0.11083 C -0.0724 -0.11166 -0.07205 -0.11278 -0.0717 -0.11361 C -0.07153 -0.11472 -0.07118 -0.11555 -0.07101 -0.11639 C -0.07084 -0.11778 -0.07049 -0.12166 -0.07049 -0.12028 C -0.07049 -0.11805 -0.07084 -0.11583 -0.07101 -0.11361 C -0.07153 -0.10861 -0.0717 -0.10833 -0.07223 -0.10333 C -0.07205 -0.09805 -0.0724 -0.09278 -0.0717 -0.0875 C -0.07153 -0.08639 -0.07084 -0.08916 -0.07049 -0.09028 C -0.06997 -0.09222 -0.06962 -0.09416 -0.06927 -0.09583 C -0.06754 -0.10444 -0.07032 -0.09111 -0.06806 -0.10333 C -0.06789 -0.10528 -0.06736 -0.10722 -0.06702 -0.10889 C -0.06684 -0.11 -0.06684 -0.11111 -0.06632 -0.11194 L -0.06459 -0.11472 C -0.06441 -0.11583 -0.06441 -0.11722 -0.06407 -0.11833 C -0.06233 -0.12472 -0.0632 -0.11778 -0.06233 -0.12389 C -0.06198 -0.12583 -0.06146 -0.13305 -0.06059 -0.13416 C -0.0599 -0.13528 -0.05938 -0.13611 -0.05886 -0.13722 C -0.05573 -0.14305 -0.06042 -0.13694 -0.05417 -0.14361 L -0.05243 -0.14555 C -0.05122 -0.145 -0.04775 -0.14416 -0.04653 -0.14166 C -0.04618 -0.14111 -0.04618 -0.13972 -0.04601 -0.13889 C -0.04549 -0.1375 -0.04462 -0.13666 -0.0441 -0.13528 C -0.04375 -0.13416 -0.04341 -0.13278 -0.04306 -0.13139 C -0.04323 -0.12861 -0.04271 -0.12555 -0.04358 -0.12305 C -0.04393 -0.12194 -0.04497 -0.12389 -0.04532 -0.125 C -0.04601 -0.12722 -0.04618 -0.13 -0.04653 -0.1325 C -0.04636 -0.13361 -0.04636 -0.13528 -0.04601 -0.13611 C -0.04549 -0.13694 -0.0448 -0.13722 -0.0441 -0.13722 C -0.03993 -0.13722 -0.03559 -0.13639 -0.03125 -0.13611 C -0.03108 -0.12055 -0.03073 -0.105 -0.03073 -0.08944 C -0.03073 -0.08194 -0.03125 -0.08472 -0.03247 -0.0875 C -0.03212 -0.1075 -0.03195 -0.1275 -0.03125 -0.1475 C -0.03108 -0.15416 -0.03056 -0.15194 -0.02848 -0.155 C -0.02709 -0.15666 -0.02622 -0.15889 -0.02483 -0.16055 C -0.02066 -0.165 -0.0224 -0.1625 -0.01962 -0.16694 C -0.0198 -0.17111 -0.01858 -0.17611 -0.02014 -0.17916 C -0.02309 -0.18444 -0.0257 -0.17694 -0.02657 -0.17444 C -0.02639 -0.17083 -0.02691 -0.16528 -0.02483 -0.16222 C -0.02379 -0.16083 -0.02136 -0.15861 -0.02136 -0.15833 C -0.02118 -0.1575 -0.02118 -0.15611 -0.02084 -0.155 C -0.02049 -0.15389 -0.0198 -0.15305 -0.01962 -0.15194 C -0.01927 -0.15028 -0.01927 -0.14833 -0.0191 -0.14639 C -0.01858 -0.14222 -0.01875 -0.1375 -0.01789 -0.13333 C -0.01771 -0.1325 -0.01736 -0.13139 -0.01736 -0.13055 C -0.01702 -0.12889 -0.01684 -0.1275 -0.01667 -0.12583 C -0.01632 -0.12222 -0.01702 -0.11778 -0.01545 -0.11472 L -0.01372 -0.11083 C -0.0125 -0.10305 -0.01407 -0.11083 -0.01198 -0.10444 C -0.01181 -0.10333 -0.01164 -0.1025 -0.01146 -0.10166 C -0.00938 -0.09472 -0.01111 -0.10305 -0.00903 -0.095 C -0.00834 -0.09194 -0.00834 -0.08889 -0.00677 -0.08666 C -0.00625 -0.08583 -0.00556 -0.08528 -0.00504 -0.08472 C -0.00469 -0.08666 -0.00434 -0.08944 -0.00382 -0.09111 C -0.00348 -0.0925 -0.00313 -0.09389 -0.00261 -0.095 C -0.00226 -0.09583 -0.00191 -0.09694 -0.00157 -0.09778 C -0.00035 -0.09972 0.00052 -0.1025 0.00208 -0.10333 L 0.00382 -0.10444 C 0.00451 -0.10528 0.00746 -0.10805 0.00781 -0.10889 C 0.00816 -0.10972 0.00816 -0.11111 0.0085 -0.11194 C 0.01319 -0.12333 0.00746 -0.10666 0.01128 -0.1175 C 0.0118 -0.11861 0.01215 -0.12 0.0125 -0.12111 C 0.01284 -0.12222 0.01284 -0.12305 0.01319 -0.12389 C 0.01336 -0.125 0.01389 -0.12583 0.01423 -0.12666 C 0.01562 -0.13333 0.01389 -0.12528 0.01597 -0.13333 C 0.01632 -0.13416 0.01632 -0.13528 0.01666 -0.13611 C 0.01736 -0.13805 0.01823 -0.14 0.01892 -0.14166 C 0.01927 -0.14278 0.01996 -0.14361 0.02014 -0.14444 L 0.02066 -0.1475 C 0.02031 -0.12972 0.01961 -0.12694 0.02066 -0.11194 C 0.02083 -0.11055 0.02083 -0.10916 0.02135 -0.10805 C 0.02222 -0.10639 0.02482 -0.10444 0.02482 -0.10416 C 0.02986 -0.105 0.03507 -0.10416 0.03993 -0.10611 C 0.04184 -0.10694 0.0427 -0.11055 0.04409 -0.11278 C 0.04461 -0.11361 0.04531 -0.11444 0.04583 -0.11555 C 0.04618 -0.11639 0.04652 -0.1175 0.04705 -0.11833 C 0.04757 -0.11916 0.04826 -0.11972 0.04878 -0.12028 C 0.05225 -0.13166 0.04774 -0.1175 0.05104 -0.12666 C 0.05156 -0.12805 0.05191 -0.12916 0.05225 -0.13055 C 0.05243 -0.13166 0.0526 -0.13305 0.05277 -0.13416 C 0.05295 -0.13528 0.05347 -0.13611 0.05347 -0.13722 C 0.05347 -0.13861 0.05312 -0.14028 0.05277 -0.14166 C 0.046 -0.14139 0.04114 -0.145 0.03645 -0.13889 C 0.03593 -0.13805 0.03524 -0.13722 0.03472 -0.13611 C 0.03333 -0.12916 0.0342 -0.13222 0.03246 -0.12666 C 0.03229 -0.125 0.03211 -0.12305 0.03177 -0.12111 C 0.03125 -0.11639 0.03142 -0.11889 0.03073 -0.11472 C 0.03038 -0.11333 0.0302 -0.11222 0.03003 -0.11083 C 0.0302 -0.10333 0.03003 -0.09583 0.03073 -0.08833 C 0.03073 -0.08722 0.03159 -0.08583 0.03246 -0.08555 C 0.03645 -0.085 0.04062 -0.08611 0.04461 -0.08666 C 0.04548 -0.08722 0.04618 -0.08778 0.04705 -0.08833 C 0.05208 -0.09333 0.04878 -0.09111 0.05225 -0.09305 C 0.05746 -0.10139 0.05121 -0.09083 0.0552 -0.09861 C 0.05573 -0.09972 0.05642 -0.10055 0.05694 -0.10166 C 0.05711 -0.1025 0.05746 -0.10333 0.05746 -0.10444 C 0.05781 -0.10583 0.05781 -0.1075 0.05816 -0.10889 C 0.05833 -0.11 0.05885 -0.11083 0.05937 -0.11194 C 0.05955 -0.11305 0.05972 -0.11444 0.05989 -0.11555 C 0.06024 -0.11778 0.06041 -0.1225 0.06111 -0.125 C 0.06198 -0.12916 0.06232 -0.12778 0.06284 -0.13139 C 0.06302 -0.13333 0.06319 -0.13528 0.06336 -0.13722 C 0.06371 -0.13944 0.06441 -0.14139 0.0651 -0.14361 C 0.06666 -0.15389 0.06597 -0.15028 0.06684 -0.12666 C 0.06753 -0.10944 0.06701 -0.10861 0.06805 -0.095 C 0.06823 -0.09305 0.0684 -0.09111 0.06857 -0.08944 C 0.06892 -0.0875 0.06979 -0.08361 0.06979 -0.08333 C 0.06996 -0.08611 0.06996 -0.08889 0.07031 -0.09111 C 0.07066 -0.0925 0.07118 -0.09361 0.07152 -0.095 C 0.07187 -0.09583 0.07187 -0.09694 0.07222 -0.09778 C 0.07257 -0.09916 0.07326 -0.10028 0.07395 -0.10166 C 0.07586 -0.10611 0.07413 -0.10278 0.07691 -0.10722 C 0.07743 -0.11083 0.07795 -0.11555 0.07968 -0.11833 L 0.08142 -0.12111 C 0.08194 -0.12333 0.08211 -0.125 0.08333 -0.12666 C 0.08368 -0.1275 0.08455 -0.12805 0.08507 -0.12861 C 0.08559 -0.12944 0.08611 -0.13055 0.0868 -0.13139 C 0.08819 -0.13361 0.08854 -0.13333 0.09027 -0.13416 C 0.0908 -0.13333 0.09149 -0.1325 0.09201 -0.13139 C 0.09392 -0.1275 0.09427 -0.12611 0.09548 -0.12222 C 0.09566 -0.12055 0.09583 -0.11889 0.09618 -0.1175 C 0.09722 -0.11028 0.09618 -0.11972 0.09722 -0.11083 C 0.09757 -0.10889 0.09757 -0.10722 0.09791 -0.10528 C 0.09809 -0.10333 0.09878 -0.10166 0.09895 -0.09972 C 0.0993 -0.09833 0.0993 -0.09722 0.09965 -0.09583 C 0.10017 -0.09361 0.10156 -0.09194 0.1026 -0.09028 C 0.10434 -0.09055 0.10607 -0.09055 0.10781 -0.09111 C 0.1085 -0.09139 0.10885 -0.0925 0.10955 -0.09305 C 0.11007 -0.09361 0.11076 -0.09361 0.11128 -0.09416 C 0.11163 -0.09472 0.11423 -0.09833 0.11423 -0.09972 C 0.11458 -0.11805 0.11493 -0.11555 0.11302 -0.125 C 0.11319 -0.11972 0.11215 -0.11361 0.11371 -0.10889 C 0.11423 -0.10694 0.11649 -0.10972 0.1177 -0.11083 C 0.11979 -0.11305 0.12309 -0.11944 0.12309 -0.11916 L 0.12066 -0.11833 " pathEditMode="relative" rAng="0" ptsTypes="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2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03" y="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000"/>
                            </p:stCondLst>
                            <p:childTnLst>
                              <p:par>
                                <p:cTn id="13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500"/>
                            </p:stCondLst>
                            <p:childTnLst>
                              <p:par>
                                <p:cTn id="135" presetID="23" presetClass="entr" presetSubtype="16" repeatCount="17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200"/>
                            </p:stCondLst>
                            <p:childTnLst>
                              <p:par>
                                <p:cTn id="143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052 -0.09055 L -0.10052 -0.09027 C -0.09618 -0.09277 -0.09392 -0.0925 -0.09079 -0.09694 C -0.09027 -0.09777 -0.08993 -0.09916 -0.08923 -0.10027 C -0.08888 -0.10444 -0.08871 -0.10889 -0.08767 -0.11333 C -0.08732 -0.115 -0.08611 -0.11611 -0.08559 -0.1175 C -0.08454 -0.11944 -0.08177 -0.12639 -0.0809 -0.12944 C -0.08072 -0.13055 -0.08055 -0.13166 -0.0802 -0.13277 C -0.07986 -0.13722 -0.08003 -0.14222 -0.07951 -0.14666 C -0.07934 -0.14805 -0.07795 -0.14861 -0.07795 -0.15 C -0.07743 -0.16222 -0.07638 -0.16083 -0.0809 -0.16277 C -0.08246 -0.16194 -0.08489 -0.16194 -0.08559 -0.15972 C -0.08697 -0.15416 -0.08576 -0.14805 -0.08628 -0.1425 C -0.08645 -0.13944 -0.08732 -0.13666 -0.08767 -0.13361 L -0.08923 -0.125 C -0.08941 -0.12361 -0.08923 -0.12194 -0.0901 -0.12083 L -0.09236 -0.1175 C -0.0927 -0.11472 -0.0934 -0.11166 -0.09392 -0.10889 C -0.09409 -0.10777 -0.09461 -0.10666 -0.09461 -0.10555 C -0.09513 -0.09889 -0.09513 -0.09194 -0.09531 -0.085 C -0.09513 -0.07889 -0.09635 -0.0725 -0.09461 -0.06666 C -0.09392 -0.06472 -0.09236 -0.07027 -0.09166 -0.07222 C -0.09079 -0.07389 -0.09045 -0.07583 -0.0901 -0.0775 C -0.08958 -0.07889 -0.08958 -0.08055 -0.08923 -0.08194 C -0.08802 -0.08639 -0.08593 -0.09 -0.08402 -0.09361 C -0.08385 -0.09583 -0.08385 -0.09805 -0.08316 -0.10027 C -0.08246 -0.10361 -0.08125 -0.10361 -0.07951 -0.10555 C -0.07795 -0.1075 -0.07656 -0.10944 -0.07482 -0.11111 C -0.07309 -0.11277 -0.07013 -0.11361 -0.06805 -0.11416 L -0.06111 -0.11222 C -0.05989 -0.11166 -0.05833 -0.11222 -0.05746 -0.11111 C -0.05642 -0.10972 -0.05677 -0.1075 -0.05659 -0.10555 C -0.05677 -0.1025 -0.05642 -0.09889 -0.05746 -0.09583 C -0.05781 -0.09444 -0.05954 -0.09555 -0.06059 -0.09472 C -0.06128 -0.09416 -0.06197 -0.09277 -0.06267 -0.09166 C -0.06336 -0.08861 -0.06371 -0.08583 -0.06423 -0.08305 C -0.06441 -0.08194 -0.06458 -0.08083 -0.0651 -0.07972 C -0.06545 -0.07861 -0.06597 -0.0775 -0.06666 -0.07639 C -0.07118 -0.06472 -0.06371 -0.08139 -0.07118 -0.06555 C -0.0717 -0.06444 -0.0717 -0.06277 -0.07274 -0.0625 L -0.07708 -0.06027 C -0.07968 -0.06055 -0.08281 -0.05889 -0.08472 -0.06139 C -0.0868 -0.06389 -0.08559 -0.06861 -0.08628 -0.07222 L -0.08715 -0.07639 C -0.08645 -0.07972 -0.08628 -0.08305 -0.08559 -0.08611 C -0.08489 -0.08833 -0.08316 -0.09083 -0.08159 -0.09166 C -0.08055 -0.09222 -0.07916 -0.09222 -0.07795 -0.09277 C -0.07482 -0.09222 -0.07187 -0.09222 -0.06875 -0.09166 C -0.06736 -0.09139 -0.06649 -0.09 -0.0651 -0.08944 C -0.06371 -0.08889 -0.0625 -0.08861 -0.06111 -0.08833 C -0.05902 -0.08861 -0.05659 -0.08861 -0.05434 -0.08944 C -0.05277 -0.09 -0.05138 -0.09166 -0.04982 -0.09277 C -0.04895 -0.09305 -0.04826 -0.09333 -0.04739 -0.09361 C -0.04166 -0.09805 -0.04861 -0.09416 -0.04305 -0.09694 C -0.04218 -0.09777 -0.04166 -0.09861 -0.04062 -0.09916 C -0.0401 -0.09972 -0.03906 -0.09944 -0.03854 -0.10027 C -0.03767 -0.10111 -0.0375 -0.1025 -0.03697 -0.10361 C -0.03645 -0.10527 -0.03524 -0.11333 -0.03541 -0.11416 C -0.03576 -0.11555 -0.0375 -0.115 -0.03854 -0.11527 C -0.03993 -0.11333 -0.04218 -0.11027 -0.04305 -0.10777 C -0.04357 -0.10611 -0.04357 -0.10416 -0.04375 -0.1025 C -0.04357 -0.09055 -0.04392 -0.07861 -0.04305 -0.06666 C -0.04305 -0.06555 -0.04166 -0.06555 -0.04062 -0.06555 C -0.03715 -0.06555 -0.03368 -0.06639 -0.03003 -0.06666 C -0.02048 -0.07222 -0.03159 -0.06527 -0.02326 -0.07222 C -0.02239 -0.07277 -0.0217 -0.07277 -0.02083 -0.07333 C -0.02013 -0.07389 -0.01961 -0.07472 -0.01875 -0.07527 C -0.01718 -0.07805 -0.01423 -0.08361 -0.01354 -0.08611 L -0.01197 -0.09055 C -0.01145 -0.09444 -0.01145 -0.09861 -0.01111 -0.1025 C -0.01059 -0.10639 -0.00781 -0.11361 -0.01111 -0.10444 C -0.01128 -0.09666 -0.01145 -0.08861 -0.01197 -0.08083 C -0.01197 -0.07861 -0.0125 -0.07639 -0.01267 -0.07416 C -0.01284 -0.07 -0.01302 -0.06555 -0.01354 -0.06139 C -0.01406 -0.05333 -0.01388 -0.05722 -0.01493 -0.05166 C -0.01527 -0.05027 -0.0151 -0.04861 -0.01562 -0.04722 C -0.01614 -0.04611 -0.01718 -0.04583 -0.01805 -0.045 C -0.01875 -0.04139 -0.01892 -0.04 -0.02083 -0.03639 C -0.02274 -0.03361 -0.02465 -0.03139 -0.02638 -0.02889 L -0.02934 -0.02444 C -0.03593 -0.02527 -0.03906 -0.02472 -0.04461 -0.02666 C -0.04531 -0.02694 -0.04618 -0.0275 -0.04687 -0.02777 C -0.04704 -0.02944 -0.04826 -0.03416 -0.04826 -0.03527 C -0.04826 -0.03666 -0.04826 -0.03805 -0.04739 -0.03861 C -0.04635 -0.03972 -0.04461 -0.03944 -0.04305 -0.03972 C -0.04201 -0.04055 -0.04097 -0.04139 -0.0401 -0.04194 C -0.03697 -0.04333 -0.03385 -0.04333 -0.0309 -0.045 C -0.02586 -0.04805 -0.02829 -0.04694 -0.02326 -0.04833 C -0.02239 -0.04916 -0.0217 -0.05 -0.02083 -0.05055 C -0.01996 -0.05139 -0.01892 -0.05194 -0.01805 -0.05277 C -0.01684 -0.05361 -0.01597 -0.05527 -0.01493 -0.05583 C -0.01371 -0.05666 -0.01232 -0.05666 -0.01111 -0.05694 C -0.01024 -0.05805 -0.0092 -0.05916 -0.00798 -0.06027 C -0.0059 -0.0625 -0.00295 -0.06361 -0.00121 -0.06666 C 0.00226 -0.07305 0.00035 -0.07083 0.00417 -0.07416 C 0.00504 -0.07639 0.00747 -0.07833 0.00712 -0.08083 L 0.00643 -0.08944 L 0.00573 -0.07861 " pathEditMode="relative" rAng="0" ptsTypes="AAAAAAAAAAAAAAAAAAAAAAAAAAAAAAAAAAAAAAAAAAAAAAAAAAAAAAAAAAAAAAAAAAAAAAAAAAAAAAAAAAAAAAAAAAAAAAAAAA">
                                      <p:cBhvr>
                                        <p:cTn id="14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2" y="-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7200"/>
                            </p:stCondLst>
                            <p:childTnLst>
                              <p:par>
                                <p:cTn id="14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95 -0.10083 L -0.10295 -0.10055 C -0.10087 -0.105 -0.09861 -0.10916 -0.0967 -0.11361 C -0.096 -0.115 -0.09548 -0.11694 -0.09514 -0.11861 C -0.09409 -0.12222 -0.09496 -0.12277 -0.0934 -0.12611 C -0.09219 -0.12916 -0.0908 -0.13222 -0.08923 -0.13472 L -0.08767 -0.13722 L -0.08333 -0.14833 C -0.08159 -0.15389 -0.08073 -0.155 -0.08073 -0.16111 C -0.08073 -0.16222 -0.08107 -0.16333 -0.08125 -0.16444 C -0.08142 -0.16527 -0.08177 -0.16805 -0.08177 -0.16694 C -0.08177 -0.16555 -0.08142 -0.16416 -0.08125 -0.16277 C -0.08159 -0.15389 -0.08021 -0.15083 -0.08333 -0.14583 C -0.08437 -0.14416 -0.08541 -0.14305 -0.08663 -0.14166 C -0.08958 -0.13 -0.0868 -0.14083 -0.08923 -0.13055 C -0.08958 -0.12916 -0.08993 -0.12777 -0.09028 -0.12611 C -0.09253 -0.11583 -0.09097 -0.12166 -0.09288 -0.11527 C -0.09323 -0.11222 -0.09375 -0.10861 -0.09392 -0.10583 C -0.09427 -0.10305 -0.09427 -0.10027 -0.09444 -0.09722 C -0.09462 -0.09583 -0.09496 -0.09444 -0.09514 -0.09305 C -0.09531 -0.09139 -0.09548 -0.08972 -0.09566 -0.08805 C -0.09548 -0.08666 -0.096 -0.08333 -0.09514 -0.08361 C -0.09375 -0.08416 -0.09375 -0.08722 -0.09288 -0.08889 C -0.09201 -0.09083 -0.0908 -0.09277 -0.08975 -0.09472 C -0.08941 -0.09639 -0.08906 -0.09833 -0.08871 -0.1 C -0.08732 -0.105 -0.08698 -0.10361 -0.08489 -0.10833 C -0.08246 -0.11416 -0.08576 -0.10972 -0.08125 -0.11611 C -0.07969 -0.11805 -0.0783 -0.12083 -0.07639 -0.12194 C -0.07118 -0.12472 -0.0743 -0.12333 -0.06684 -0.12527 C -0.06597 -0.12444 -0.06493 -0.12389 -0.06423 -0.12277 C -0.06371 -0.12222 -0.06354 -0.12111 -0.06319 -0.12027 C -0.06267 -0.11944 -0.06215 -0.11861 -0.06163 -0.11777 C -0.06094 -0.11222 -0.06059 -0.10944 -0.05937 -0.10333 C -0.0592 -0.10194 -0.05868 -0.10055 -0.05833 -0.09889 C -0.05816 -0.09694 -0.05798 -0.095 -0.05781 -0.09305 C -0.05764 -0.08694 -0.0585 -0.06833 -0.05729 -0.07444 C -0.05573 -0.08305 -0.05712 -0.0925 -0.05625 -0.10166 C -0.05607 -0.10333 -0.0559 -0.105 -0.05573 -0.10666 C -0.05555 -0.1075 -0.05538 -0.10833 -0.05521 -0.10916 C -0.05486 -0.11111 -0.05434 -0.11305 -0.05416 -0.11527 C -0.05382 -0.11722 -0.05382 -0.12389 -0.05191 -0.12611 C -0.05139 -0.12694 -0.05052 -0.12722 -0.04982 -0.12805 C -0.04965 -0.12889 -0.04965 -0.12972 -0.0493 -0.13055 C -0.04896 -0.13111 -0.04826 -0.13111 -0.04774 -0.13139 C -0.04583 -0.13166 -0.04375 -0.13194 -0.04184 -0.13222 C -0.03941 -0.13361 -0.03906 -0.13444 -0.03975 -0.12611 C -0.03993 -0.12361 -0.04097 -0.12111 -0.04132 -0.11861 C -0.04166 -0.11722 -0.04166 -0.11583 -0.04184 -0.11444 C -0.04201 -0.1125 -0.04219 -0.11083 -0.04236 -0.10916 C -0.04253 -0.10777 -0.04288 -0.10639 -0.04288 -0.105 C -0.04392 -0.09389 -0.04288 -0.09972 -0.04409 -0.09389 C -0.0434 -0.09111 -0.04236 -0.08833 -0.04236 -0.08555 C -0.04236 -0.08305 -0.04305 -0.07666 -0.04409 -0.07861 C -0.04548 -0.08139 -0.04444 -0.08611 -0.04462 -0.08972 C -0.04444 -0.1 -0.04409 -0.11 -0.04409 -0.12027 C -0.04357 -0.15555 -0.05087 -0.15555 -0.04184 -0.16444 C -0.04097 -0.16527 -0.0401 -0.16611 -0.03923 -0.16694 C -0.03871 -0.1675 -0.03819 -0.16805 -0.03767 -0.16861 C -0.03698 -0.16833 -0.03611 -0.16861 -0.03559 -0.16777 C -0.03489 -0.16694 -0.03489 -0.16555 -0.03437 -0.16444 C -0.03281 -0.15944 -0.03177 -0.15972 -0.03437 -0.16111 C -0.03489 -0.16194 -0.03576 -0.1625 -0.03611 -0.16361 C -0.03663 -0.16611 -0.03316 -0.16916 -0.03281 -0.16944 C -0.0283 -0.16666 -0.03073 -0.16889 -0.02639 -0.16027 C -0.02534 -0.15805 -0.02326 -0.15333 -0.02326 -0.15305 C -0.02291 -0.15166 -0.02257 -0.15 -0.02222 -0.14833 C -0.02187 -0.14722 -0.02135 -0.14611 -0.02118 -0.145 C -0.01944 -0.1375 -0.01944 -0.13694 -0.0184 -0.13139 C -0.01805 -0.12527 -0.01719 -0.11944 -0.01736 -0.11361 C -0.01753 -0.10916 -0.01771 -0.105 -0.01788 -0.10083 C -0.01857 -0.09166 -0.01875 -0.08916 -0.01962 -0.08194 C -0.02048 -0.08777 -0.02083 -0.08861 -0.01962 -0.09639 C -0.01944 -0.09777 -0.0184 -0.09805 -0.01788 -0.09889 C -0.01753 -0.10027 -0.01736 -0.10139 -0.01684 -0.1025 C -0.01562 -0.10583 -0.01267 -0.1125 -0.01267 -0.11222 C -0.01146 -0.11805 -0.01302 -0.11222 -0.01059 -0.11777 C -0.01007 -0.11889 -0.00989 -0.12 -0.00937 -0.12111 C -0.00903 -0.12222 -0.00712 -0.12639 -0.00677 -0.12694 C -0.00625 -0.12805 -0.00538 -0.12889 -0.00469 -0.12972 C -0.0033 -0.12861 -0.00121 -0.12833 -0.00034 -0.12611 C 0.00104 -0.12277 0.00018 -0.12444 0.00226 -0.12111 C 0.00347 -0.11166 0.00226 -0.12194 0.0033 -0.10583 C 0.00347 -0.10416 0.00347 -0.10222 0.00382 -0.10083 C 0.00417 -0.09916 0.00504 -0.09805 0.00538 -0.09639 C 0.00573 -0.09555 0.00573 -0.09472 0.00591 -0.09389 C 0.00608 -0.09166 0.00591 -0.085 0.00643 -0.08722 C 0.00747 -0.09027 0.00643 -0.09389 0.00712 -0.09722 C 0.00729 -0.09861 0.00816 -0.09889 0.00868 -0.1 C 0.00938 -0.10139 0.01007 -0.10305 0.01077 -0.105 C 0.01111 -0.10583 0.01094 -0.10694 0.01129 -0.1075 C 0.01198 -0.10889 0.01302 -0.10972 0.01389 -0.11083 C 0.01424 -0.11222 0.01459 -0.11389 0.01493 -0.11527 C 0.01632 -0.11944 0.01997 -0.12305 0.02188 -0.12527 C 0.02275 -0.12611 0.02361 -0.12639 0.02466 -0.12694 C 0.02518 -0.12639 0.0257 -0.12611 0.02622 -0.12527 C 0.02691 -0.12416 0.02761 -0.1225 0.0283 -0.12111 C 0.02882 -0.12027 0.02934 -0.11944 0.02986 -0.11861 C 0.03108 -0.11111 0.02969 -0.11916 0.03143 -0.11166 C 0.03438 -0.10027 0.03056 -0.11305 0.0342 -0.10166 C 0.03507 -0.09139 0.0342 -0.09944 0.03525 -0.09222 C 0.03542 -0.09083 0.03542 -0.08916 0.03577 -0.08805 C 0.03629 -0.08611 0.03716 -0.08444 0.03785 -0.08277 L 0.03889 -0.08027 C 0.03941 -0.08055 0.04011 -0.08055 0.04045 -0.08111 C 0.04236 -0.08305 0.04219 -0.08416 0.04323 -0.08722 C 0.04358 -0.08805 0.04393 -0.08889 0.04427 -0.08972 C 0.04531 -0.09166 0.04653 -0.09361 0.0474 -0.09555 C 0.04792 -0.09666 0.04809 -0.09805 0.04844 -0.09889 C 0.04896 -0.10027 0.04966 -0.10139 0.05018 -0.1025 C 0.05052 -0.10611 0.05087 -0.11083 0.05174 -0.11444 C 0.05226 -0.11666 0.05313 -0.11889 0.05382 -0.12111 C 0.054 -0.12333 0.054 -0.12583 0.05434 -0.12805 C 0.05452 -0.12944 0.05504 -0.13083 0.05538 -0.13222 C 0.05556 -0.13305 0.0566 -0.13472 0.05591 -0.13472 C 0.05521 -0.13472 0.05486 -0.13305 0.05434 -0.13222 C 0.05295 -0.12583 0.05486 -0.13361 0.05278 -0.12694 C 0.05243 -0.12639 0.05243 -0.12527 0.05226 -0.12444 C 0.05191 -0.12305 0.05156 -0.12166 0.05122 -0.12027 C 0.05139 -0.11944 0.05139 -0.11833 0.05174 -0.11777 C 0.05243 -0.11666 0.05469 -0.11472 0.05591 -0.11444 C 0.05643 -0.11416 0.05695 -0.11444 0.05764 -0.11444 L 0.05764 -0.11416 " pathEditMode="relative" rAng="0" ptsTypes="AAAAAAAAAAAAAAAAAAAAAAAAAAAAAAAAAAAAAAAAAAAAAAAAAAAAAAAAAAAAAAAAAAAAAAAAAAAAAAAAAAAAAAAAAAAAAAAAAAAAAAAAAAAAAAAAAAAAAAAAAA">
                                      <p:cBhvr>
                                        <p:cTn id="15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21" y="-2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000"/>
                            </p:stCondLst>
                            <p:childTnLst>
                              <p:par>
                                <p:cTn id="15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ntr" presetSubtype="16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/>
      <p:bldP spid="15" grpId="0"/>
      <p:bldP spid="16" grpId="0"/>
      <p:bldP spid="23" grpId="0"/>
      <p:bldP spid="24" grpId="0"/>
      <p:bldP spid="5" grpId="0"/>
      <p:bldP spid="35" grpId="0" animBg="1"/>
      <p:bldP spid="36" grpId="0" animBg="1"/>
      <p:bldP spid="36" grpId="1" animBg="1"/>
      <p:bldP spid="37" grpId="0" animBg="1"/>
      <p:bldP spid="38" grpId="0" animBg="1"/>
      <p:bldP spid="38" grpId="1" animBg="1"/>
      <p:bldP spid="39" grpId="0" animBg="1"/>
      <p:bldP spid="39" grpId="1" animBg="1"/>
      <p:bldP spid="40" grpId="0" animBg="1"/>
      <p:bldP spid="41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2857500"/>
            <a:ext cx="289560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bn-IN" sz="1400" b="1" dirty="0" smtClean="0">
                <a:latin typeface="Times New Roman" pitchFamily="18" charset="0"/>
                <a:cs typeface="Times New Roman" pitchFamily="18" charset="0"/>
              </a:rPr>
              <a:t>মুল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Verb </a:t>
            </a:r>
            <a:r>
              <a:rPr lang="bn-IN" sz="1400" b="1" dirty="0" smtClean="0">
                <a:latin typeface="Times New Roman" pitchFamily="18" charset="0"/>
                <a:cs typeface="Times New Roman" pitchFamily="18" charset="0"/>
              </a:rPr>
              <a:t>এ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র past participle  বসবে    </a:t>
            </a:r>
            <a:endParaRPr lang="bn-BD" sz="1400" b="1" dirty="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3383577"/>
            <a:ext cx="6248400" cy="30777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4.Passive  voice  এর Object  </a:t>
            </a:r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পুর্বে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Verb এর অর্থ অনুযায়ী  by/to/ with এর </a:t>
            </a:r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যে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কোন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একটি </a:t>
            </a:r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বসে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। </a:t>
            </a:r>
            <a:endParaRPr lang="bn-BD" sz="1400" b="1" dirty="0"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379" y="1562377"/>
            <a:ext cx="7018421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600" b="1" dirty="0" smtClean="0"/>
              <a:t>1.Active voice </a:t>
            </a:r>
            <a:r>
              <a:rPr lang="bn-IN" sz="1600" b="1" dirty="0" smtClean="0"/>
              <a:t>এর</a:t>
            </a:r>
            <a:r>
              <a:rPr lang="en-US" sz="1600" b="1" dirty="0" smtClean="0"/>
              <a:t> object </a:t>
            </a:r>
            <a:r>
              <a:rPr lang="bn-IN" sz="1600" b="1" dirty="0" smtClean="0"/>
              <a:t>কে </a:t>
            </a:r>
            <a:r>
              <a:rPr lang="en-US" sz="1600" b="1" dirty="0" smtClean="0"/>
              <a:t>passive  </a:t>
            </a:r>
            <a:r>
              <a:rPr lang="bn-IN" sz="1600" b="1" dirty="0" smtClean="0"/>
              <a:t>এ </a:t>
            </a:r>
            <a:r>
              <a:rPr lang="en-US" sz="1600" b="1" dirty="0" smtClean="0"/>
              <a:t>subject </a:t>
            </a:r>
            <a:r>
              <a:rPr lang="bn-IN" sz="1600" b="1" dirty="0" smtClean="0"/>
              <a:t>হিসাবে(</a:t>
            </a:r>
            <a:r>
              <a:rPr lang="en-US" sz="1600" b="1" dirty="0" smtClean="0"/>
              <a:t>nominative form) </a:t>
            </a:r>
            <a:r>
              <a:rPr lang="bn-IN" sz="1600" b="1" dirty="0" smtClean="0"/>
              <a:t>বসাতে হবে । </a:t>
            </a:r>
            <a:endParaRPr lang="bn-BD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" y="2247900"/>
            <a:ext cx="683133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2.Sentence  এ  subject এর  number , person  এবং tense  অনুযায়ী  Auxiliary/to be verb  বসবে ।   </a:t>
            </a:r>
            <a:endParaRPr lang="bn-BD" sz="1400" b="1" dirty="0" smtClean="0"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7700" y="4130911"/>
            <a:ext cx="6057900" cy="307777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342900" indent="-342900"/>
            <a:r>
              <a:rPr lang="bn-IN" sz="1400" b="1" dirty="0" smtClean="0"/>
              <a:t>5. </a:t>
            </a:r>
            <a:r>
              <a:rPr lang="en-US" sz="1400" b="1" dirty="0" smtClean="0"/>
              <a:t>Active voice </a:t>
            </a:r>
            <a:r>
              <a:rPr lang="bn-IN" sz="1400" b="1" dirty="0" smtClean="0"/>
              <a:t>এর</a:t>
            </a:r>
            <a:r>
              <a:rPr lang="en-US" sz="1400" b="1" dirty="0" smtClean="0"/>
              <a:t> subject </a:t>
            </a:r>
            <a:r>
              <a:rPr lang="bn-IN" sz="1400" b="1" dirty="0" smtClean="0"/>
              <a:t>কে </a:t>
            </a:r>
            <a:r>
              <a:rPr lang="en-US" sz="1400" b="1" dirty="0" smtClean="0"/>
              <a:t>passive  </a:t>
            </a:r>
            <a:r>
              <a:rPr lang="bn-IN" sz="1400" b="1" dirty="0" smtClean="0"/>
              <a:t>এ </a:t>
            </a:r>
            <a:r>
              <a:rPr lang="en-US" sz="1400" b="1" dirty="0" smtClean="0"/>
              <a:t>object </a:t>
            </a:r>
            <a:r>
              <a:rPr lang="bn-IN" sz="1400" b="1" dirty="0" smtClean="0"/>
              <a:t>হিসাবে(</a:t>
            </a:r>
            <a:r>
              <a:rPr lang="en-US" sz="1400" b="1" dirty="0" smtClean="0"/>
              <a:t>objective form) </a:t>
            </a:r>
            <a:r>
              <a:rPr lang="bn-IN" sz="1400" b="1" dirty="0" smtClean="0"/>
              <a:t>বসাতে হবে । </a:t>
            </a:r>
            <a:endParaRPr lang="bn-BD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09600" y="419100"/>
            <a:ext cx="4038600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2060"/>
                </a:solidFill>
                <a:latin typeface="Arial Black" pitchFamily="34" charset="0"/>
              </a:rPr>
              <a:t>Basic rules of voice</a:t>
            </a:r>
            <a:endParaRPr lang="bn-BD" sz="2800" b="1" u="sng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5" name="Frame 14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3635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4914900"/>
            <a:ext cx="8305800" cy="338554"/>
          </a:xfrm>
          <a:prstGeom prst="rect">
            <a:avLst/>
          </a:prstGeom>
          <a:solidFill>
            <a:srgbClr val="333300"/>
          </a:solidFill>
        </p:spPr>
        <p:txBody>
          <a:bodyPr wrap="square" rtlCol="1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প্রিয় শিক্ষার্থী ,  প্রাথমিকভাবে এই নিয়ম পাঁচটি মনে রাখা খুবই জরুরি ।এর ফলে  পরবর্তিতে  voice পরিবর্তন  </a:t>
            </a:r>
            <a:r>
              <a:rPr lang="bn-IN" sz="1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সহজ  হয়ে যাবে । </a:t>
            </a:r>
            <a:endParaRPr lang="ar-SA" sz="1600" b="1" dirty="0">
              <a:solidFill>
                <a:schemeClr val="bg1"/>
              </a:solidFill>
              <a:latin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71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097" y="354362"/>
            <a:ext cx="1500206" cy="980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7068" y="305516"/>
            <a:ext cx="1643063" cy="764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mond 3"/>
          <p:cNvSpPr/>
          <p:nvPr/>
        </p:nvSpPr>
        <p:spPr>
          <a:xfrm>
            <a:off x="3238500" y="342900"/>
            <a:ext cx="2667000" cy="990600"/>
          </a:xfrm>
          <a:prstGeom prst="diamond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Individual work</a:t>
            </a:r>
            <a:endParaRPr lang="bn-BD" sz="2000" b="1" dirty="0">
              <a:ln>
                <a:solidFill>
                  <a:srgbClr val="7030A0"/>
                </a:solidFill>
              </a:ln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4278"/>
            </a:avLst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247900"/>
            <a:ext cx="289560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Now, change the voice. </a:t>
            </a:r>
            <a:endParaRPr lang="bn-BD" sz="2000" dirty="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3009900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He learns English.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We make a team. 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She sang a song .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Rahim brought a book.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You will do the work.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Asma is reading a book.</a:t>
            </a:r>
            <a:endParaRPr lang="bn-BD" sz="1600" dirty="0"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2324100"/>
            <a:ext cx="243840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Match your answers. </a:t>
            </a:r>
            <a:endParaRPr lang="bn-BD" sz="2000" dirty="0"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2933700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English is learnt by him.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 team is made by us . 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 song was sung by her .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 book was brought by Rahim.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work will be done by you.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 book is being read by Asma. </a:t>
            </a:r>
            <a:endParaRPr lang="bn-BD" sz="160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3" t="11725" r="46443" b="24627"/>
          <a:stretch/>
        </p:blipFill>
        <p:spPr>
          <a:xfrm>
            <a:off x="3744876" y="1367850"/>
            <a:ext cx="827124" cy="1447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t="12995" r="7813" b="23357"/>
          <a:stretch/>
        </p:blipFill>
        <p:spPr>
          <a:xfrm>
            <a:off x="4572000" y="1381155"/>
            <a:ext cx="892249" cy="1447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-0.30886 -0.17139 L -0.30747 -0.17139 " pathEditMode="relative" rAng="0" ptsTypes="AAA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51" y="-8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29 0.00778 L 0.31789 -0.17361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80" y="-9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8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685800" y="685480"/>
            <a:ext cx="2619375" cy="2202099"/>
            <a:chOff x="-685800" y="685480"/>
            <a:chExt cx="2619375" cy="2202099"/>
          </a:xfrm>
        </p:grpSpPr>
        <p:sp>
          <p:nvSpPr>
            <p:cNvPr id="13" name="TextBox 12"/>
            <p:cNvSpPr txBox="1"/>
            <p:nvPr/>
          </p:nvSpPr>
          <p:spPr>
            <a:xfrm>
              <a:off x="76200" y="2518247"/>
              <a:ext cx="134112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Look at this 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9455" r="89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85800" y="685480"/>
              <a:ext cx="2619375" cy="1743075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2247900" y="190500"/>
            <a:ext cx="464820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Times New Roman" pitchFamily="18" charset="0"/>
                <a:cs typeface="Times New Roman" pitchFamily="18" charset="0"/>
              </a:rPr>
              <a:t>সকল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Tense </a:t>
            </a:r>
            <a:r>
              <a:rPr lang="bn-IN" dirty="0" smtClean="0">
                <a:latin typeface="Times New Roman" pitchFamily="18" charset="0"/>
                <a:cs typeface="Times New Roman" pitchFamily="18" charset="0"/>
              </a:rPr>
              <a:t>এর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structure </a:t>
            </a:r>
            <a:r>
              <a:rPr lang="bn-IN" dirty="0" smtClean="0">
                <a:latin typeface="Times New Roman" pitchFamily="18" charset="0"/>
                <a:cs typeface="Times New Roman" pitchFamily="18" charset="0"/>
              </a:rPr>
              <a:t>অনুযায়ী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voice </a:t>
            </a:r>
            <a:r>
              <a:rPr lang="bn-IN" dirty="0" smtClean="0">
                <a:latin typeface="Times New Roman" pitchFamily="18" charset="0"/>
                <a:cs typeface="Times New Roman" pitchFamily="18" charset="0"/>
              </a:rPr>
              <a:t>পরিবর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্তন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bn-BD" dirty="0">
              <a:latin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146904"/>
              </p:ext>
            </p:extLst>
          </p:nvPr>
        </p:nvGraphicFramePr>
        <p:xfrm>
          <a:off x="1371601" y="723901"/>
          <a:ext cx="7467601" cy="441355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371600"/>
                <a:gridCol w="2667000"/>
                <a:gridCol w="3429001"/>
              </a:tblGrid>
              <a:tr h="31644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Tense</a:t>
                      </a:r>
                      <a:r>
                        <a:rPr lang="en-US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bn-BD" sz="1200" dirty="0">
                        <a:latin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Active  এ</a:t>
                      </a:r>
                      <a:r>
                        <a:rPr lang="bn-IN" sz="12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নিম্ন</a:t>
                      </a:r>
                      <a:r>
                        <a:rPr lang="en-US" sz="1200" dirty="0" err="1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রূপ</a:t>
                      </a:r>
                      <a:r>
                        <a:rPr lang="en-US" sz="1200" baseline="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থাকলে</a:t>
                      </a:r>
                      <a:r>
                        <a:rPr lang="en-US" sz="1200" baseline="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bn-BD" sz="12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Passive  এ পরিবর্তন</a:t>
                      </a:r>
                      <a:r>
                        <a:rPr lang="en-US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হবে নিম্নরূপ </a:t>
                      </a:r>
                      <a:endParaRPr lang="bn-BD" sz="1200" dirty="0">
                        <a:solidFill>
                          <a:srgbClr val="002060"/>
                        </a:solidFill>
                        <a:latin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61061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Present indefinite</a:t>
                      </a:r>
                      <a:endParaRPr lang="bn-BD" sz="1200" dirty="0">
                        <a:latin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Subject</a:t>
                      </a:r>
                      <a:r>
                        <a:rPr lang="en-US" sz="1200" baseline="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+v1+object/ex.</a:t>
                      </a:r>
                      <a:endParaRPr lang="bn-BD" sz="12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Object</a:t>
                      </a:r>
                      <a:r>
                        <a:rPr lang="en-US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+am/is/</a:t>
                      </a:r>
                      <a:r>
                        <a:rPr lang="en-US" sz="1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are+pp+preposition+subject</a:t>
                      </a:r>
                      <a:endParaRPr lang="bn-BD" sz="1200" dirty="0">
                        <a:solidFill>
                          <a:srgbClr val="002060"/>
                        </a:solidFill>
                        <a:latin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61061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Past</a:t>
                      </a:r>
                      <a:r>
                        <a:rPr lang="en-US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indefinite</a:t>
                      </a:r>
                      <a:endParaRPr lang="bn-BD" sz="1200" dirty="0">
                        <a:latin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subject+v2+object/ex.</a:t>
                      </a:r>
                      <a:endParaRPr lang="bn-BD" sz="12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Object</a:t>
                      </a:r>
                      <a:r>
                        <a:rPr lang="en-US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 was/</a:t>
                      </a:r>
                      <a:r>
                        <a:rPr lang="en-US" sz="1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were+pp+by+subject</a:t>
                      </a:r>
                      <a:endParaRPr lang="bn-BD" sz="1200" dirty="0">
                        <a:solidFill>
                          <a:srgbClr val="002060"/>
                        </a:solidFill>
                        <a:latin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460193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Future</a:t>
                      </a:r>
                      <a:r>
                        <a:rPr lang="en-US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indefinite </a:t>
                      </a:r>
                      <a:endParaRPr lang="bn-BD" sz="1200" dirty="0">
                        <a:latin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Subject+shall</a:t>
                      </a:r>
                      <a:r>
                        <a:rPr lang="en-US" sz="12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/will+v1+object/ex</a:t>
                      </a:r>
                      <a:endParaRPr lang="bn-BD" sz="12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Object</a:t>
                      </a:r>
                      <a:r>
                        <a:rPr lang="en-US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 shall/will </a:t>
                      </a:r>
                      <a:r>
                        <a:rPr lang="en-US" sz="1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be+pp+by+subject</a:t>
                      </a:r>
                      <a:endParaRPr lang="bn-BD" sz="1200" dirty="0" smtClean="0">
                        <a:solidFill>
                          <a:srgbClr val="002060"/>
                        </a:solidFill>
                        <a:latin typeface="Times New Roman" pitchFamily="18" charset="0"/>
                      </a:endParaRPr>
                    </a:p>
                    <a:p>
                      <a:endParaRPr lang="bn-BD" sz="1200" dirty="0">
                        <a:solidFill>
                          <a:srgbClr val="002060"/>
                        </a:solidFill>
                        <a:latin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460193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Present</a:t>
                      </a:r>
                      <a:r>
                        <a:rPr lang="en-US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continuous</a:t>
                      </a:r>
                      <a:endParaRPr lang="bn-BD" sz="1200" dirty="0">
                        <a:latin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Subject</a:t>
                      </a:r>
                      <a:r>
                        <a:rPr lang="en-US" sz="1200" baseline="0" dirty="0" err="1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+am</a:t>
                      </a:r>
                      <a:r>
                        <a:rPr lang="en-US" sz="1200" baseline="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/is /are+(</a:t>
                      </a:r>
                      <a:r>
                        <a:rPr lang="en-US" sz="1200" baseline="0" dirty="0" err="1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v+ing</a:t>
                      </a:r>
                      <a:r>
                        <a:rPr lang="en-US" sz="1200" baseline="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)+object/ex.</a:t>
                      </a:r>
                      <a:endParaRPr lang="bn-BD" sz="12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Object</a:t>
                      </a:r>
                      <a:r>
                        <a:rPr lang="en-US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 am/is/are </a:t>
                      </a:r>
                      <a:r>
                        <a:rPr lang="en-US" sz="1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being+pp+by+subject</a:t>
                      </a:r>
                      <a:endParaRPr lang="bn-BD" sz="1200" dirty="0" smtClean="0">
                        <a:solidFill>
                          <a:srgbClr val="002060"/>
                        </a:solidFill>
                        <a:latin typeface="Times New Roman" pitchFamily="18" charset="0"/>
                      </a:endParaRPr>
                    </a:p>
                    <a:p>
                      <a:endParaRPr lang="bn-BD" sz="1200" dirty="0">
                        <a:solidFill>
                          <a:srgbClr val="002060"/>
                        </a:solidFill>
                        <a:latin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460193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past continuous</a:t>
                      </a:r>
                      <a:endParaRPr lang="bn-BD" sz="1200" dirty="0">
                        <a:latin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Subject+was</a:t>
                      </a:r>
                      <a:r>
                        <a:rPr lang="en-US" sz="12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/were+(</a:t>
                      </a:r>
                      <a:r>
                        <a:rPr lang="en-US" sz="1200" dirty="0" err="1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v+ing</a:t>
                      </a:r>
                      <a:r>
                        <a:rPr lang="en-US" sz="12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)+object/ex</a:t>
                      </a:r>
                      <a:endParaRPr lang="bn-BD" sz="12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Object</a:t>
                      </a:r>
                      <a:r>
                        <a:rPr lang="en-US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 was/were </a:t>
                      </a:r>
                      <a:r>
                        <a:rPr lang="en-US" sz="1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being+pp+by+subject</a:t>
                      </a:r>
                      <a:endParaRPr lang="bn-BD" sz="1200" dirty="0" smtClean="0">
                        <a:solidFill>
                          <a:srgbClr val="002060"/>
                        </a:solidFill>
                        <a:latin typeface="Times New Roman" pitchFamily="18" charset="0"/>
                      </a:endParaRPr>
                    </a:p>
                    <a:p>
                      <a:endParaRPr lang="bn-BD" sz="1200" dirty="0">
                        <a:solidFill>
                          <a:srgbClr val="002060"/>
                        </a:solidFill>
                        <a:latin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460193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Future</a:t>
                      </a:r>
                      <a:r>
                        <a:rPr lang="en-US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continuous</a:t>
                      </a:r>
                      <a:endParaRPr lang="bn-BD" sz="1200" dirty="0">
                        <a:latin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Subject</a:t>
                      </a:r>
                      <a:r>
                        <a:rPr lang="en-US" sz="1200" baseline="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+shall/will be (</a:t>
                      </a:r>
                      <a:r>
                        <a:rPr lang="en-US" sz="1200" baseline="0" dirty="0" err="1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v+ing</a:t>
                      </a:r>
                      <a:r>
                        <a:rPr lang="en-US" sz="1200" baseline="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)+object/ex</a:t>
                      </a:r>
                      <a:endParaRPr lang="bn-BD" sz="12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Object</a:t>
                      </a:r>
                      <a:r>
                        <a:rPr lang="en-US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 shall/will be </a:t>
                      </a:r>
                      <a:r>
                        <a:rPr lang="en-US" sz="1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being+pp+by+subject</a:t>
                      </a:r>
                      <a:endParaRPr lang="bn-BD" sz="1200" dirty="0" smtClean="0">
                        <a:solidFill>
                          <a:srgbClr val="002060"/>
                        </a:solidFill>
                        <a:latin typeface="Times New Roman" pitchFamily="18" charset="0"/>
                      </a:endParaRPr>
                    </a:p>
                    <a:p>
                      <a:r>
                        <a:rPr lang="en-US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bn-BD" sz="1200" dirty="0">
                        <a:solidFill>
                          <a:srgbClr val="002060"/>
                        </a:solidFill>
                        <a:latin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460193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Present</a:t>
                      </a:r>
                      <a:r>
                        <a:rPr lang="en-US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perfect</a:t>
                      </a:r>
                      <a:endParaRPr lang="bn-BD" sz="1200" dirty="0">
                        <a:latin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Subject+have</a:t>
                      </a:r>
                      <a:r>
                        <a:rPr lang="en-US" sz="12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/has+v3+object/ex</a:t>
                      </a:r>
                      <a:endParaRPr lang="bn-BD" sz="12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Object</a:t>
                      </a:r>
                      <a:r>
                        <a:rPr lang="en-US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 have/has </a:t>
                      </a:r>
                      <a:r>
                        <a:rPr lang="en-US" sz="1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been+pp+by+subject</a:t>
                      </a:r>
                      <a:endParaRPr lang="bn-BD" sz="1200" dirty="0" smtClean="0">
                        <a:solidFill>
                          <a:srgbClr val="002060"/>
                        </a:solidFill>
                        <a:latin typeface="Times New Roman" pitchFamily="18" charset="0"/>
                      </a:endParaRPr>
                    </a:p>
                    <a:p>
                      <a:endParaRPr lang="bn-BD" sz="1200" dirty="0">
                        <a:solidFill>
                          <a:srgbClr val="002060"/>
                        </a:solidFill>
                        <a:latin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460193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Past perfect</a:t>
                      </a:r>
                      <a:endParaRPr lang="ar-SA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Subject</a:t>
                      </a:r>
                      <a:r>
                        <a:rPr lang="en-US" sz="1200" baseline="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+had+v3+object/ex</a:t>
                      </a:r>
                      <a:endParaRPr lang="bn-BD" sz="12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Object</a:t>
                      </a:r>
                      <a:r>
                        <a:rPr lang="en-US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 had </a:t>
                      </a:r>
                      <a:r>
                        <a:rPr lang="en-US" sz="1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been+pp+by+subject</a:t>
                      </a:r>
                      <a:endParaRPr lang="bn-BD" sz="1200" dirty="0" smtClean="0">
                        <a:solidFill>
                          <a:srgbClr val="002060"/>
                        </a:solidFill>
                        <a:latin typeface="Times New Roman" pitchFamily="18" charset="0"/>
                      </a:endParaRPr>
                    </a:p>
                    <a:p>
                      <a:endParaRPr lang="bn-BD" sz="1200" dirty="0">
                        <a:solidFill>
                          <a:srgbClr val="002060"/>
                        </a:solidFill>
                        <a:latin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613827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Future perfect </a:t>
                      </a:r>
                      <a:endParaRPr lang="ar-SA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Subject</a:t>
                      </a:r>
                      <a:r>
                        <a:rPr lang="en-US" sz="1200" baseline="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 shall/will have+v3+object/ex</a:t>
                      </a:r>
                      <a:endParaRPr lang="bn-BD" sz="12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Object</a:t>
                      </a:r>
                      <a:r>
                        <a:rPr lang="en-US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 shall have/will have +</a:t>
                      </a:r>
                      <a:r>
                        <a:rPr lang="en-US" sz="1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been+pp+by+subject</a:t>
                      </a:r>
                      <a:endParaRPr lang="bn-BD" sz="1200" dirty="0" smtClean="0">
                        <a:solidFill>
                          <a:srgbClr val="002060"/>
                        </a:solidFill>
                        <a:latin typeface="Times New Roman" pitchFamily="18" charset="0"/>
                      </a:endParaRPr>
                    </a:p>
                    <a:p>
                      <a:endParaRPr lang="bn-BD" sz="1200" dirty="0">
                        <a:solidFill>
                          <a:srgbClr val="002060"/>
                        </a:solidFill>
                        <a:latin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81400" y="5219700"/>
            <a:ext cx="3581400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বাকী তিনটি tense </a:t>
            </a:r>
            <a:r>
              <a:rPr lang="bn-IN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এর 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voice </a:t>
            </a:r>
            <a:r>
              <a:rPr lang="bn-IN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ব্যবহার কম তাই 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পরে শিখব ।     </a:t>
            </a:r>
            <a:endParaRPr lang="bn-BD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055"/>
            </a:avLst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060180"/>
              </p:ext>
            </p:extLst>
          </p:nvPr>
        </p:nvGraphicFramePr>
        <p:xfrm>
          <a:off x="1485900" y="973591"/>
          <a:ext cx="6972301" cy="443071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930185"/>
                <a:gridCol w="2298915"/>
                <a:gridCol w="2743201"/>
              </a:tblGrid>
              <a:tr h="53359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Tense </a:t>
                      </a:r>
                      <a:endParaRPr lang="bn-BD" sz="1200" dirty="0">
                        <a:solidFill>
                          <a:schemeClr val="bg1"/>
                        </a:solidFill>
                        <a:latin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Type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 of tense</a:t>
                      </a:r>
                      <a:endParaRPr lang="bn-BD" sz="1200" dirty="0">
                        <a:solidFill>
                          <a:schemeClr val="bg1"/>
                        </a:solidFill>
                        <a:latin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Passive voice </a:t>
                      </a:r>
                      <a:r>
                        <a:rPr lang="bn-IN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যে সাহায্যকারী 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verb </a:t>
                      </a:r>
                      <a:r>
                        <a:rPr lang="bn-IN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হয় </a:t>
                      </a:r>
                      <a:r>
                        <a:rPr lang="bn-IN" sz="1200" dirty="0" smtClean="0">
                          <a:latin typeface="Times New Roman" panose="02020603050405020304" pitchFamily="18" charset="0"/>
                        </a:rPr>
                        <a:t>। </a:t>
                      </a:r>
                      <a:endParaRPr lang="bn-BD" sz="1200" dirty="0">
                        <a:solidFill>
                          <a:srgbClr val="FF0000"/>
                        </a:solidFill>
                        <a:latin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308921">
                <a:tc rowSpan="3"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002060"/>
                          </a:solidFill>
                        </a:rPr>
                        <a:t>     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002060"/>
                          </a:solidFill>
                        </a:rPr>
                        <a:t>Indefinite</a:t>
                      </a:r>
                      <a:r>
                        <a:rPr lang="en-US" sz="12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bn-BD" sz="1200" dirty="0">
                        <a:solidFill>
                          <a:srgbClr val="002060"/>
                        </a:solidFill>
                        <a:latin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q"/>
                      </a:pPr>
                      <a:r>
                        <a:rPr lang="en-US" sz="1200" dirty="0" smtClean="0"/>
                        <a:t>    Present indefinite</a:t>
                      </a:r>
                      <a:endParaRPr lang="bn-BD" sz="1200" dirty="0">
                        <a:solidFill>
                          <a:srgbClr val="FF0000"/>
                        </a:solidFill>
                        <a:latin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          Am/is/are</a:t>
                      </a:r>
                      <a:endParaRPr lang="bn-BD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08921">
                <a:tc vMerge="1">
                  <a:txBody>
                    <a:bodyPr/>
                    <a:lstStyle/>
                    <a:p>
                      <a:endParaRPr lang="bn-B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q"/>
                      </a:pPr>
                      <a:r>
                        <a:rPr lang="en-US" sz="1200" dirty="0" smtClean="0"/>
                        <a:t>    Past indefinite</a:t>
                      </a:r>
                      <a:endParaRPr lang="bn-BD" sz="1200" dirty="0">
                        <a:solidFill>
                          <a:srgbClr val="FF0000"/>
                        </a:solidFill>
                        <a:latin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          Was/were</a:t>
                      </a:r>
                      <a:endParaRPr lang="bn-BD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08921">
                <a:tc vMerge="1">
                  <a:txBody>
                    <a:bodyPr/>
                    <a:lstStyle/>
                    <a:p>
                      <a:endParaRPr lang="bn-B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q"/>
                      </a:pPr>
                      <a:r>
                        <a:rPr lang="en-US" sz="1200" dirty="0" smtClean="0"/>
                        <a:t>    Future indefinite</a:t>
                      </a:r>
                      <a:endParaRPr lang="bn-BD" sz="1200" dirty="0">
                        <a:solidFill>
                          <a:srgbClr val="FF0000"/>
                        </a:solidFill>
                        <a:latin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         Shall be/will be</a:t>
                      </a:r>
                      <a:endParaRPr lang="bn-BD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08921">
                <a:tc rowSpan="3">
                  <a:txBody>
                    <a:bodyPr/>
                    <a:lstStyle/>
                    <a:p>
                      <a:pPr algn="l"/>
                      <a:endParaRPr lang="en-US" sz="12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002060"/>
                          </a:solidFill>
                        </a:rPr>
                        <a:t>Continuous</a:t>
                      </a:r>
                    </a:p>
                    <a:p>
                      <a:pPr algn="l"/>
                      <a:endParaRPr lang="bn-BD" sz="1200" dirty="0">
                        <a:solidFill>
                          <a:srgbClr val="002060"/>
                        </a:solidFill>
                        <a:latin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en-US" sz="1200" dirty="0" smtClean="0"/>
                        <a:t>    Present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Continuous</a:t>
                      </a:r>
                      <a:endParaRPr lang="en-US" sz="12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         Am/is/</a:t>
                      </a:r>
                      <a:r>
                        <a:rPr lang="en-US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are+being</a:t>
                      </a:r>
                      <a:endParaRPr lang="bn-BD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08921">
                <a:tc vMerge="1">
                  <a:txBody>
                    <a:bodyPr/>
                    <a:lstStyle/>
                    <a:p>
                      <a:endParaRPr lang="bn-B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en-US" sz="1200" dirty="0" smtClean="0"/>
                        <a:t>    Past Continuous</a:t>
                      </a:r>
                      <a:endParaRPr lang="en-US" sz="12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        Was/</a:t>
                      </a:r>
                      <a:r>
                        <a:rPr lang="en-US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were+being</a:t>
                      </a:r>
                      <a:endParaRPr lang="bn-BD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08921">
                <a:tc vMerge="1">
                  <a:txBody>
                    <a:bodyPr/>
                    <a:lstStyle/>
                    <a:p>
                      <a:endParaRPr lang="bn-B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en-US" sz="1200" dirty="0" smtClean="0"/>
                        <a:t>    Future Continuous</a:t>
                      </a:r>
                      <a:endParaRPr lang="en-US" sz="12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        Shall be/will be+being</a:t>
                      </a:r>
                      <a:endParaRPr lang="bn-BD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08921">
                <a:tc rowSpan="3">
                  <a:txBody>
                    <a:bodyPr/>
                    <a:lstStyle/>
                    <a:p>
                      <a:pPr algn="l"/>
                      <a:endParaRPr lang="en-US" sz="12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002060"/>
                          </a:solidFill>
                        </a:rPr>
                        <a:t>perfect</a:t>
                      </a:r>
                      <a:endParaRPr lang="bn-BD" sz="1200" dirty="0">
                        <a:solidFill>
                          <a:srgbClr val="002060"/>
                        </a:solidFill>
                        <a:latin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en-US" sz="1200" dirty="0" smtClean="0"/>
                        <a:t>    Present perfect</a:t>
                      </a:r>
                      <a:endParaRPr lang="en-US" sz="12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      </a:t>
                      </a:r>
                      <a:r>
                        <a:rPr lang="en-US" sz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Have been/had been</a:t>
                      </a:r>
                      <a:endParaRPr lang="bn-BD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08921">
                <a:tc vMerge="1">
                  <a:txBody>
                    <a:bodyPr/>
                    <a:lstStyle/>
                    <a:p>
                      <a:endParaRPr lang="bn-B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en-US" sz="1200" dirty="0" smtClean="0"/>
                        <a:t>    Past perfect</a:t>
                      </a:r>
                      <a:endParaRPr lang="bn-BD" sz="1200" dirty="0" smtClean="0">
                        <a:solidFill>
                          <a:srgbClr val="FF0000"/>
                        </a:solidFill>
                        <a:latin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        Had been</a:t>
                      </a:r>
                      <a:endParaRPr lang="bn-BD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08921">
                <a:tc vMerge="1">
                  <a:txBody>
                    <a:bodyPr/>
                    <a:lstStyle/>
                    <a:p>
                      <a:endParaRPr lang="bn-B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en-US" sz="1200" dirty="0" smtClean="0"/>
                        <a:t>    Future perfect</a:t>
                      </a:r>
                      <a:endParaRPr lang="bn-BD" sz="1200" dirty="0" smtClean="0">
                        <a:solidFill>
                          <a:srgbClr val="FF0000"/>
                        </a:solidFill>
                        <a:latin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       Shall have/will have+been</a:t>
                      </a:r>
                      <a:endParaRPr lang="bn-BD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08921">
                <a:tc rowSpan="3">
                  <a:txBody>
                    <a:bodyPr/>
                    <a:lstStyle/>
                    <a:p>
                      <a:pPr algn="l"/>
                      <a:endParaRPr lang="en-US" sz="12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002060"/>
                          </a:solidFill>
                        </a:rPr>
                        <a:t>Perfect continuous</a:t>
                      </a:r>
                      <a:endParaRPr lang="bn-BD" sz="1200" dirty="0">
                        <a:solidFill>
                          <a:srgbClr val="002060"/>
                        </a:solidFill>
                        <a:latin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en-US" sz="1200" dirty="0" smtClean="0"/>
                        <a:t>    Present Perfect continuous</a:t>
                      </a:r>
                      <a:endParaRPr lang="bn-BD" sz="1200" dirty="0" smtClean="0">
                        <a:solidFill>
                          <a:srgbClr val="FF0000"/>
                        </a:solidFill>
                        <a:latin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       Have</a:t>
                      </a:r>
                      <a:r>
                        <a:rPr lang="en-US" sz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been/has been+being</a:t>
                      </a:r>
                      <a:endParaRPr lang="bn-BD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bn-B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en-US" sz="1200" dirty="0" smtClean="0"/>
                        <a:t>    Past Perfect continuous</a:t>
                      </a:r>
                      <a:endParaRPr lang="bn-BD" sz="1200" dirty="0" smtClean="0">
                        <a:solidFill>
                          <a:srgbClr val="FF0000"/>
                        </a:solidFill>
                        <a:latin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        Had been+being</a:t>
                      </a:r>
                      <a:endParaRPr lang="bn-BD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33591">
                <a:tc vMerge="1">
                  <a:txBody>
                    <a:bodyPr/>
                    <a:lstStyle/>
                    <a:p>
                      <a:endParaRPr lang="bn-B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en-US" sz="1200" dirty="0" smtClean="0"/>
                        <a:t>    Future Perfect continuous</a:t>
                      </a:r>
                      <a:endParaRPr lang="bn-BD" sz="1200" dirty="0" smtClean="0">
                        <a:solidFill>
                          <a:srgbClr val="FF0000"/>
                        </a:solidFill>
                        <a:latin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        Shall have/will have+been+being</a:t>
                      </a:r>
                      <a:endParaRPr lang="bn-BD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0" y="419100"/>
            <a:ext cx="7467600" cy="33855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Active voice থেকে passive voice করার সময় tense </a:t>
            </a:r>
            <a:r>
              <a:rPr lang="bn-IN" sz="1600" dirty="0" smtClean="0">
                <a:latin typeface="Times New Roman" pitchFamily="18" charset="0"/>
              </a:rPr>
              <a:t>অনুযায়ী যে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auxiliary verb </a:t>
            </a:r>
            <a:r>
              <a:rPr lang="bn-IN" sz="1600" dirty="0" smtClean="0">
                <a:latin typeface="Times New Roman" pitchFamily="18" charset="0"/>
              </a:rPr>
              <a:t>গুলো বসে । </a:t>
            </a:r>
            <a:endParaRPr lang="bn-BD" sz="1600" dirty="0">
              <a:latin typeface="Times New Roman" pitchFamily="18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3166"/>
            </a:avLst>
          </a:prstGeom>
          <a:solidFill>
            <a:schemeClr val="bg1">
              <a:lumMod val="50000"/>
            </a:schemeClr>
          </a:solidFill>
          <a:ln>
            <a:solidFill>
              <a:schemeClr val="accent4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21" b="100000" l="9140" r="8978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180975" y="876300"/>
            <a:ext cx="1885950" cy="258127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28600" y="3374402"/>
            <a:ext cx="1219200" cy="959473"/>
            <a:chOff x="228600" y="3374402"/>
            <a:chExt cx="1219200" cy="108329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8058" y="3374402"/>
              <a:ext cx="897341" cy="58051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28600" y="3954914"/>
              <a:ext cx="1219200" cy="50278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নির্দেশিত tense </a:t>
              </a:r>
              <a:r>
                <a:rPr lang="bn-IN" sz="1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অনুযায়ী </a:t>
              </a:r>
              <a:r>
                <a:rPr lang="en-US" sz="1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be verb </a:t>
              </a:r>
              <a:r>
                <a:rPr lang="bn-IN" sz="1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পরিবর্তন হবে </a:t>
              </a:r>
              <a:endParaRPr lang="en-US" sz="1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repeatCount="3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975 0.18556 L 0.09479 -0.29444 L 0.09166 -0.29444 " pathEditMode="relative" rAng="0" ptsTypes="AAA">
                                      <p:cBhvr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-2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repeatCount="3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27 -0.34472 L 0.26666 0.20556 L 0.26666 0.20584 L 0.26666 0.20556 " pathEditMode="relative" rAng="0" ptsTypes="AAAA">
                                      <p:cBhvr>
                                        <p:cTn id="2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27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repeatCount="indefinite" autoRev="1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56666 0.25223 L 0.55833 -0.32111 L 0.55833 -0.32083 " pathEditMode="relative" rAng="0" ptsTypes="AAA">
                                      <p:cBhvr>
                                        <p:cTn id="3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28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76200" y="1562100"/>
            <a:ext cx="1752600" cy="16763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723900"/>
            <a:ext cx="8382000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Active voice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Nominative case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েভাবে  passive voice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এর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objective case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হয় । </a:t>
            </a:r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976408"/>
              </p:ext>
            </p:extLst>
          </p:nvPr>
        </p:nvGraphicFramePr>
        <p:xfrm>
          <a:off x="1447800" y="1562100"/>
          <a:ext cx="6705600" cy="3733803"/>
        </p:xfrm>
        <a:graphic>
          <a:graphicData uri="http://schemas.openxmlformats.org/drawingml/2006/table">
            <a:tbl>
              <a:tblPr firstRow="1" lastRow="1">
                <a:tableStyleId>{B301B821-A1FF-4177-AEE7-76D212191A09}</a:tableStyleId>
              </a:tblPr>
              <a:tblGrid>
                <a:gridCol w="3429000"/>
                <a:gridCol w="3276600"/>
              </a:tblGrid>
              <a:tr h="49857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Subject</a:t>
                      </a:r>
                      <a:r>
                        <a:rPr lang="en-US" sz="2400" baseline="0" dirty="0" smtClean="0"/>
                        <a:t> </a:t>
                      </a:r>
                      <a:endParaRPr lang="bn-BD" sz="2400" b="1" dirty="0">
                        <a:solidFill>
                          <a:schemeClr val="bg1"/>
                        </a:solidFill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Object</a:t>
                      </a:r>
                      <a:r>
                        <a:rPr lang="en-US" sz="2400" baseline="0" dirty="0" smtClean="0"/>
                        <a:t> </a:t>
                      </a:r>
                      <a:endParaRPr lang="bn-BD" sz="2400" b="1" dirty="0">
                        <a:solidFill>
                          <a:schemeClr val="bg1"/>
                        </a:solidFill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40440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 </a:t>
                      </a:r>
                      <a:endParaRPr lang="bn-BD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</a:t>
                      </a:r>
                      <a:endParaRPr lang="bn-BD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0440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 </a:t>
                      </a:r>
                      <a:endParaRPr lang="bn-BD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</a:t>
                      </a:r>
                      <a:endParaRPr lang="bn-BD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0440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You </a:t>
                      </a:r>
                      <a:endParaRPr lang="bn-BD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You</a:t>
                      </a:r>
                      <a:endParaRPr lang="bn-BD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0440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 </a:t>
                      </a:r>
                      <a:endParaRPr lang="bn-BD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Him </a:t>
                      </a:r>
                      <a:endParaRPr lang="bn-BD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0440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She </a:t>
                      </a:r>
                      <a:endParaRPr lang="bn-BD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Her</a:t>
                      </a:r>
                      <a:endParaRPr lang="bn-BD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0440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They </a:t>
                      </a:r>
                      <a:endParaRPr lang="bn-BD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Them </a:t>
                      </a:r>
                      <a:endParaRPr lang="bn-BD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0440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 </a:t>
                      </a:r>
                      <a:endParaRPr lang="bn-BD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</a:t>
                      </a:r>
                      <a:endParaRPr lang="bn-BD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0440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Jamal </a:t>
                      </a:r>
                      <a:endParaRPr lang="bn-BD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Jamal </a:t>
                      </a:r>
                      <a:endParaRPr lang="bn-BD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Frame 7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3389"/>
            </a:avLst>
          </a:prstGeom>
          <a:pattFill prst="pct25">
            <a:fgClr>
              <a:srgbClr val="92D050"/>
            </a:fgClr>
            <a:bgClr>
              <a:schemeClr val="bg1"/>
            </a:bgClr>
          </a:patt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>
              <a:solidFill>
                <a:schemeClr val="tx1"/>
              </a:solidFill>
            </a:endParaRPr>
          </a:p>
        </p:txBody>
      </p:sp>
      <p:sp>
        <p:nvSpPr>
          <p:cNvPr id="3" name="Left-Right Arrow 2"/>
          <p:cNvSpPr/>
          <p:nvPr/>
        </p:nvSpPr>
        <p:spPr>
          <a:xfrm>
            <a:off x="3962400" y="2006263"/>
            <a:ext cx="1828800" cy="427121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 style 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Left-Right Arrow 22"/>
          <p:cNvSpPr/>
          <p:nvPr/>
        </p:nvSpPr>
        <p:spPr>
          <a:xfrm>
            <a:off x="3962400" y="2792694"/>
            <a:ext cx="1828800" cy="427121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 style 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Left-Right Arrow 23"/>
          <p:cNvSpPr/>
          <p:nvPr/>
        </p:nvSpPr>
        <p:spPr>
          <a:xfrm>
            <a:off x="3966411" y="4457700"/>
            <a:ext cx="1828800" cy="427121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 style 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Left-Right Arrow 24"/>
          <p:cNvSpPr/>
          <p:nvPr/>
        </p:nvSpPr>
        <p:spPr>
          <a:xfrm>
            <a:off x="3962400" y="4030579"/>
            <a:ext cx="1828800" cy="427121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 style 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Left-Right Arrow 25"/>
          <p:cNvSpPr/>
          <p:nvPr/>
        </p:nvSpPr>
        <p:spPr>
          <a:xfrm>
            <a:off x="3962400" y="3219084"/>
            <a:ext cx="1828800" cy="427121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 style 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Left-Right Arrow 26"/>
          <p:cNvSpPr/>
          <p:nvPr/>
        </p:nvSpPr>
        <p:spPr>
          <a:xfrm>
            <a:off x="3966411" y="3641923"/>
            <a:ext cx="1828800" cy="427121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 style 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Left-Right Arrow 27"/>
          <p:cNvSpPr/>
          <p:nvPr/>
        </p:nvSpPr>
        <p:spPr>
          <a:xfrm>
            <a:off x="3962400" y="2430878"/>
            <a:ext cx="1828800" cy="427121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 style 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eft-Right Arrow 12"/>
          <p:cNvSpPr/>
          <p:nvPr/>
        </p:nvSpPr>
        <p:spPr>
          <a:xfrm>
            <a:off x="4042611" y="4833688"/>
            <a:ext cx="1828800" cy="427121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 style 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 -3.33333E-6 L 0.05834 0.01445 L 0.05834 0.01334 L 0.05834 0.01445 L 0.05834 0.01334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0" presetClass="pat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33 0.01083 L 0.05834 -0.00222 L 0.05834 -0.00056 " pathEditMode="relative" rAng="0" ptsTypes="AAA">
                                      <p:cBhvr>
                                        <p:cTn id="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0" presetClass="pat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33 0.01417 L 0.05834 0.0008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" presetID="0" presetClass="path" presetSubtype="0" accel="200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33 4.44444E-6 L 0.05834 0.0075 L 0.05834 0.00805 L 0.05834 0.0075 L 0.05712 0.0075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" presetID="0" presetClass="pat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52 0.01223 L 0.05782 -0.00111 L 0.05782 0.00056 " pathEditMode="relative" rAng="0" ptsTypes="AAA"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0"/>
                            </p:stCondLst>
                            <p:childTnLst>
                              <p:par>
                                <p:cTn id="20" presetID="0" presetClass="pat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33 0.01083 L 0.04167 0.01083 L 0.04167 0 " pathEditMode="relative" rAng="0" ptsTypes="AAA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0"/>
                            </p:stCondLst>
                            <p:childTnLst>
                              <p:par>
                                <p:cTn id="23" presetID="0" presetClass="pat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52 0.00278 L 0.06615 0.0027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8000"/>
                            </p:stCondLst>
                            <p:childTnLst>
                              <p:par>
                                <p:cTn id="26" presetID="0" presetClass="pat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52 0.00277 L 0.06614 0.0027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636032"/>
            <a:ext cx="1295400" cy="7521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00300" y="451366"/>
            <a:ext cx="4533900" cy="36933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Tense </a:t>
            </a:r>
            <a:r>
              <a:rPr lang="bn-IN" dirty="0" smtClean="0">
                <a:latin typeface="Times New Roman" pitchFamily="18" charset="0"/>
                <a:cs typeface="Times New Roman" pitchFamily="18" charset="0"/>
              </a:rPr>
              <a:t>এর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structure </a:t>
            </a:r>
            <a:r>
              <a:rPr lang="bn-IN" dirty="0" smtClean="0">
                <a:latin typeface="Times New Roman" pitchFamily="18" charset="0"/>
                <a:cs typeface="Times New Roman" pitchFamily="18" charset="0"/>
              </a:rPr>
              <a:t>অনুযায়ী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voice </a:t>
            </a:r>
            <a:r>
              <a:rPr lang="bn-IN" dirty="0" smtClean="0">
                <a:latin typeface="Times New Roman" pitchFamily="18" charset="0"/>
                <a:cs typeface="Times New Roman" pitchFamily="18" charset="0"/>
              </a:rPr>
              <a:t>পরিবর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্তণ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dirty="0" smtClean="0">
                <a:latin typeface="Times New Roman" pitchFamily="18" charset="0"/>
                <a:cs typeface="Times New Roman" pitchFamily="18" charset="0"/>
              </a:rPr>
              <a:t>এর উদাহরণ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bn-BD" dirty="0">
              <a:latin typeface="Times New Roman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071164"/>
              </p:ext>
            </p:extLst>
          </p:nvPr>
        </p:nvGraphicFramePr>
        <p:xfrm>
          <a:off x="152400" y="1533498"/>
          <a:ext cx="7696200" cy="377304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600200"/>
                <a:gridCol w="2743200"/>
                <a:gridCol w="3352800"/>
              </a:tblGrid>
              <a:tr h="31438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Tense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bn-BD" sz="1400" dirty="0">
                        <a:latin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Active </a:t>
                      </a:r>
                      <a:endParaRPr lang="bn-BD" sz="1400" dirty="0">
                        <a:latin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Passive </a:t>
                      </a:r>
                      <a:endParaRPr lang="bn-BD" sz="1400" dirty="0">
                        <a:latin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58713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Present indefinite</a:t>
                      </a:r>
                      <a:endParaRPr lang="bn-BD" sz="1400" dirty="0">
                        <a:latin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He learns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Bangla.</a:t>
                      </a:r>
                      <a:endParaRPr lang="bn-BD" sz="1400" dirty="0">
                        <a:latin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Bangla is learnt by him .</a:t>
                      </a:r>
                      <a:endParaRPr lang="bn-BD" sz="1400" dirty="0">
                        <a:latin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58713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Past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indefinite</a:t>
                      </a:r>
                      <a:endParaRPr lang="bn-BD" sz="1400" dirty="0">
                        <a:latin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I sang a song .</a:t>
                      </a:r>
                      <a:endParaRPr lang="bn-BD" sz="1400" dirty="0">
                        <a:latin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A song was sung by me.</a:t>
                      </a:r>
                      <a:endParaRPr lang="bn-BD" sz="1400" dirty="0">
                        <a:latin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58713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Future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indefinite </a:t>
                      </a:r>
                      <a:endParaRPr lang="bn-BD" sz="1400" dirty="0">
                        <a:latin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You will do the work .</a:t>
                      </a:r>
                      <a:endParaRPr lang="bn-BD" sz="1400" dirty="0">
                        <a:latin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The work  will be done by you.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bn-BD" sz="1400" dirty="0">
                        <a:latin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58713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Present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continuous</a:t>
                      </a:r>
                      <a:endParaRPr lang="bn-BD" sz="1400" dirty="0">
                        <a:latin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Asma is reading a book .</a:t>
                      </a:r>
                      <a:endParaRPr lang="bn-BD" sz="1400" dirty="0">
                        <a:latin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A book  is being read by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Asma.</a:t>
                      </a:r>
                      <a:endParaRPr lang="bn-BD" sz="1400" dirty="0">
                        <a:latin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58713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past continuous</a:t>
                      </a:r>
                      <a:endParaRPr lang="bn-BD" sz="1400" dirty="0">
                        <a:latin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Mamun was writing a letter.</a:t>
                      </a:r>
                      <a:endParaRPr lang="bn-BD" sz="1400" dirty="0">
                        <a:latin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A letter was being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written by Mamun</a:t>
                      </a:r>
                      <a:endParaRPr lang="bn-BD" sz="1400" dirty="0">
                        <a:latin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14387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Future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continuous</a:t>
                      </a:r>
                      <a:endParaRPr lang="bn-BD" sz="1400" dirty="0">
                        <a:latin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Mijan will be dinking water .</a:t>
                      </a:r>
                      <a:endParaRPr lang="bn-BD" sz="1400" dirty="0">
                        <a:latin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Water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will be being drunk by Mijan.</a:t>
                      </a:r>
                      <a:endParaRPr lang="bn-BD" sz="1400" dirty="0">
                        <a:latin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14387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Present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perfect</a:t>
                      </a:r>
                      <a:endParaRPr lang="bn-BD" sz="1400" dirty="0">
                        <a:latin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I have publish a book.</a:t>
                      </a:r>
                      <a:endParaRPr lang="bn-BD" sz="1400" dirty="0">
                        <a:latin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A book  has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been published by me.</a:t>
                      </a:r>
                      <a:endParaRPr lang="bn-BD" sz="1400" dirty="0">
                        <a:latin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14387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Past perfect</a:t>
                      </a:r>
                      <a:endParaRPr lang="ar-SA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Mina has prepared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lesson before teacher come.</a:t>
                      </a:r>
                      <a:endParaRPr lang="bn-BD" sz="1400" dirty="0">
                        <a:latin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Lesson had been prepared by Mina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before teacher came .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bn-BD" sz="1400" dirty="0">
                        <a:latin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14387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Future perfect </a:t>
                      </a:r>
                      <a:endParaRPr lang="ar-SA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We had saved the man before the bus came..</a:t>
                      </a:r>
                      <a:endParaRPr lang="bn-BD" sz="1400" dirty="0">
                        <a:latin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The man had been saved by us before the bus came .</a:t>
                      </a:r>
                      <a:endParaRPr lang="bn-BD" sz="1400" dirty="0">
                        <a:latin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Frame 4"/>
          <p:cNvSpPr/>
          <p:nvPr/>
        </p:nvSpPr>
        <p:spPr>
          <a:xfrm>
            <a:off x="0" y="10026"/>
            <a:ext cx="9144000" cy="5715000"/>
          </a:xfrm>
          <a:prstGeom prst="frame">
            <a:avLst>
              <a:gd name="adj1" fmla="val 2722"/>
            </a:avLst>
          </a:prstGeom>
          <a:pattFill prst="pct25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696200" y="1388199"/>
            <a:ext cx="1295400" cy="1365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1120109"/>
            <a:ext cx="68580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 smtClean="0">
                <a:latin typeface="NikoshBAN" pitchFamily="2" charset="0"/>
                <a:cs typeface="NikoshBAN" pitchFamily="2" charset="0"/>
              </a:rPr>
              <a:t>Voice </a:t>
            </a: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এর ক্ষেত্রে 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Modal Auxiliary Verb </a:t>
            </a: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গুলো কি কি ও তার ব্যবহার কি হবে তা দেখা যাক ।  </a:t>
            </a:r>
            <a:endParaRPr lang="ar-SA" sz="1600" dirty="0">
              <a:latin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419100"/>
            <a:ext cx="37338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Modal Auxiliary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এর ব্যবহার  </a:t>
            </a:r>
            <a:endParaRPr lang="ar-SA" sz="2400" b="1" dirty="0">
              <a:latin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3543300"/>
            <a:ext cx="3948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NikoshBAN" pitchFamily="2" charset="0"/>
              </a:rPr>
              <a:t>(উদাহরণ) Active:  I can drive a car. </a:t>
            </a:r>
            <a:endParaRPr lang="ar-SA" dirty="0"/>
          </a:p>
        </p:txBody>
      </p:sp>
      <p:sp>
        <p:nvSpPr>
          <p:cNvPr id="9" name="Rectangle 8"/>
          <p:cNvSpPr/>
          <p:nvPr/>
        </p:nvSpPr>
        <p:spPr>
          <a:xfrm>
            <a:off x="762000" y="4229100"/>
            <a:ext cx="5123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NikoshBAN" pitchFamily="2" charset="0"/>
              </a:rPr>
              <a:t>(উদাহরণ) passive:  A car can be drived by me </a:t>
            </a:r>
            <a:endParaRPr lang="ar-SA" dirty="0"/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3278"/>
            </a:avLst>
          </a:prstGeom>
          <a:pattFill prst="pct5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0655" y="1590234"/>
            <a:ext cx="8246445" cy="1367953"/>
            <a:chOff x="300655" y="1590234"/>
            <a:chExt cx="8246445" cy="1367953"/>
          </a:xfrm>
        </p:grpSpPr>
        <p:sp>
          <p:nvSpPr>
            <p:cNvPr id="7" name="TextBox 6"/>
            <p:cNvSpPr txBox="1"/>
            <p:nvPr/>
          </p:nvSpPr>
          <p:spPr>
            <a:xfrm>
              <a:off x="1676400" y="1674047"/>
              <a:ext cx="6870700" cy="120032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Modal Auxiliary – Can , could , shall, should , will, would , may , might , must, ought to , going to ,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ctc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bn-IN" dirty="0" smtClean="0">
                  <a:latin typeface="Times New Roman" pitchFamily="18" charset="0"/>
                </a:rPr>
                <a:t>এই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verb </a:t>
              </a:r>
              <a:r>
                <a:rPr lang="bn-IN" dirty="0" smtClean="0">
                  <a:latin typeface="Times New Roman" pitchFamily="18" charset="0"/>
                </a:rPr>
                <a:t>গুলো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Active voice </a:t>
              </a:r>
              <a:r>
                <a:rPr lang="bn-IN" dirty="0" smtClean="0">
                  <a:latin typeface="Times New Roman" pitchFamily="18" charset="0"/>
                </a:rPr>
                <a:t>এ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subject এর পর থাকলে passive </a:t>
              </a:r>
              <a:r>
                <a:rPr lang="bn-IN" dirty="0" smtClean="0">
                  <a:latin typeface="Times New Roman" pitchFamily="18" charset="0"/>
                </a:rPr>
                <a:t>করার সময়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Modal Auxiliary verb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টি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অপরিবর্তিত থাকে এবং Modal verb টির পর be </a:t>
              </a:r>
              <a:r>
                <a:rPr lang="bn-IN" dirty="0" smtClean="0">
                  <a:latin typeface="Times New Roman" pitchFamily="18" charset="0"/>
                </a:rPr>
                <a:t>বসে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। অন্যান্য নিয়ম ঠিক থাকবে ।  </a:t>
              </a:r>
              <a:endParaRPr lang="ar-SA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89455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0655" y="1590234"/>
              <a:ext cx="1299545" cy="136795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400"/>
                            </p:stCondLst>
                            <p:childTnLst>
                              <p:par>
                                <p:cTn id="1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12942" y="777950"/>
            <a:ext cx="3215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Assertive sentence 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" y="162895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 learns   English. (make it passive)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229" y="3356119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 should respect our  teacher  (make it passive)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12942" y="271113"/>
            <a:ext cx="2865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 to passive 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229" y="2414880"/>
            <a:ext cx="2777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 is learnt   by him.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60" y="4236229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teacher  would be respected  by us 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005840" y="1628950"/>
            <a:ext cx="709466" cy="4838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425817" y="2440649"/>
            <a:ext cx="932682" cy="4210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764432" y="4142049"/>
            <a:ext cx="1908407" cy="4838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983089" y="3356119"/>
            <a:ext cx="1409700" cy="4838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4192"/>
            </a:avLst>
          </a:prstGeom>
          <a:pattFill prst="weave">
            <a:fgClr>
              <a:schemeClr val="lt1"/>
            </a:fgClr>
            <a:bgClr>
              <a:schemeClr val="bg2">
                <a:lumMod val="75000"/>
              </a:schemeClr>
            </a:bgClr>
          </a:patt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81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and Round Single Corner Rectangle 3"/>
          <p:cNvSpPr/>
          <p:nvPr/>
        </p:nvSpPr>
        <p:spPr>
          <a:xfrm>
            <a:off x="234481" y="2400300"/>
            <a:ext cx="8680918" cy="775875"/>
          </a:xfrm>
          <a:custGeom>
            <a:avLst/>
            <a:gdLst>
              <a:gd name="connsiteX0" fmla="*/ 129315 w 4191000"/>
              <a:gd name="connsiteY0" fmla="*/ 0 h 775875"/>
              <a:gd name="connsiteX1" fmla="*/ 4061685 w 4191000"/>
              <a:gd name="connsiteY1" fmla="*/ 0 h 775875"/>
              <a:gd name="connsiteX2" fmla="*/ 4191000 w 4191000"/>
              <a:gd name="connsiteY2" fmla="*/ 129315 h 775875"/>
              <a:gd name="connsiteX3" fmla="*/ 4191000 w 4191000"/>
              <a:gd name="connsiteY3" fmla="*/ 775875 h 775875"/>
              <a:gd name="connsiteX4" fmla="*/ 0 w 4191000"/>
              <a:gd name="connsiteY4" fmla="*/ 775875 h 775875"/>
              <a:gd name="connsiteX5" fmla="*/ 0 w 4191000"/>
              <a:gd name="connsiteY5" fmla="*/ 129315 h 775875"/>
              <a:gd name="connsiteX6" fmla="*/ 129315 w 4191000"/>
              <a:gd name="connsiteY6" fmla="*/ 0 h 775875"/>
              <a:gd name="connsiteX0" fmla="*/ 830 w 8680235"/>
              <a:gd name="connsiteY0" fmla="*/ 102870 h 775875"/>
              <a:gd name="connsiteX1" fmla="*/ 8550920 w 8680235"/>
              <a:gd name="connsiteY1" fmla="*/ 0 h 775875"/>
              <a:gd name="connsiteX2" fmla="*/ 8680235 w 8680235"/>
              <a:gd name="connsiteY2" fmla="*/ 129315 h 775875"/>
              <a:gd name="connsiteX3" fmla="*/ 8680235 w 8680235"/>
              <a:gd name="connsiteY3" fmla="*/ 775875 h 775875"/>
              <a:gd name="connsiteX4" fmla="*/ 4489235 w 8680235"/>
              <a:gd name="connsiteY4" fmla="*/ 775875 h 775875"/>
              <a:gd name="connsiteX5" fmla="*/ 4489235 w 8680235"/>
              <a:gd name="connsiteY5" fmla="*/ 129315 h 775875"/>
              <a:gd name="connsiteX6" fmla="*/ 830 w 8680235"/>
              <a:gd name="connsiteY6" fmla="*/ 102870 h 775875"/>
              <a:gd name="connsiteX0" fmla="*/ 984 w 8680389"/>
              <a:gd name="connsiteY0" fmla="*/ 102870 h 775875"/>
              <a:gd name="connsiteX1" fmla="*/ 8551074 w 8680389"/>
              <a:gd name="connsiteY1" fmla="*/ 0 h 775875"/>
              <a:gd name="connsiteX2" fmla="*/ 8680389 w 8680389"/>
              <a:gd name="connsiteY2" fmla="*/ 129315 h 775875"/>
              <a:gd name="connsiteX3" fmla="*/ 8680389 w 8680389"/>
              <a:gd name="connsiteY3" fmla="*/ 775875 h 775875"/>
              <a:gd name="connsiteX4" fmla="*/ 4489389 w 8680389"/>
              <a:gd name="connsiteY4" fmla="*/ 775875 h 775875"/>
              <a:gd name="connsiteX5" fmla="*/ 3769299 w 8680389"/>
              <a:gd name="connsiteY5" fmla="*/ 540795 h 775875"/>
              <a:gd name="connsiteX6" fmla="*/ 984 w 8680389"/>
              <a:gd name="connsiteY6" fmla="*/ 102870 h 775875"/>
              <a:gd name="connsiteX0" fmla="*/ 984 w 8680389"/>
              <a:gd name="connsiteY0" fmla="*/ 102870 h 775875"/>
              <a:gd name="connsiteX1" fmla="*/ 8551074 w 8680389"/>
              <a:gd name="connsiteY1" fmla="*/ 0 h 775875"/>
              <a:gd name="connsiteX2" fmla="*/ 8680389 w 8680389"/>
              <a:gd name="connsiteY2" fmla="*/ 129315 h 775875"/>
              <a:gd name="connsiteX3" fmla="*/ 8680389 w 8680389"/>
              <a:gd name="connsiteY3" fmla="*/ 775875 h 775875"/>
              <a:gd name="connsiteX4" fmla="*/ 4603689 w 8680389"/>
              <a:gd name="connsiteY4" fmla="*/ 535845 h 775875"/>
              <a:gd name="connsiteX5" fmla="*/ 3769299 w 8680389"/>
              <a:gd name="connsiteY5" fmla="*/ 540795 h 775875"/>
              <a:gd name="connsiteX6" fmla="*/ 984 w 8680389"/>
              <a:gd name="connsiteY6" fmla="*/ 102870 h 775875"/>
              <a:gd name="connsiteX0" fmla="*/ 986 w 8680391"/>
              <a:gd name="connsiteY0" fmla="*/ 102870 h 775875"/>
              <a:gd name="connsiteX1" fmla="*/ 8551076 w 8680391"/>
              <a:gd name="connsiteY1" fmla="*/ 0 h 775875"/>
              <a:gd name="connsiteX2" fmla="*/ 8680391 w 8680391"/>
              <a:gd name="connsiteY2" fmla="*/ 129315 h 775875"/>
              <a:gd name="connsiteX3" fmla="*/ 8680391 w 8680391"/>
              <a:gd name="connsiteY3" fmla="*/ 775875 h 775875"/>
              <a:gd name="connsiteX4" fmla="*/ 4603691 w 8680391"/>
              <a:gd name="connsiteY4" fmla="*/ 535845 h 775875"/>
              <a:gd name="connsiteX5" fmla="*/ 3757871 w 8680391"/>
              <a:gd name="connsiteY5" fmla="*/ 449355 h 775875"/>
              <a:gd name="connsiteX6" fmla="*/ 986 w 8680391"/>
              <a:gd name="connsiteY6" fmla="*/ 102870 h 775875"/>
              <a:gd name="connsiteX0" fmla="*/ 1513 w 8680918"/>
              <a:gd name="connsiteY0" fmla="*/ 102870 h 775875"/>
              <a:gd name="connsiteX1" fmla="*/ 8551603 w 8680918"/>
              <a:gd name="connsiteY1" fmla="*/ 0 h 775875"/>
              <a:gd name="connsiteX2" fmla="*/ 8680918 w 8680918"/>
              <a:gd name="connsiteY2" fmla="*/ 129315 h 775875"/>
              <a:gd name="connsiteX3" fmla="*/ 8680918 w 8680918"/>
              <a:gd name="connsiteY3" fmla="*/ 775875 h 775875"/>
              <a:gd name="connsiteX4" fmla="*/ 4604218 w 8680918"/>
              <a:gd name="connsiteY4" fmla="*/ 535845 h 775875"/>
              <a:gd name="connsiteX5" fmla="*/ 2409658 w 8680918"/>
              <a:gd name="connsiteY5" fmla="*/ 323625 h 775875"/>
              <a:gd name="connsiteX6" fmla="*/ 1513 w 8680918"/>
              <a:gd name="connsiteY6" fmla="*/ 102870 h 77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0918" h="775875">
                <a:moveTo>
                  <a:pt x="1513" y="102870"/>
                </a:moveTo>
                <a:lnTo>
                  <a:pt x="8551603" y="0"/>
                </a:lnTo>
                <a:lnTo>
                  <a:pt x="8680918" y="129315"/>
                </a:lnTo>
                <a:lnTo>
                  <a:pt x="8680918" y="775875"/>
                </a:lnTo>
                <a:lnTo>
                  <a:pt x="4604218" y="535845"/>
                </a:lnTo>
                <a:lnTo>
                  <a:pt x="2409658" y="323625"/>
                </a:lnTo>
                <a:cubicBezTo>
                  <a:pt x="2409658" y="252206"/>
                  <a:pt x="-69906" y="102870"/>
                  <a:pt x="1513" y="102870"/>
                </a:cubicBez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86100" y="276653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Active to passive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7224" y="128397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driver is  driving   a car (make it passive 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2732" y="3496568"/>
            <a:ext cx="5182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car  is being drived  by the driver.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37375" y="1226696"/>
            <a:ext cx="805824" cy="4838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523999" y="3496568"/>
            <a:ext cx="1219200" cy="3693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3500"/>
            </a:avLst>
          </a:prstGeom>
          <a:pattFill prst="pct75">
            <a:fgClr>
              <a:srgbClr val="92D050"/>
            </a:fgClr>
            <a:bgClr>
              <a:srgbClr val="0070C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8" b="90178" l="0" r="996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 flipH="1">
            <a:off x="6227177" y="1562100"/>
            <a:ext cx="2448467" cy="113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65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0" presetClass="pat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5.55112E-17 L -0.68993 -0.00806 L -0.6875 -0.00806 L -0.6875 -0.00806 " pathEditMode="relative" rAng="0" ptsTypes="AAAA">
                                      <p:cBhvr>
                                        <p:cTn id="2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9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10740" y="1000125"/>
            <a:ext cx="4876800" cy="1200329"/>
          </a:xfrm>
          <a:prstGeom prst="rect">
            <a:avLst/>
          </a:prstGeom>
          <a:solidFill>
            <a:srgbClr val="341C9C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Welcome </a:t>
            </a:r>
            <a:endParaRPr lang="bn-BD" sz="7200" b="1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220200" cy="5715000"/>
          </a:xfrm>
          <a:prstGeom prst="frame">
            <a:avLst>
              <a:gd name="adj1" fmla="val 3606"/>
            </a:avLst>
          </a:prstGeom>
          <a:solidFill>
            <a:srgbClr val="002060"/>
          </a:solidFill>
          <a:ln>
            <a:solidFill>
              <a:srgbClr val="00B0F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634" y="1667758"/>
            <a:ext cx="2505075" cy="1724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687" y="1829772"/>
            <a:ext cx="2950845" cy="27416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42 -0.24917 L -0.05642 -0.24889 C -0.05781 -0.22445 -0.05729 -0.23889 -0.05572 -0.19472 C -0.05555 -0.19111 -0.05538 -0.1875 -0.05503 -0.18389 C -0.05503 -0.18334 -0.05399 -0.16972 -0.0526 -0.16472 C -0.05225 -0.16334 -0.05173 -0.16195 -0.05138 -0.16056 C -0.05121 -0.15 -0.05156 -0.13917 -0.05069 -0.12861 C -0.05052 -0.12722 -0.0493 -0.13028 -0.04878 -0.13167 C -0.04513 -0.14028 -0.05225 -0.12806 -0.04635 -0.1375 C -0.04583 -0.13889 -0.04565 -0.14056 -0.04513 -0.14167 C -0.04461 -0.1425 -0.04357 -0.14278 -0.04322 -0.14361 C -0.0427 -0.14445 -0.04288 -0.14584 -0.04253 -0.14667 C -0.04184 -0.14806 -0.04079 -0.14917 -0.0401 -0.15056 C -0.03906 -0.1525 -0.03819 -0.15445 -0.0375 -0.15667 C -0.03715 -0.15806 -0.0368 -0.15945 -0.03628 -0.16056 C -0.03576 -0.16167 -0.03506 -0.16195 -0.03437 -0.16278 C -0.03402 -0.16361 -0.0335 -0.16472 -0.03315 -0.16584 C -0.02916 -0.17445 -0.03298 -0.16556 -0.03003 -0.17278 C -0.02881 -0.17834 -0.03003 -0.17334 -0.02812 -0.17889 C -0.0276 -0.18 -0.02725 -0.18139 -0.02673 -0.18278 C -0.02656 -0.18389 -0.02656 -0.185 -0.02621 -0.18584 C -0.02569 -0.18695 -0.025 -0.18778 -0.0243 -0.18889 C -0.02326 -0.19417 -0.02447 -0.18972 -0.0217 -0.19472 C -0.01875 -0.20056 -0.02239 -0.195 -0.01927 -0.20195 C -0.01875 -0.20306 -0.01788 -0.20389 -0.01736 -0.205 C -0.01666 -0.20611 -0.01614 -0.2075 -0.01545 -0.20889 C -0.01493 -0.21195 -0.01475 -0.21361 -0.01302 -0.21584 C -0.0125 -0.21667 -0.0118 -0.21667 -0.01111 -0.21695 C -0.01041 -0.21306 -0.01024 -0.21111 -0.0092 -0.20695 C -0.00885 -0.20528 -0.00833 -0.20361 -0.00798 -0.20195 C -0.00607 -0.19389 -0.00763 -0.19806 -0.00538 -0.19278 C -0.00312 -0.17834 -0.00642 -0.20056 -0.00416 -0.16056 C -0.00399 -0.15889 -0.00329 -0.15722 -0.00295 -0.15556 C -0.0026 -0.15472 -0.0026 -0.15361 -0.00225 -0.15278 C -0.00156 -0.15056 -0.00017 -0.14889 0.00018 -0.14667 C 0.00053 -0.14556 0.00053 -0.14445 0.00087 -0.14361 C 0.00157 -0.14195 0.00261 -0.14084 0.0033 -0.13972 C 0.00365 -0.13861 0.0033 -0.13667 0.004 -0.13667 C 0.00469 -0.13667 0.00504 -0.13834 0.00521 -0.13972 C 0.00573 -0.14195 0.00556 -0.14417 0.00591 -0.14667 C 0.00695 -0.15445 0.0066 -0.15306 0.00834 -0.15861 C 0.00886 -0.16195 0.00851 -0.16584 0.00973 -0.16861 C 0.01476 -0.18222 0.00973 -0.16778 0.01216 -0.17667 C 0.01303 -0.17945 0.01476 -0.18472 0.01476 -0.18445 C 0.01511 -0.18778 0.01546 -0.19084 0.01598 -0.19389 C 0.01632 -0.19556 0.01685 -0.19722 0.01719 -0.19889 C 0.01754 -0.20056 0.01754 -0.20222 0.01789 -0.20389 C 0.0191 -0.21306 0.01789 -0.20361 0.0191 -0.21084 C 0.0191 -0.21111 0.02101 -0.22389 0.02171 -0.225 L 0.02344 -0.22806 C 0.02379 -0.22945 0.02396 -0.23084 0.02414 -0.23195 C 0.02448 -0.23417 0.02535 -0.23806 0.02535 -0.23778 C 0.02553 -0.24139 0.0257 -0.24472 0.02605 -0.24806 C 0.02605 -0.24917 0.02657 -0.25222 0.02657 -0.25111 C 0.02709 -0.24611 0.02691 -0.24111 0.02726 -0.23611 C 0.02744 -0.235 0.02778 -0.23417 0.02796 -0.23306 C 0.02813 -0.23111 0.0283 -0.22889 0.02848 -0.22695 C 0.02865 -0.22584 0.029 -0.225 0.02917 -0.22389 C 0.02935 -0.22278 0.03004 -0.21639 0.03039 -0.215 C 0.03073 -0.21389 0.03125 -0.21306 0.0316 -0.21195 C 0.03195 -0.21028 0.03195 -0.20861 0.0323 -0.20695 C 0.03334 -0.2025 0.03369 -0.20472 0.03542 -0.20195 C 0.03612 -0.20084 0.03681 -0.19917 0.03733 -0.19778 C 0.03785 -0.19667 0.0382 -0.19528 0.03855 -0.19389 C 0.04219 -0.18389 0.03733 -0.19889 0.04115 -0.18695 C 0.04132 -0.18472 0.04115 -0.1825 0.04167 -0.18084 C 0.04219 -0.17917 0.04462 -0.17834 0.04549 -0.17778 C 0.04862 -0.17806 0.05174 -0.17834 0.05504 -0.17889 C 0.0566 -0.17917 0.05782 -0.18 0.05938 -0.18084 C 0.06528 -0.18361 0.05816 -0.17972 0.06511 -0.18389 C 0.06563 -0.18417 0.06632 -0.18445 0.06685 -0.18472 C 0.06858 -0.18611 0.06928 -0.1875 0.07066 -0.18972 C 0.07119 -0.19111 0.07153 -0.1925 0.07188 -0.19389 C 0.07275 -0.19584 0.07448 -0.2 0.07448 -0.19972 C 0.07379 -0.22278 0.07778 -0.21722 0.07066 -0.22 C 0.06997 -0.22028 0.06945 -0.22056 0.06875 -0.22084 C 0.06667 -0.22056 0.06459 -0.22084 0.0625 -0.22 C 0.06146 -0.21945 0.06077 -0.21806 0.06007 -0.21695 C 0.05591 -0.21139 0.0599 -0.21639 0.05678 -0.21084 C 0.05573 -0.20889 0.05435 -0.20695 0.05313 -0.205 L 0.05122 -0.20195 C 0.05053 -0.19861 0.05035 -0.19695 0.04862 -0.19389 C 0.0474 -0.19139 0.04428 -0.18695 0.04428 -0.18667 C 0.04202 -0.17611 0.04271 -0.18084 0.04167 -0.17278 C 0.04202 -0.16861 0.04167 -0.16472 0.04237 -0.16056 C 0.04254 -0.15945 0.04358 -0.15861 0.04428 -0.15778 C 0.04549 -0.15611 0.04653 -0.15445 0.0481 -0.15361 C 0.05261 -0.15111 0.05053 -0.15222 0.05435 -0.15056 C 0.0606 -0.15139 0.06702 -0.15139 0.07327 -0.15278 C 0.07431 -0.15278 0.07535 -0.15417 0.07639 -0.15472 C 0.07691 -0.155 0.07761 -0.15528 0.0783 -0.15556 C 0.07969 -0.15806 0.08091 -0.16084 0.08264 -0.16278 C 0.08525 -0.16556 0.08403 -0.16389 0.08646 -0.16778 C 0.08664 -0.16945 0.08664 -0.17111 0.08698 -0.17278 C 0.08803 -0.17639 0.08959 -0.17945 0.0908 -0.18278 C 0.09167 -0.185 0.09271 -0.18722 0.09341 -0.18972 C 0.0941 -0.19389 0.09514 -0.19778 0.09584 -0.20195 C 0.09688 -0.20834 0.09688 -0.21528 0.09896 -0.22084 C 0.10122 -0.22695 0.10087 -0.225 0.10209 -0.23195 C 0.10244 -0.23334 0.10261 -0.23472 0.10278 -0.23611 C 0.10296 -0.23834 0.10296 -0.24084 0.10348 -0.24306 C 0.10382 -0.245 0.10469 -0.24639 0.10521 -0.24806 C 0.10573 -0.25056 0.10608 -0.25278 0.1066 -0.255 C 0.10695 -0.25695 0.10782 -0.25834 0.10782 -0.26028 C 0.10782 -0.26139 0.10695 -0.25806 0.1066 -0.25722 C 0.10591 -0.25584 0.10521 -0.25445 0.10469 -0.25306 C 0.10417 -0.24861 0.10382 -0.24222 0.10278 -0.23806 C 0.10226 -0.23639 0.10191 -0.23472 0.10157 -0.23306 C 0.10035 -0.22806 0.1 -0.22528 0.09896 -0.22 C 0.09879 -0.21695 0.09862 -0.21389 0.09844 -0.21084 C 0.09827 -0.20945 0.09792 -0.20834 0.09775 -0.20695 C 0.09705 -0.20028 0.09619 -0.19361 0.09584 -0.18695 L 0.09514 -0.17472 C 0.09514 -0.17445 0.09584 -0.16222 0.09653 -0.15972 C 0.09705 -0.1575 0.09914 -0.15445 0.10018 -0.15278 C 0.10053 -0.15167 0.10053 -0.15056 0.10087 -0.14972 C 0.10174 -0.14778 0.10348 -0.14722 0.10469 -0.14667 C 0.1106 -0.1525 0.10851 -0.14917 0.11164 -0.15556 C 0.11181 -0.15667 0.11198 -0.15778 0.11216 -0.15861 C 0.1125 -0.16 0.1125 -0.16139 0.11285 -0.16278 C 0.11355 -0.165 0.11546 -0.16972 0.11667 -0.17167 C 0.11719 -0.17278 0.11789 -0.17361 0.11841 -0.17472 C 0.12066 -0.17917 0.11858 -0.17667 0.12171 -0.18084 C 0.12223 -0.18167 0.12292 -0.18195 0.12344 -0.18278 C 0.12448 -0.18445 0.12518 -0.18611 0.12605 -0.18778 C 0.13004 -0.19528 0.12553 -0.18528 0.13039 -0.19584 C 0.13091 -0.19695 0.13108 -0.19806 0.13178 -0.19889 C 0.1323 -0.19972 0.13299 -0.20028 0.13351 -0.20084 C 0.1375 -0.20528 0.13473 -0.20306 0.13994 -0.20584 L 0.14185 -0.20695 L 0.14358 -0.20778 C 0.14862 -0.20695 0.15382 -0.20695 0.15869 -0.205 C 0.15973 -0.20445 0.16007 -0.20222 0.1606 -0.20084 C 0.16094 -0.2 0.16181 -0.19834 0.16129 -0.19778 C 0.1606 -0.19722 0.15955 -0.19861 0.15869 -0.19889 C 0.15851 -0.20084 0.15869 -0.20306 0.15816 -0.205 C 0.15782 -0.20611 0.1566 -0.20667 0.15625 -0.20778 C 0.15573 -0.20972 0.15625 -0.21222 0.15556 -0.21389 C 0.15504 -0.21556 0.15278 -0.21639 0.15174 -0.21695 C 0.14757 -0.21667 0.14341 -0.21722 0.13924 -0.21584 C 0.13768 -0.21556 0.13542 -0.21195 0.13542 -0.21167 C 0.13507 -0.21084 0.13455 -0.21 0.13421 -0.20889 C 0.13282 -0.20361 0.13247 -0.20084 0.13178 -0.19584 C 0.13125 -0.17556 0.13056 -0.1725 0.13178 -0.15472 C 0.13178 -0.15334 0.13178 -0.15167 0.1323 -0.15056 C 0.13299 -0.14972 0.13403 -0.15 0.1349 -0.14972 C 0.13889 -0.15 0.14289 -0.14972 0.14688 -0.15056 C 0.14775 -0.15084 0.14844 -0.15222 0.14931 -0.15278 C 0.15053 -0.15334 0.15174 -0.15334 0.15313 -0.15361 C 0.16129 -0.1625 0.15313 -0.15306 0.15938 -0.16167 C 0.1599 -0.1625 0.16077 -0.16306 0.16129 -0.16361 C 0.16337 -0.16667 0.16459 -0.17028 0.16754 -0.17167 C 0.16823 -0.17195 0.16875 -0.17222 0.16945 -0.17278 C 0.17153 -0.17445 0.17344 -0.17695 0.1757 -0.17778 C 0.17657 -0.17806 0.17744 -0.17861 0.1783 -0.17889 C 0.18473 -0.18028 0.18264 -0.17917 0.18889 -0.18084 C 0.18976 -0.18111 0.19063 -0.18167 0.1915 -0.18167 C 0.19358 -0.18222 0.19566 -0.1825 0.19775 -0.18278 C 0.19862 -0.18334 0.19948 -0.18389 0.20018 -0.18472 C 0.20122 -0.18556 0.20174 -0.18722 0.20278 -0.18778 C 0.20417 -0.18861 0.20573 -0.18861 0.20712 -0.18889 C 0.20782 -0.18972 0.20851 -0.19056 0.20903 -0.19195 C 0.21007 -0.19445 0.21164 -0.2 0.21164 -0.19972 C 0.21129 -0.20167 0.21146 -0.20334 0.21094 -0.205 C 0.2106 -0.20584 0.20973 -0.20611 0.20903 -0.20695 C 0.20834 -0.20778 0.20799 -0.20917 0.20712 -0.21 C 0.2066 -0.21056 0.20591 -0.21056 0.20521 -0.21084 C 0.20087 -0.21445 0.20608 -0.21195 0.20087 -0.21389 C 0.19167 -0.21306 0.19167 -0.2175 0.18889 -0.21 C 0.18855 -0.20861 0.18803 -0.20722 0.18768 -0.20584 C 0.18716 -0.19834 0.18733 -0.19695 0.18525 -0.18972 C 0.18473 -0.18834 0.18386 -0.18722 0.18334 -0.18584 C 0.18299 -0.18472 0.18282 -0.18389 0.18264 -0.18278 C 0.18143 -0.17334 0.18195 -0.16917 0.18264 -0.15778 C 0.18299 -0.15195 0.18299 -0.15334 0.18525 -0.14972 C 0.18577 -0.14667 0.18542 -0.14528 0.18837 -0.14556 C 0.19011 -0.14584 0.19341 -0.1475 0.19341 -0.14722 C 0.19375 -0.14861 0.1941 -0.15 0.19462 -0.15056 C 0.19636 -0.15306 0.19862 -0.15306 0.20087 -0.15361 C 0.20191 -0.16028 0.20087 -0.15528 0.20278 -0.16056 C 0.2033 -0.16195 0.20348 -0.16361 0.204 -0.16472 C 0.20452 -0.16556 0.20521 -0.16611 0.20591 -0.16667 C 0.20625 -0.16778 0.2066 -0.16889 0.20712 -0.16972 C 0.20764 -0.17056 0.20851 -0.17084 0.20903 -0.17167 C 0.21025 -0.17334 0.21129 -0.175 0.21216 -0.17667 C 0.21476 -0.18139 0.2125 -0.17806 0.21407 -0.18278 C 0.21528 -0.18611 0.21719 -0.19056 0.2191 -0.19278 C 0.2198 -0.19361 0.22084 -0.19417 0.22171 -0.19472 C 0.22223 -0.19611 0.22275 -0.1975 0.22362 -0.19889 C 0.23039 -0.21084 0.22483 -0.19972 0.22917 -0.20889 C 0.22935 -0.21028 0.22935 -0.21167 0.22987 -0.21306 C 0.23108 -0.21639 0.23212 -0.21611 0.23421 -0.21695 C 0.23403 -0.20445 0.23386 -0.19222 0.23351 -0.17972 C 0.23299 -0.15639 0.23403 -0.17306 0.23178 -0.16056 C 0.23125 -0.15778 0.23125 -0.15528 0.23039 -0.15278 C 0.23004 -0.15167 0.22969 -0.15056 0.22917 -0.14972 C 0.22935 -0.14556 0.22935 -0.14139 0.22987 -0.1375 C 0.23004 -0.13667 0.23039 -0.13945 0.23039 -0.14056 C 0.23073 -0.14306 0.23073 -0.14528 0.23108 -0.1475 C 0.2316 -0.15084 0.2323 -0.15361 0.23299 -0.15667 C 0.23369 -0.15972 0.23438 -0.16278 0.23542 -0.16584 C 0.23629 -0.16778 0.23803 -0.17167 0.23803 -0.17139 C 0.2382 -0.17278 0.23837 -0.17389 0.23855 -0.17472 C 0.23889 -0.17584 0.23941 -0.17667 0.23994 -0.17778 C 0.24185 -0.18222 0.24132 -0.18111 0.24358 -0.18472 C 0.24497 -0.19056 0.24341 -0.18528 0.24619 -0.18972 C 0.24671 -0.19056 0.24688 -0.19195 0.2474 -0.19278 C 0.24792 -0.19361 0.24879 -0.19417 0.24931 -0.19472 C 0.25487 -0.20111 0.24931 -0.195 0.25365 -0.2 C 0.25521 -0.20722 0.25435 -0.20556 0.26372 -0.20195 C 0.26441 -0.20167 0.26407 -0.19972 0.26441 -0.19889 C 0.26563 -0.19639 0.26771 -0.19472 0.26875 -0.19195 C 0.26962 -0.18972 0.27049 -0.18778 0.27136 -0.18584 C 0.27396 -0.18 0.27327 -0.18278 0.2757 -0.17472 C 0.27917 -0.16389 0.27622 -0.17139 0.27952 -0.15972 C 0.28264 -0.14889 0.27935 -0.16389 0.28143 -0.15361 C 0.28073 -0.15278 0.28021 -0.15139 0.27952 -0.15056 C 0.2783 -0.14917 0.27674 -0.14834 0.2757 -0.14667 L 0.27327 -0.1425 C 0.27448 -0.15084 0.27275 -0.1425 0.27639 -0.15056 C 0.27674 -0.15139 0.27691 -0.15361 0.27691 -0.15334 L 0.27691 -0.15361 L 0.28264 -0.16472 L 0.28646 -0.17167 L 0.29844 -0.20695 L 0.30087 -0.205 C 0.30296 -0.2025 0.30643 -0.20167 0.30712 -0.19778 C 0.30747 -0.19695 0.30747 -0.19584 0.30782 -0.19472 C 0.30834 -0.19334 0.30903 -0.19222 0.30973 -0.19084 C 0.3099 -0.1875 0.31007 -0.18417 0.31025 -0.18084 C 0.31042 -0.17972 0.31077 -0.17889 0.31094 -0.17778 C 0.31146 -0.17445 0.31216 -0.16778 0.31216 -0.1675 C 0.31285 -0.14445 0.30851 -0.14556 0.31858 -0.1475 C 0.3198 -0.14778 0.32101 -0.14834 0.32223 -0.14861 C 0.32396 -0.15056 0.32587 -0.15222 0.32726 -0.15472 L 0.32917 -0.15778 L 0.33994 -0.17389 C 0.34254 -0.17584 0.34532 -0.17806 0.3481 -0.17972 C 0.34983 -0.18084 0.35191 -0.18111 0.35365 -0.18167 C 0.35452 -0.18222 0.35539 -0.1825 0.35625 -0.18278 C 0.35834 -0.18611 0.3573 -0.18584 0.35869 -0.18584 L 0.35869 -0.18889 C 0.35955 -0.19389 0.3606 -0.19889 0.36129 -0.20389 C 0.36146 -0.20556 0.36164 -0.20722 0.36198 -0.20889 C 0.36233 -0.21139 0.36459 -0.21528 0.3632 -0.21584 C 0.35903 -0.21806 0.35435 -0.21528 0.35 -0.215 C 0.34844 -0.21167 0.3481 -0.21056 0.34619 -0.20778 C 0.34532 -0.20695 0.34445 -0.20584 0.34375 -0.205 C 0.34254 -0.1975 0.34375 -0.20417 0.34185 -0.19695 C 0.3415 -0.19584 0.34132 -0.195 0.34115 -0.19389 C 0.34098 -0.1925 0.34098 -0.19111 0.34046 -0.18972 C 0.34011 -0.18861 0.33924 -0.18778 0.33872 -0.18695 C 0.33664 -0.1775 0.33994 -0.19195 0.33612 -0.17972 C 0.3356 -0.17778 0.33542 -0.17556 0.3349 -0.17389 L 0.33369 -0.16972 C 0.33386 -0.1675 0.33386 -0.165 0.33421 -0.16278 C 0.33473 -0.15972 0.33629 -0.15695 0.33733 -0.15472 C 0.3375 -0.15361 0.33768 -0.1525 0.33803 -0.15167 C 0.33976 -0.14806 0.34185 -0.15 0.34428 -0.15056 C 0.34514 -0.15084 0.34601 -0.15139 0.34688 -0.15167 C 0.34879 -0.15361 0.34896 -0.15417 0.35122 -0.15556 C 0.3533 -0.15695 0.35556 -0.15722 0.35747 -0.15861 C 0.35834 -0.15917 0.35921 -0.16 0.36007 -0.16056 C 0.3606 -0.16111 0.36129 -0.16111 0.36198 -0.16167 C 0.36632 -0.16528 0.36112 -0.1625 0.36632 -0.16472 C 0.36667 -0.16584 0.36685 -0.16722 0.36754 -0.16778 C 0.37223 -0.17195 0.36945 -0.165 0.37257 -0.17167 C 0.37275 -0.17195 0.37257 -0.1725 0.37257 -0.17278 L 0.37257 -0.1725 L 0.37257 -0.17278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5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0"/>
                <a:alpha val="27000"/>
              </a:schemeClr>
            </a:gs>
            <a:gs pos="49567">
              <a:srgbClr val="341C9C"/>
            </a:gs>
            <a:gs pos="97000">
              <a:srgbClr val="002060">
                <a:alpha val="72000"/>
              </a:srgbClr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500" y="265956"/>
            <a:ext cx="533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 us know the voice change of double object 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11811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 teaches  us  English.  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49149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Note: You can use any object as the subject of the passive voice.  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Down Arrow Callout 1"/>
          <p:cNvSpPr/>
          <p:nvPr/>
        </p:nvSpPr>
        <p:spPr>
          <a:xfrm>
            <a:off x="990600" y="1181100"/>
            <a:ext cx="876300" cy="1143000"/>
          </a:xfrm>
          <a:prstGeom prst="downArrowCallout">
            <a:avLst/>
          </a:prstGeom>
          <a:noFill/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Callout 7"/>
          <p:cNvSpPr/>
          <p:nvPr/>
        </p:nvSpPr>
        <p:spPr>
          <a:xfrm>
            <a:off x="1866900" y="1166446"/>
            <a:ext cx="1638300" cy="1143000"/>
          </a:xfrm>
          <a:prstGeom prst="downArrowCallout">
            <a:avLst/>
          </a:prstGeom>
          <a:noFill/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Callout 8"/>
          <p:cNvSpPr/>
          <p:nvPr/>
        </p:nvSpPr>
        <p:spPr>
          <a:xfrm>
            <a:off x="3505200" y="1166446"/>
            <a:ext cx="723900" cy="1143000"/>
          </a:xfrm>
          <a:prstGeom prst="downArrowCallout">
            <a:avLst/>
          </a:prstGeom>
          <a:noFill/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Callout 9"/>
          <p:cNvSpPr/>
          <p:nvPr/>
        </p:nvSpPr>
        <p:spPr>
          <a:xfrm>
            <a:off x="4229100" y="1166446"/>
            <a:ext cx="1790700" cy="1143000"/>
          </a:xfrm>
          <a:prstGeom prst="downArrowCallout">
            <a:avLst/>
          </a:prstGeom>
          <a:noFill/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38958" y="2409483"/>
            <a:ext cx="971550" cy="762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14904" y="2409483"/>
            <a:ext cx="1543050" cy="762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Verb transitive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66746" y="2409483"/>
            <a:ext cx="971550" cy="762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30969" y="2409483"/>
            <a:ext cx="1488831" cy="762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566746" y="3169908"/>
            <a:ext cx="2453054" cy="1703004"/>
            <a:chOff x="3566746" y="3169908"/>
            <a:chExt cx="2453054" cy="1703004"/>
          </a:xfrm>
        </p:grpSpPr>
        <p:sp>
          <p:nvSpPr>
            <p:cNvPr id="17" name="Cross 16"/>
            <p:cNvSpPr/>
            <p:nvPr/>
          </p:nvSpPr>
          <p:spPr>
            <a:xfrm>
              <a:off x="3810000" y="3201770"/>
              <a:ext cx="1905000" cy="551765"/>
            </a:xfrm>
            <a:prstGeom prst="plus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Double object</a:t>
              </a:r>
              <a:endParaRPr lang="en-US" dirty="0"/>
            </a:p>
          </p:txBody>
        </p:sp>
        <p:sp>
          <p:nvSpPr>
            <p:cNvPr id="28" name="U-Turn Arrow 27"/>
            <p:cNvSpPr/>
            <p:nvPr/>
          </p:nvSpPr>
          <p:spPr>
            <a:xfrm rot="10800000" flipH="1">
              <a:off x="3566746" y="3170896"/>
              <a:ext cx="1181100" cy="1702016"/>
            </a:xfrm>
            <a:prstGeom prst="uturnArrow">
              <a:avLst>
                <a:gd name="adj1" fmla="val 22763"/>
                <a:gd name="adj2" fmla="val 25000"/>
                <a:gd name="adj3" fmla="val 25000"/>
                <a:gd name="adj4" fmla="val 22864"/>
                <a:gd name="adj5" fmla="val 75000"/>
              </a:avLst>
            </a:prstGeom>
            <a:solidFill>
              <a:srgbClr val="3333CC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U-Turn Arrow 28"/>
            <p:cNvSpPr/>
            <p:nvPr/>
          </p:nvSpPr>
          <p:spPr>
            <a:xfrm rot="10800000">
              <a:off x="4808660" y="3169908"/>
              <a:ext cx="1211140" cy="1702016"/>
            </a:xfrm>
            <a:prstGeom prst="uturnArrow">
              <a:avLst>
                <a:gd name="adj1" fmla="val 22763"/>
                <a:gd name="adj2" fmla="val 25000"/>
                <a:gd name="adj3" fmla="val 25000"/>
                <a:gd name="adj4" fmla="val 22864"/>
                <a:gd name="adj5" fmla="val 75000"/>
              </a:avLst>
            </a:prstGeom>
            <a:solidFill>
              <a:srgbClr val="3333CC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342900" y="3651584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 = indirect object 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6088" y="409111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  = direct object 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Frame 33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3300"/>
            </a:avLst>
          </a:prstGeom>
          <a:gradFill flip="none" rotWithShape="1">
            <a:gsLst>
              <a:gs pos="0">
                <a:schemeClr val="accent5">
                  <a:lumMod val="50000"/>
                  <a:alpha val="77000"/>
                </a:schemeClr>
              </a:gs>
              <a:gs pos="49567">
                <a:srgbClr val="341C9C"/>
              </a:gs>
              <a:gs pos="97000">
                <a:srgbClr val="002060">
                  <a:alpha val="72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150200"/>
            <a:ext cx="14954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18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2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31" grpId="0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55759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Let’s practice 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6831" y="834465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teaches  us   English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6493" y="1631273"/>
            <a:ext cx="4788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 are taught English by him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6493" y="2373767"/>
            <a:ext cx="4783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is taught us by him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00300" y="3004924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 , Try to change it into passive voice.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43300" y="3513490"/>
            <a:ext cx="396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gave me  a book.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taught him lesson.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 feed me fruits.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made him captain.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 informed me this 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942490" y="844172"/>
            <a:ext cx="1384789" cy="61357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400300" y="832467"/>
            <a:ext cx="495300" cy="6234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56493" y="2373767"/>
            <a:ext cx="1219200" cy="6234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33045" y="1567855"/>
            <a:ext cx="674077" cy="6234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ame 15"/>
          <p:cNvSpPr/>
          <p:nvPr/>
        </p:nvSpPr>
        <p:spPr>
          <a:xfrm>
            <a:off x="0" y="0"/>
            <a:ext cx="9144000" cy="5829300"/>
          </a:xfrm>
          <a:prstGeom prst="frame">
            <a:avLst>
              <a:gd name="adj1" fmla="val 3767"/>
            </a:avLst>
          </a:prstGeom>
          <a:pattFill prst="wave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12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2" grpId="0" animBg="1"/>
      <p:bldP spid="13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5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7814" y="381643"/>
            <a:ext cx="6923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 voice of silent  infinitive </a:t>
            </a:r>
            <a:endParaRPr lang="en-US" sz="4000" u="sng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18575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told him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this 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77814" y="3369423"/>
            <a:ext cx="4589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was told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this by me 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277814" y="1550185"/>
            <a:ext cx="4343400" cy="1552249"/>
            <a:chOff x="3048000" y="1310482"/>
            <a:chExt cx="4343400" cy="1552249"/>
          </a:xfrm>
          <a:blipFill>
            <a:blip r:embed="rId4">
              <a:alphaModFix amt="52000"/>
            </a:blip>
            <a:tile tx="0" ty="0" sx="100000" sy="100000" flip="none" algn="tl"/>
          </a:blipFill>
        </p:grpSpPr>
        <p:sp>
          <p:nvSpPr>
            <p:cNvPr id="7" name="TextBox 6"/>
            <p:cNvSpPr txBox="1"/>
            <p:nvPr/>
          </p:nvSpPr>
          <p:spPr>
            <a:xfrm>
              <a:off x="3048000" y="1908624"/>
              <a:ext cx="4343400" cy="954107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Sometime infinitive remains silent in the active voice. 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Up Arrow 8"/>
            <p:cNvSpPr/>
            <p:nvPr/>
          </p:nvSpPr>
          <p:spPr>
            <a:xfrm>
              <a:off x="4009294" y="1310482"/>
              <a:ext cx="480646" cy="598142"/>
            </a:xfrm>
            <a:prstGeom prst="up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658813" y="3892643"/>
            <a:ext cx="3827586" cy="1312692"/>
            <a:chOff x="1658813" y="3892643"/>
            <a:chExt cx="3827586" cy="1312692"/>
          </a:xfrm>
          <a:blipFill>
            <a:blip r:embed="rId4">
              <a:alphaModFix amt="52000"/>
            </a:blip>
            <a:tile tx="0" ty="0" sx="100000" sy="100000" flip="none" algn="tl"/>
          </a:blipFill>
        </p:grpSpPr>
        <p:sp>
          <p:nvSpPr>
            <p:cNvPr id="8" name="TextBox 7"/>
            <p:cNvSpPr txBox="1"/>
            <p:nvPr/>
          </p:nvSpPr>
          <p:spPr>
            <a:xfrm>
              <a:off x="1658813" y="4251228"/>
              <a:ext cx="3827586" cy="954107"/>
            </a:xfrm>
            <a:prstGeom prst="rect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Infinitive must be shown in the passive voice . 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Up Arrow 10"/>
            <p:cNvSpPr/>
            <p:nvPr/>
          </p:nvSpPr>
          <p:spPr>
            <a:xfrm>
              <a:off x="3048000" y="3892643"/>
              <a:ext cx="457200" cy="358585"/>
            </a:xfrm>
            <a:prstGeom prst="up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Frame 12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3300"/>
            </a:avLst>
          </a:prstGeom>
          <a:blipFill>
            <a:blip r:embed="rId4">
              <a:alphaModFix amt="52000"/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77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0400" y="419100"/>
            <a:ext cx="2743200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Pair of work 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2857500"/>
            <a:ext cx="55348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advised me tell the truth.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elected him go there.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 found it hard to break.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bird made the wind blow.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teacher told him do the some.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6308" y="2257485"/>
            <a:ext cx="7505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 the active voice into passive voice.</a:t>
            </a:r>
            <a:endParaRPr lang="en-US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3593"/>
            </a:avLst>
          </a:prstGeom>
          <a:blipFill dpi="0" rotWithShape="1">
            <a:blip r:embed="rId2">
              <a:alphaModFix amt="56000"/>
            </a:blip>
            <a:srcRect/>
            <a:tile tx="0" ty="0" sx="100000" sy="100000" flip="none" algn="tl"/>
          </a:blipFill>
          <a:ln cap="sq" cmpd="dbl">
            <a:solidFill>
              <a:schemeClr val="tx1"/>
            </a:solidFill>
            <a:beve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57" b="76239" l="45668" r="877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2996" r="7813" b="34753"/>
          <a:stretch/>
        </p:blipFill>
        <p:spPr>
          <a:xfrm>
            <a:off x="7772400" y="297139"/>
            <a:ext cx="1047750" cy="1270246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556" b="89194" l="1209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13" t="7560" r="48224" b="32355"/>
          <a:stretch/>
        </p:blipFill>
        <p:spPr>
          <a:xfrm>
            <a:off x="533400" y="295642"/>
            <a:ext cx="1012457" cy="127174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5135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85 -0.00472 L 0.33628 0.14805 L 0.33628 0.15055 " pathEditMode="relative" rAng="0" ptsTypes="AAA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72" y="7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64 -0.01695 L -0.35312 0.14972 L -0.35312 0.15027 L -0.35312 0.14972 " pathEditMode="relative" rAng="0" ptsTypes="AAAA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74" y="8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3469" y="289270"/>
            <a:ext cx="5413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 voice of reflexive verbs </a:t>
            </a:r>
            <a:endParaRPr lang="en-US" sz="3200" u="sng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5349" y="1056789"/>
            <a:ext cx="6743701" cy="120032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 voice </a:t>
            </a:r>
            <a:r>
              <a:rPr lang="bn-BD" sz="2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এর </a:t>
            </a:r>
            <a:r>
              <a:rPr lang="en-US" sz="2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 </a:t>
            </a:r>
            <a:r>
              <a:rPr lang="bn-BD" sz="2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যদি </a:t>
            </a:r>
            <a:r>
              <a:rPr lang="en-US" sz="2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reflexive pronoun </a:t>
            </a:r>
            <a:r>
              <a:rPr lang="bn-BD" sz="2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হয় তাহলে </a:t>
            </a:r>
            <a:r>
              <a:rPr lang="en-US" sz="2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 </a:t>
            </a:r>
            <a:r>
              <a:rPr lang="bn-BD" sz="2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অপরিবর্তিত অবস্থায় থেকে নিম্নরূপ </a:t>
            </a:r>
            <a:r>
              <a:rPr lang="en-US" sz="2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 </a:t>
            </a:r>
            <a:r>
              <a:rPr lang="bn-BD" sz="2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অনুযায়ী </a:t>
            </a:r>
            <a:r>
              <a:rPr lang="en-US" sz="2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 </a:t>
            </a:r>
            <a:r>
              <a:rPr lang="bn-BD" sz="2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হয় । </a:t>
            </a:r>
            <a:r>
              <a:rPr lang="en-US" sz="2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262" y="2908353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killed  herself 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3368" y="3519564"/>
            <a:ext cx="4689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was killed by herself </a:t>
            </a: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640" y="4180252"/>
            <a:ext cx="4032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punished yourself . 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5784" y="4803141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were punished by yourself .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2335784"/>
            <a:ext cx="6518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subject+ + auxiliary verb + by + reflexive pronoun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3900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11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9" grpId="0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49567">
              <a:srgbClr val="341C9C"/>
            </a:gs>
            <a:gs pos="97000">
              <a:srgbClr val="002060">
                <a:alpha val="72000"/>
              </a:srgb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26670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 voice of Quasi-passive Verb.</a:t>
            </a:r>
            <a:endParaRPr lang="en-US" sz="3200" u="sng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118800"/>
            <a:ext cx="7315200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 active voice is with Quasi- passive verb-</a:t>
            </a:r>
            <a:endParaRPr lang="en-US" sz="28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814899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 + auxiliary verb + v3 + adjective 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2417802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 active:  Honey test sweet.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9938" y="3113901"/>
            <a:ext cx="633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Passive: Honey is sweet when it is tested.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9938" y="4000500"/>
            <a:ext cx="5263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 : The book reads well.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45339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book is well when it is read .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700"/>
            </a:avLst>
          </a:prstGeom>
          <a:solidFill>
            <a:schemeClr val="accent5">
              <a:lumMod val="75000"/>
            </a:schemeClr>
          </a:solidFill>
          <a:ln w="19050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57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8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49567">
              <a:srgbClr val="92D050"/>
            </a:gs>
            <a:gs pos="97000">
              <a:srgbClr val="3333CC">
                <a:alpha val="58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003" y="1063645"/>
            <a:ext cx="2143125" cy="214312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AECEB"/>
              </a:clrFrom>
              <a:clrTo>
                <a:srgbClr val="EAECE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264" t="51274" r="5196" b="1700"/>
          <a:stretch/>
        </p:blipFill>
        <p:spPr>
          <a:xfrm>
            <a:off x="4495800" y="1261765"/>
            <a:ext cx="1369107" cy="849333"/>
          </a:xfrm>
          <a:prstGeom prst="rect">
            <a:avLst/>
          </a:prstGeom>
          <a:ln w="12700" cap="sq" cmpd="thickThin">
            <a:noFill/>
            <a:prstDash val="solid"/>
            <a:miter lim="800000"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bliqueBottomLeft"/>
            <a:lightRig rig="soft" dir="t">
              <a:rot lat="0" lon="0" rev="0"/>
            </a:lightRig>
          </a:scene3d>
          <a:sp3d contourW="44450" prstMaterial="matte">
            <a:bevelT w="63500" h="63500" prst="hardEdge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505200" y="571500"/>
            <a:ext cx="198120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works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bn-BD" sz="2400" dirty="0">
              <a:latin typeface="Times New Roman" pitchFamily="18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4278"/>
            </a:avLst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24200" y="3314700"/>
            <a:ext cx="411480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002060"/>
                </a:solidFill>
              </a:rPr>
              <a:t>Honey tests sweet 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002060"/>
                </a:solidFill>
              </a:rPr>
              <a:t>The pill testes bitter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002060"/>
                </a:solidFill>
              </a:rPr>
              <a:t>The food looks delicious.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002060"/>
                </a:solidFill>
              </a:rPr>
              <a:t>The man seems strong 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002060"/>
                </a:solidFill>
              </a:rPr>
              <a:t>You look nice.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AECEB"/>
              </a:clrFrom>
              <a:clrTo>
                <a:srgbClr val="EAECE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15" t="59691" r="42592" b="841"/>
          <a:stretch/>
        </p:blipFill>
        <p:spPr>
          <a:xfrm>
            <a:off x="3023654" y="2127904"/>
            <a:ext cx="1472146" cy="853434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AECEB"/>
              </a:clrFrom>
              <a:clrTo>
                <a:srgbClr val="EAECE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48" t="62471" r="41383" b="-2779"/>
          <a:stretch/>
        </p:blipFill>
        <p:spPr>
          <a:xfrm>
            <a:off x="4476750" y="2127904"/>
            <a:ext cx="1373785" cy="958196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AECEB"/>
              </a:clrFrom>
              <a:clrTo>
                <a:srgbClr val="EAECE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04" t="35829" r="32774" b="39538"/>
          <a:stretch/>
        </p:blipFill>
        <p:spPr>
          <a:xfrm>
            <a:off x="3023654" y="1264403"/>
            <a:ext cx="1453096" cy="865974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82 0.00695 L -0.24879 -0.115 " pathEditMode="relative" ptsTypes="AA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64 -0.00694 L -0.25243 0.04917 " pathEditMode="relative" ptsTypes="AA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48 -0.00111 L 0.26684 -0.08833 L 0.26684 -0.08833 " pathEditMode="relative" rAng="0" ptsTypes="AAA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10" y="-4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6 -0.00611 L 0.26875 0.01722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58" y="1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0">
              <a:srgbClr val="FE0101">
                <a:alpha val="60000"/>
              </a:srgbClr>
            </a:gs>
            <a:gs pos="45000">
              <a:srgbClr val="3333CC"/>
            </a:gs>
            <a:gs pos="24000">
              <a:srgbClr val="00B0F0">
                <a:alpha val="0"/>
              </a:srgbClr>
            </a:gs>
            <a:gs pos="0">
              <a:srgbClr val="002060">
                <a:alpha val="68000"/>
              </a:srgbClr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71800" y="723900"/>
            <a:ext cx="35227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Home work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5388" y="3086100"/>
            <a:ext cx="55348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advised me tell the truth.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elected him go there.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 found it hard to break.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bird made the wind blow.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teacher told him do the some.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9431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the active voice into passive voice at your home.</a:t>
            </a:r>
            <a:endParaRPr lang="en-US" sz="2800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87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E0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705100"/>
            <a:ext cx="2590800" cy="2590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10545" y="1979890"/>
            <a:ext cx="63289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you, see again </a:t>
            </a:r>
            <a:endParaRPr lang="en-US" sz="54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938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pen-notebook-vector-3676000.jpg"/>
          <p:cNvPicPr>
            <a:picLocks noChangeAspect="1"/>
          </p:cNvPicPr>
          <p:nvPr/>
        </p:nvPicPr>
        <p:blipFill>
          <a:blip r:embed="rId3"/>
          <a:srcRect l="5514" t="11111" r="5783" b="2142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066800" y="190500"/>
            <a:ext cx="201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Introduction </a:t>
            </a:r>
            <a:endParaRPr lang="bn-BD" sz="2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2171700"/>
            <a:ext cx="1371600" cy="46166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Teacher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bn-BD" sz="2400" dirty="0"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2247900"/>
            <a:ext cx="1219200" cy="40011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Lesson  </a:t>
            </a:r>
            <a:endParaRPr lang="bn-BD" sz="2000" dirty="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2857500"/>
            <a:ext cx="3581400" cy="203132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Md. Golam Kabir(B 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B Ed)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Assistant teacher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Boalia Boirtola Dakhil Madrasah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Post office: Boalia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Upozila: Gomastapur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District:Chapai Nowabgong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Email-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golamka637@gmail.com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0" y="2857500"/>
            <a:ext cx="3200400" cy="147732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Class: Six- Eight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Subject: English 2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paper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Topic: Voice-</a:t>
            </a:r>
            <a:r>
              <a:rPr lang="bn-IN" dirty="0" smtClean="0">
                <a:latin typeface="Times New Roman" pitchFamily="18" charset="0"/>
                <a:cs typeface="Times New Roman" pitchFamily="18" charset="0"/>
              </a:rPr>
              <a:t>(বাচ্য)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Time : 45 ms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Date : 26/09/2020 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15000" y="190500"/>
            <a:ext cx="201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Introduction </a:t>
            </a:r>
            <a:endParaRPr lang="bn-BD" sz="2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644" y="666453"/>
            <a:ext cx="1139912" cy="13290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652165"/>
            <a:ext cx="1371600" cy="1379160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val 50"/>
          <p:cNvSpPr/>
          <p:nvPr/>
        </p:nvSpPr>
        <p:spPr>
          <a:xfrm>
            <a:off x="7650266" y="895112"/>
            <a:ext cx="548640" cy="548640"/>
          </a:xfrm>
          <a:prstGeom prst="ellipse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 extrusionH="76200">
            <a:bevelT w="762000" h="762000"/>
            <a:bevelB w="762000" h="762000"/>
            <a:extrusionClr>
              <a:srgbClr val="00206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obj</a:t>
            </a:r>
            <a:endParaRPr lang="bn-BD" sz="1050" dirty="0"/>
          </a:p>
        </p:txBody>
      </p:sp>
      <p:sp>
        <p:nvSpPr>
          <p:cNvPr id="5" name="TextBox 4"/>
          <p:cNvSpPr txBox="1"/>
          <p:nvPr/>
        </p:nvSpPr>
        <p:spPr>
          <a:xfrm>
            <a:off x="2667000" y="1905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Dear students , Notice here silently   </a:t>
            </a:r>
            <a:endParaRPr lang="bn-BD" dirty="0">
              <a:solidFill>
                <a:srgbClr val="00206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429000" y="8001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Five   guthi   </a:t>
            </a:r>
            <a:endParaRPr lang="bn-BD" b="1" dirty="0">
              <a:solidFill>
                <a:srgbClr val="002060"/>
              </a:solidFill>
            </a:endParaRPr>
          </a:p>
        </p:txBody>
      </p:sp>
      <p:sp>
        <p:nvSpPr>
          <p:cNvPr id="104" name="Frame 103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900"/>
            </a:avLst>
          </a:prstGeom>
          <a:solidFill>
            <a:schemeClr val="bg1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90800" y="495300"/>
            <a:ext cx="3387451" cy="369332"/>
            <a:chOff x="2590800" y="495300"/>
            <a:chExt cx="3387451" cy="369332"/>
          </a:xfrm>
        </p:grpSpPr>
        <p:sp>
          <p:nvSpPr>
            <p:cNvPr id="102" name="TextBox 101"/>
            <p:cNvSpPr txBox="1"/>
            <p:nvPr/>
          </p:nvSpPr>
          <p:spPr>
            <a:xfrm>
              <a:off x="3032760" y="495300"/>
              <a:ext cx="29454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Have you play this game ? </a:t>
              </a:r>
              <a:endParaRPr lang="bn-BD" dirty="0"/>
            </a:p>
          </p:txBody>
        </p:sp>
        <p:sp>
          <p:nvSpPr>
            <p:cNvPr id="89" name="Oval 88"/>
            <p:cNvSpPr/>
            <p:nvPr/>
          </p:nvSpPr>
          <p:spPr>
            <a:xfrm>
              <a:off x="2590800" y="495300"/>
              <a:ext cx="365760" cy="365760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scene3d>
              <a:camera prst="orthographicFront"/>
              <a:lightRig rig="threePt" dir="t"/>
            </a:scene3d>
            <a:sp3d extrusionH="76200">
              <a:bevelT w="762000" h="762000"/>
              <a:bevelB w="762000" h="762000"/>
              <a:extrusionClr>
                <a:srgbClr val="00206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/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2940282" y="544619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Let’s go play this game !    </a:t>
            </a:r>
            <a:endParaRPr lang="bn-BD" b="1" dirty="0">
              <a:solidFill>
                <a:srgbClr val="002060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2895600" y="1028700"/>
            <a:ext cx="424543" cy="412230"/>
          </a:xfrm>
          <a:prstGeom prst="ellipse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 extrusionH="76200">
            <a:bevelT w="762000" h="762000"/>
            <a:bevelB w="762000" h="762000"/>
            <a:extrusionClr>
              <a:srgbClr val="00206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be</a:t>
            </a:r>
            <a:endParaRPr lang="bn-BD" sz="800" dirty="0"/>
          </a:p>
        </p:txBody>
      </p:sp>
      <p:sp>
        <p:nvSpPr>
          <p:cNvPr id="84" name="TextBox 83"/>
          <p:cNvSpPr txBox="1"/>
          <p:nvPr/>
        </p:nvSpPr>
        <p:spPr>
          <a:xfrm rot="20014403">
            <a:off x="1158532" y="1842220"/>
            <a:ext cx="525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am auxiliary verb according to the following subject  of number, person,&amp; tense.  </a:t>
            </a:r>
            <a:endParaRPr lang="bn-BD" sz="12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5943600" y="1028700"/>
            <a:ext cx="424543" cy="412230"/>
          </a:xfrm>
          <a:prstGeom prst="ellipse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 extrusionH="76200">
            <a:bevelT w="762000" h="762000"/>
            <a:bevelB w="762000" h="762000"/>
            <a:extrusionClr>
              <a:srgbClr val="00206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pre</a:t>
            </a:r>
            <a:endParaRPr lang="bn-BD" sz="800" dirty="0"/>
          </a:p>
        </p:txBody>
      </p:sp>
      <p:sp>
        <p:nvSpPr>
          <p:cNvPr id="86" name="TextBox 85"/>
          <p:cNvSpPr txBox="1"/>
          <p:nvPr/>
        </p:nvSpPr>
        <p:spPr>
          <a:xfrm rot="19946960">
            <a:off x="4452211" y="1709498"/>
            <a:ext cx="342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am preposition by the rules of changing voice.</a:t>
            </a:r>
            <a:endParaRPr lang="bn-BD" sz="12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1131039" y="969622"/>
            <a:ext cx="548640" cy="548640"/>
          </a:xfrm>
          <a:prstGeom prst="ellipse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 extrusionH="76200">
            <a:bevelT w="762000" h="762000"/>
            <a:bevelB w="762000" h="762000"/>
            <a:extrusionClr>
              <a:srgbClr val="00206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sub</a:t>
            </a:r>
            <a:endParaRPr lang="bn-BD" sz="800" dirty="0"/>
          </a:p>
        </p:txBody>
      </p:sp>
      <p:sp>
        <p:nvSpPr>
          <p:cNvPr id="91" name="TextBox 90"/>
          <p:cNvSpPr txBox="1"/>
          <p:nvPr/>
        </p:nvSpPr>
        <p:spPr>
          <a:xfrm rot="1967365">
            <a:off x="1021449" y="1057533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was  subject, now object.   </a:t>
            </a:r>
            <a:endParaRPr lang="bn-BD" sz="12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 rot="19499054">
            <a:off x="7329023" y="1237049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was  object, now subject.   </a:t>
            </a:r>
            <a:endParaRPr lang="bn-BD" sz="12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4419600" y="876300"/>
            <a:ext cx="533400" cy="548640"/>
          </a:xfrm>
          <a:prstGeom prst="ellipse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 extrusionH="76200">
            <a:bevelT w="762000" h="762000"/>
            <a:bevelB w="762000" h="762000"/>
            <a:extrusionClr>
              <a:srgbClr val="00206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verb</a:t>
            </a:r>
            <a:endParaRPr lang="bn-BD" sz="800" dirty="0"/>
          </a:p>
        </p:txBody>
      </p:sp>
      <p:sp>
        <p:nvSpPr>
          <p:cNvPr id="95" name="TextBox 94"/>
          <p:cNvSpPr txBox="1"/>
          <p:nvPr/>
        </p:nvSpPr>
        <p:spPr>
          <a:xfrm rot="20132733">
            <a:off x="3446325" y="2048730"/>
            <a:ext cx="259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was  verb 1form now  verb form 3.   </a:t>
            </a:r>
            <a:endParaRPr lang="bn-BD" sz="12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09674" y="1031906"/>
            <a:ext cx="3316135" cy="54102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623923" y="1370774"/>
            <a:ext cx="6126928" cy="3603768"/>
            <a:chOff x="1612899" y="1384300"/>
            <a:chExt cx="6018072" cy="3565020"/>
          </a:xfrm>
        </p:grpSpPr>
        <p:grpSp>
          <p:nvGrpSpPr>
            <p:cNvPr id="37" name="Group 36"/>
            <p:cNvGrpSpPr/>
            <p:nvPr/>
          </p:nvGrpSpPr>
          <p:grpSpPr>
            <a:xfrm>
              <a:off x="1612899" y="1384300"/>
              <a:ext cx="6018072" cy="3565020"/>
              <a:chOff x="1600199" y="1409700"/>
              <a:chExt cx="6018072" cy="3565020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 rot="5400000">
                <a:off x="-180969" y="3191821"/>
                <a:ext cx="3564068" cy="173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perspectiveFront"/>
                <a:lightRig rig="threePt" dir="t"/>
              </a:scene3d>
              <a:sp3d>
                <a:bevelT w="139700" h="139700" prst="divot"/>
              </a:sp3d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6" name="Group 35"/>
              <p:cNvGrpSpPr/>
              <p:nvPr/>
            </p:nvGrpSpPr>
            <p:grpSpPr>
              <a:xfrm>
                <a:off x="1600199" y="1409700"/>
                <a:ext cx="6018072" cy="3562706"/>
                <a:chOff x="1600199" y="1409700"/>
                <a:chExt cx="6018072" cy="3562706"/>
              </a:xfrm>
            </p:grpSpPr>
            <p:cxnSp>
              <p:nvCxnSpPr>
                <p:cNvPr id="29" name="Straight Connector 28"/>
                <p:cNvCxnSpPr/>
                <p:nvPr/>
              </p:nvCxnSpPr>
              <p:spPr>
                <a:xfrm>
                  <a:off x="1600200" y="1409700"/>
                  <a:ext cx="6018070" cy="3545916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perspectiveFront"/>
                  <a:lightRig rig="threePt" dir="t"/>
                </a:scene3d>
                <a:sp3d>
                  <a:bevelT w="139700" h="139700" prst="divot"/>
                </a:sp3d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flipV="1">
                  <a:off x="1600200" y="1409700"/>
                  <a:ext cx="6018070" cy="3545916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perspectiveFront"/>
                  <a:lightRig rig="threePt" dir="t"/>
                </a:scene3d>
                <a:sp3d>
                  <a:bevelT w="139700" h="139700" prst="divot"/>
                </a:sp3d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 flipV="1">
                  <a:off x="2866954" y="3171754"/>
                  <a:ext cx="3510830" cy="26262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perspectiveFront"/>
                  <a:lightRig rig="threePt" dir="t"/>
                </a:scene3d>
                <a:sp3d>
                  <a:bevelT w="139700" h="139700" prst="divot"/>
                </a:sp3d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rot="16200000" flipH="1">
                  <a:off x="4322221" y="3145509"/>
                  <a:ext cx="3545916" cy="74297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perspectiveFront"/>
                  <a:lightRig rig="threePt" dir="t"/>
                </a:scene3d>
                <a:sp3d>
                  <a:bevelT w="139700" h="139700" prst="divot"/>
                </a:sp3d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rot="16200000" flipH="1">
                  <a:off x="1351091" y="3146266"/>
                  <a:ext cx="3545177" cy="73523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perspectiveFront"/>
                  <a:lightRig rig="threePt" dir="t"/>
                </a:scene3d>
                <a:sp3d>
                  <a:bevelT w="139700" h="139700" prst="divot"/>
                </a:sp3d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 flipV="1">
                  <a:off x="1600199" y="1411178"/>
                  <a:ext cx="6018072" cy="26679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perspectiveFront"/>
                  <a:lightRig rig="threePt" dir="t"/>
                </a:scene3d>
                <a:sp3d>
                  <a:bevelT w="139700" h="139700" prst="divot"/>
                </a:sp3d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flipH="1" flipV="1">
                  <a:off x="7577948" y="1409700"/>
                  <a:ext cx="40322" cy="3562706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perspectiveFront"/>
                  <a:lightRig rig="threePt" dir="t"/>
                </a:scene3d>
                <a:sp3d>
                  <a:bevelT w="139700" h="139700" prst="divot"/>
                </a:sp3d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2" name="Straight Connector 21"/>
              <p:cNvCxnSpPr/>
              <p:nvPr/>
            </p:nvCxnSpPr>
            <p:spPr>
              <a:xfrm>
                <a:off x="1600200" y="4947277"/>
                <a:ext cx="6018070" cy="25129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perspectiveFront"/>
                <a:lightRig rig="threePt" dir="t"/>
              </a:scene3d>
              <a:sp3d>
                <a:bevelT w="139700" h="139700" prst="divot"/>
              </a:sp3d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" name="Straight Connector 3"/>
            <p:cNvCxnSpPr/>
            <p:nvPr/>
          </p:nvCxnSpPr>
          <p:spPr>
            <a:xfrm>
              <a:off x="1612900" y="3162300"/>
              <a:ext cx="6011247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100538" y="3645579"/>
            <a:ext cx="1415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Guthi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200"/>
                            </p:stCondLst>
                            <p:childTnLst>
                              <p:par>
                                <p:cTn id="7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200"/>
                            </p:stCondLst>
                            <p:childTnLst>
                              <p:par>
                                <p:cTn id="8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800"/>
                            </p:stCondLst>
                            <p:childTnLst>
                              <p:par>
                                <p:cTn id="8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9600"/>
                            </p:stCondLst>
                            <p:childTnLst>
                              <p:par>
                                <p:cTn id="9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71667 0.67917 L -0.71667 0.67973 " pathEditMode="relative" rAng="0" ptsTypes="AAA">
                                      <p:cBhvr>
                                        <p:cTn id="10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33" y="33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0 0 L -0.77222 0.5475 L -0.77222 0.5475 L -0.77222 0.5475 " pathEditMode="relative" ptsTypes="AAAA">
                                      <p:cBhvr>
                                        <p:cTn id="107" dur="20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77556E-17 L 0.72118 0.66861 L 0.72118 0.66917 " pathEditMode="relative" rAng="0" ptsTypes="AAA">
                                      <p:cBhvr>
                                        <p:cTn id="110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59" y="33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1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0 0 L 0.65521 0.58945 " pathEditMode="relative" ptsTypes="AA">
                                      <p:cBhvr>
                                        <p:cTn id="113" dur="2000" fill="hold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1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1111E-6 L 0.02048 0.67917 L 0.02048 0.68389 " pathEditMode="relative" rAng="0" ptsTypes="AAA">
                                      <p:cBhvr>
                                        <p:cTn id="11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" y="34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-0.00764 -2.22222E-6 L -0.0026 0.41334 L -0.0026 0.41361 " pathEditMode="relative" rAng="0" ptsTypes="AAA">
                                      <p:cBhvr>
                                        <p:cTn id="119" dur="20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20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417 0.69861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34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0 0 L 0.0092 0.41028 " pathEditMode="relative" ptsTypes="AA">
                                      <p:cBhvr>
                                        <p:cTn id="125" dur="20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11111E-6 L 0.02882 0.68389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" y="34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4.16667E-6 -4.44444E-6 L 0.00711 0.51389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2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3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3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1" grpId="1" animBg="1"/>
      <p:bldP spid="5" grpId="0"/>
      <p:bldP spid="103" grpId="0"/>
      <p:bldP spid="83" grpId="0"/>
      <p:bldP spid="52" grpId="0" animBg="1"/>
      <p:bldP spid="52" grpId="1" animBg="1"/>
      <p:bldP spid="84" grpId="0" build="p"/>
      <p:bldP spid="84" grpId="1" build="allAtOnce"/>
      <p:bldP spid="87" grpId="0" animBg="1"/>
      <p:bldP spid="87" grpId="1" animBg="1"/>
      <p:bldP spid="86" grpId="0" build="p"/>
      <p:bldP spid="86" grpId="1" build="allAtOnce"/>
      <p:bldP spid="92" grpId="0" animBg="1"/>
      <p:bldP spid="92" grpId="1" animBg="1"/>
      <p:bldP spid="91" grpId="0" build="p"/>
      <p:bldP spid="91" grpId="1" build="allAtOnce"/>
      <p:bldP spid="94" grpId="0" build="p"/>
      <p:bldP spid="94" grpId="1" build="allAtOnce"/>
      <p:bldP spid="90" grpId="0" animBg="1"/>
      <p:bldP spid="90" grpId="1" animBg="1"/>
      <p:bldP spid="95" grpId="0" build="p"/>
      <p:bldP spid="95" grpId="1" build="allAtOnce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261" y="469004"/>
            <a:ext cx="892479" cy="881939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3753"/>
            </a:avLst>
          </a:prstGeom>
          <a:pattFill prst="pct5">
            <a:fgClr>
              <a:schemeClr val="bg2">
                <a:lumMod val="75000"/>
              </a:schemeClr>
            </a:fgClr>
            <a:bgClr>
              <a:schemeClr val="bg1"/>
            </a:bgClr>
          </a:patt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8001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Plays   </a:t>
            </a:r>
            <a:endParaRPr lang="bn-BD" sz="2000" dirty="0">
              <a:latin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667000" y="1104900"/>
            <a:ext cx="51816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667000" y="3619500"/>
            <a:ext cx="51816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10000" y="7239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is</a:t>
            </a:r>
            <a:endParaRPr lang="bn-BD" sz="2000" dirty="0">
              <a:latin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15000" y="7239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</a:rPr>
              <a:t>by</a:t>
            </a:r>
            <a:endParaRPr lang="bn-BD" sz="2000" dirty="0"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8001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Mesi  </a:t>
            </a:r>
            <a:endParaRPr lang="bn-BD" sz="2000" dirty="0">
              <a:latin typeface="Times New Roman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514600" y="1181100"/>
            <a:ext cx="1173480" cy="704910"/>
            <a:chOff x="2971800" y="2552700"/>
            <a:chExt cx="1066800" cy="704910"/>
          </a:xfrm>
        </p:grpSpPr>
        <p:sp>
          <p:nvSpPr>
            <p:cNvPr id="25" name="TextBox 24"/>
            <p:cNvSpPr txBox="1"/>
            <p:nvPr/>
          </p:nvSpPr>
          <p:spPr>
            <a:xfrm>
              <a:off x="2971800" y="2857500"/>
              <a:ext cx="1066800" cy="400110"/>
            </a:xfrm>
            <a:custGeom>
              <a:avLst/>
              <a:gdLst>
                <a:gd name="connsiteX0" fmla="*/ 0 w 1066800"/>
                <a:gd name="connsiteY0" fmla="*/ 0 h 400110"/>
                <a:gd name="connsiteX1" fmla="*/ 1066800 w 1066800"/>
                <a:gd name="connsiteY1" fmla="*/ 0 h 400110"/>
                <a:gd name="connsiteX2" fmla="*/ 1066800 w 1066800"/>
                <a:gd name="connsiteY2" fmla="*/ 400110 h 400110"/>
                <a:gd name="connsiteX3" fmla="*/ 0 w 1066800"/>
                <a:gd name="connsiteY3" fmla="*/ 400110 h 400110"/>
                <a:gd name="connsiteX4" fmla="*/ 0 w 1066800"/>
                <a:gd name="connsiteY4" fmla="*/ 0 h 40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6800" h="400110">
                  <a:moveTo>
                    <a:pt x="0" y="0"/>
                  </a:moveTo>
                  <a:lnTo>
                    <a:pt x="1066800" y="0"/>
                  </a:lnTo>
                  <a:lnTo>
                    <a:pt x="1066800" y="400110"/>
                  </a:lnTo>
                  <a:lnTo>
                    <a:pt x="0" y="40011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Subject    </a:t>
              </a:r>
              <a:endParaRPr lang="bn-BD" sz="2000" b="1" dirty="0">
                <a:latin typeface="Times New Roman" pitchFamily="18" charset="0"/>
              </a:endParaRPr>
            </a:p>
          </p:txBody>
        </p:sp>
        <p:sp>
          <p:nvSpPr>
            <p:cNvPr id="26" name="Up Arrow 25"/>
            <p:cNvSpPr/>
            <p:nvPr/>
          </p:nvSpPr>
          <p:spPr>
            <a:xfrm>
              <a:off x="3352800" y="2552700"/>
              <a:ext cx="304800" cy="304800"/>
            </a:xfrm>
            <a:prstGeom prst="up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bn-BD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724400" y="1181100"/>
            <a:ext cx="1066800" cy="704910"/>
            <a:chOff x="2971800" y="2552700"/>
            <a:chExt cx="1066800" cy="704910"/>
          </a:xfrm>
        </p:grpSpPr>
        <p:sp>
          <p:nvSpPr>
            <p:cNvPr id="29" name="TextBox 28"/>
            <p:cNvSpPr txBox="1"/>
            <p:nvPr/>
          </p:nvSpPr>
          <p:spPr>
            <a:xfrm>
              <a:off x="2971800" y="2857500"/>
              <a:ext cx="1066800" cy="400110"/>
            </a:xfrm>
            <a:custGeom>
              <a:avLst/>
              <a:gdLst>
                <a:gd name="connsiteX0" fmla="*/ 0 w 1066800"/>
                <a:gd name="connsiteY0" fmla="*/ 0 h 400110"/>
                <a:gd name="connsiteX1" fmla="*/ 1066800 w 1066800"/>
                <a:gd name="connsiteY1" fmla="*/ 0 h 400110"/>
                <a:gd name="connsiteX2" fmla="*/ 1066800 w 1066800"/>
                <a:gd name="connsiteY2" fmla="*/ 400110 h 400110"/>
                <a:gd name="connsiteX3" fmla="*/ 0 w 1066800"/>
                <a:gd name="connsiteY3" fmla="*/ 400110 h 400110"/>
                <a:gd name="connsiteX4" fmla="*/ 0 w 1066800"/>
                <a:gd name="connsiteY4" fmla="*/ 0 h 40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6800" h="400110">
                  <a:moveTo>
                    <a:pt x="0" y="0"/>
                  </a:moveTo>
                  <a:lnTo>
                    <a:pt x="1066800" y="0"/>
                  </a:lnTo>
                  <a:lnTo>
                    <a:pt x="1066800" y="400110"/>
                  </a:lnTo>
                  <a:lnTo>
                    <a:pt x="0" y="40011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Verb     </a:t>
              </a:r>
              <a:endParaRPr lang="bn-BD" sz="2000" b="1" dirty="0">
                <a:latin typeface="Times New Roman" pitchFamily="18" charset="0"/>
              </a:endParaRPr>
            </a:p>
          </p:txBody>
        </p:sp>
        <p:sp>
          <p:nvSpPr>
            <p:cNvPr id="30" name="Up Arrow 29"/>
            <p:cNvSpPr/>
            <p:nvPr/>
          </p:nvSpPr>
          <p:spPr>
            <a:xfrm>
              <a:off x="3352800" y="2552700"/>
              <a:ext cx="304800" cy="304800"/>
            </a:xfrm>
            <a:prstGeom prst="up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bn-BD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390900" y="19050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Imprint MT Shadow" pitchFamily="82" charset="0"/>
              </a:rPr>
              <a:t>Notice here again </a:t>
            </a:r>
            <a:endParaRPr lang="bn-BD" sz="2000" dirty="0">
              <a:solidFill>
                <a:srgbClr val="002060"/>
              </a:solidFill>
              <a:latin typeface="Imprint MT Shadow" pitchFamily="8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667000" y="8001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Mesi  </a:t>
            </a:r>
            <a:endParaRPr lang="bn-BD" sz="2000" dirty="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0" y="7239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Football   </a:t>
            </a:r>
            <a:endParaRPr lang="bn-BD" sz="2000" dirty="0">
              <a:latin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858000" y="7239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Football   </a:t>
            </a:r>
            <a:endParaRPr lang="bn-BD" sz="2000" dirty="0">
              <a:latin typeface="Times New Roman" pitchFamily="18" charset="0"/>
            </a:endParaRPr>
          </a:p>
        </p:txBody>
      </p:sp>
      <p:grpSp>
        <p:nvGrpSpPr>
          <p:cNvPr id="75" name="Group 22"/>
          <p:cNvGrpSpPr/>
          <p:nvPr/>
        </p:nvGrpSpPr>
        <p:grpSpPr>
          <a:xfrm>
            <a:off x="6858000" y="1104900"/>
            <a:ext cx="1066800" cy="704910"/>
            <a:chOff x="2971800" y="2552700"/>
            <a:chExt cx="1066800" cy="704910"/>
          </a:xfrm>
        </p:grpSpPr>
        <p:sp>
          <p:nvSpPr>
            <p:cNvPr id="76" name="TextBox 75"/>
            <p:cNvSpPr txBox="1"/>
            <p:nvPr/>
          </p:nvSpPr>
          <p:spPr>
            <a:xfrm>
              <a:off x="2971800" y="2857500"/>
              <a:ext cx="1066800" cy="400110"/>
            </a:xfrm>
            <a:custGeom>
              <a:avLst/>
              <a:gdLst>
                <a:gd name="connsiteX0" fmla="*/ 0 w 1066800"/>
                <a:gd name="connsiteY0" fmla="*/ 0 h 400110"/>
                <a:gd name="connsiteX1" fmla="*/ 1066800 w 1066800"/>
                <a:gd name="connsiteY1" fmla="*/ 0 h 400110"/>
                <a:gd name="connsiteX2" fmla="*/ 1066800 w 1066800"/>
                <a:gd name="connsiteY2" fmla="*/ 400110 h 400110"/>
                <a:gd name="connsiteX3" fmla="*/ 0 w 1066800"/>
                <a:gd name="connsiteY3" fmla="*/ 400110 h 400110"/>
                <a:gd name="connsiteX4" fmla="*/ 0 w 1066800"/>
                <a:gd name="connsiteY4" fmla="*/ 0 h 40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6800" h="400110">
                  <a:moveTo>
                    <a:pt x="0" y="0"/>
                  </a:moveTo>
                  <a:lnTo>
                    <a:pt x="1066800" y="0"/>
                  </a:lnTo>
                  <a:lnTo>
                    <a:pt x="1066800" y="400110"/>
                  </a:lnTo>
                  <a:lnTo>
                    <a:pt x="0" y="40011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Object   </a:t>
              </a:r>
              <a:endParaRPr lang="bn-BD" sz="2000" b="1" dirty="0">
                <a:latin typeface="Times New Roman" pitchFamily="18" charset="0"/>
              </a:endParaRPr>
            </a:p>
          </p:txBody>
        </p:sp>
        <p:sp>
          <p:nvSpPr>
            <p:cNvPr id="77" name="Up Arrow 76"/>
            <p:cNvSpPr/>
            <p:nvPr/>
          </p:nvSpPr>
          <p:spPr>
            <a:xfrm>
              <a:off x="3352800" y="2552700"/>
              <a:ext cx="304800" cy="304800"/>
            </a:xfrm>
            <a:prstGeom prst="up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bn-BD"/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4872789" y="495300"/>
            <a:ext cx="918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Played   </a:t>
            </a:r>
            <a:endParaRPr lang="bn-BD" sz="2000" dirty="0">
              <a:latin typeface="Times New Roman" pitchFamily="18" charset="0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rot="10800000" flipV="1">
            <a:off x="2667000" y="1104900"/>
            <a:ext cx="5105400" cy="2514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2667794" y="1105694"/>
            <a:ext cx="5180806" cy="25138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2857500" y="2286000"/>
            <a:ext cx="2362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5400000">
            <a:off x="4077494" y="2285206"/>
            <a:ext cx="2362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5400000">
            <a:off x="4991894" y="2285206"/>
            <a:ext cx="2362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409700" y="3725450"/>
            <a:ext cx="7314226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</a:rPr>
              <a:t>1.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Active voice </a:t>
            </a:r>
            <a:r>
              <a:rPr lang="bn-IN" sz="1600" dirty="0" smtClean="0">
                <a:latin typeface="Times New Roman" panose="02020603050405020304" pitchFamily="18" charset="0"/>
              </a:rPr>
              <a:t>এর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object </a:t>
            </a:r>
            <a:r>
              <a:rPr lang="bn-IN" sz="1600" dirty="0" smtClean="0">
                <a:latin typeface="Times New Roman" panose="02020603050405020304" pitchFamily="18" charset="0"/>
              </a:rPr>
              <a:t>কে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passive  </a:t>
            </a:r>
            <a:r>
              <a:rPr lang="bn-IN" sz="1600" dirty="0" smtClean="0">
                <a:latin typeface="Times New Roman" panose="02020603050405020304" pitchFamily="18" charset="0"/>
              </a:rPr>
              <a:t>এ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subject </a:t>
            </a:r>
            <a:r>
              <a:rPr lang="bn-IN" sz="1600" dirty="0" smtClean="0">
                <a:latin typeface="Times New Roman" panose="02020603050405020304" pitchFamily="18" charset="0"/>
              </a:rPr>
              <a:t>হিসাবে(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subjective form) </a:t>
            </a:r>
            <a:r>
              <a:rPr lang="bn-IN" sz="1600" dirty="0" smtClean="0">
                <a:latin typeface="Times New Roman" panose="02020603050405020304" pitchFamily="18" charset="0"/>
              </a:rPr>
              <a:t>বসাতে হবে । </a:t>
            </a:r>
            <a:endParaRPr lang="bn-BD" sz="1600" dirty="0">
              <a:latin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409700" y="4113312"/>
            <a:ext cx="7429500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bn-IN" sz="1600" dirty="0" smtClean="0"/>
              <a:t>2. </a:t>
            </a:r>
            <a:r>
              <a:rPr lang="en-US" sz="1600" dirty="0" smtClean="0"/>
              <a:t>Active voice </a:t>
            </a:r>
            <a:r>
              <a:rPr lang="bn-IN" sz="1600" dirty="0" smtClean="0"/>
              <a:t>এর</a:t>
            </a:r>
            <a:r>
              <a:rPr lang="en-US" sz="1600" dirty="0" smtClean="0"/>
              <a:t> subject </a:t>
            </a:r>
            <a:r>
              <a:rPr lang="bn-IN" sz="1600" dirty="0" smtClean="0"/>
              <a:t>কে </a:t>
            </a:r>
            <a:r>
              <a:rPr lang="en-US" sz="1600" dirty="0" smtClean="0"/>
              <a:t>passive  </a:t>
            </a:r>
            <a:r>
              <a:rPr lang="bn-IN" sz="1600" dirty="0" smtClean="0"/>
              <a:t>এ </a:t>
            </a:r>
            <a:r>
              <a:rPr lang="en-US" sz="1600" dirty="0" smtClean="0"/>
              <a:t>object </a:t>
            </a:r>
            <a:r>
              <a:rPr lang="bn-IN" sz="1600" dirty="0" smtClean="0"/>
              <a:t>হিসাবে(</a:t>
            </a:r>
            <a:r>
              <a:rPr lang="en-US" sz="1600" dirty="0" smtClean="0"/>
              <a:t>objective form) </a:t>
            </a:r>
            <a:r>
              <a:rPr lang="bn-IN" sz="1600" dirty="0" smtClean="0"/>
              <a:t>বসাতে হবে । </a:t>
            </a:r>
            <a:endParaRPr lang="bn-BD" sz="1600" dirty="0"/>
          </a:p>
        </p:txBody>
      </p:sp>
      <p:sp>
        <p:nvSpPr>
          <p:cNvPr id="59" name="Rectangle 58"/>
          <p:cNvSpPr/>
          <p:nvPr/>
        </p:nvSpPr>
        <p:spPr>
          <a:xfrm>
            <a:off x="1391220" y="4466971"/>
            <a:ext cx="662940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3.Sentence  এ  subject এর  number , person  এবং tense  অনুযায়ী  Auxiliary/to be verb  বসবে ।   </a:t>
            </a:r>
            <a:endParaRPr lang="bn-BD" sz="1400" dirty="0">
              <a:latin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09700" y="4794941"/>
            <a:ext cx="3962400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bn-IN" sz="1400" dirty="0" smtClean="0">
                <a:latin typeface="Times New Roman" pitchFamily="18" charset="0"/>
                <a:cs typeface="Times New Roman" pitchFamily="18" charset="0"/>
              </a:rPr>
              <a:t>মুল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Verb </a:t>
            </a:r>
            <a:r>
              <a:rPr lang="bn-IN" sz="1400" dirty="0" smtClean="0">
                <a:latin typeface="Times New Roman" pitchFamily="18" charset="0"/>
                <a:cs typeface="Times New Roman" pitchFamily="18" charset="0"/>
              </a:rPr>
              <a:t>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র past participle = play-</a:t>
            </a:r>
            <a:r>
              <a:rPr lang="en-US" sz="1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played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 Played   </a:t>
            </a:r>
            <a:endParaRPr lang="bn-BD" sz="1400" dirty="0">
              <a:latin typeface="Times New Roman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391220" y="5164601"/>
            <a:ext cx="6629400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5.Passive  voice  এর Object 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পুর্বে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Verb এর অর্থ অনুযায়ী  by/to/ with এর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যে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কোন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একটি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বসে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। </a:t>
            </a:r>
            <a:endParaRPr lang="bn-BD" sz="1400" dirty="0">
              <a:latin typeface="Times New Roman" pitchFamily="18" charset="0"/>
            </a:endParaRPr>
          </a:p>
        </p:txBody>
      </p:sp>
      <p:sp>
        <p:nvSpPr>
          <p:cNvPr id="70" name="Diamond 69"/>
          <p:cNvSpPr/>
          <p:nvPr/>
        </p:nvSpPr>
        <p:spPr>
          <a:xfrm>
            <a:off x="3886200" y="800100"/>
            <a:ext cx="533400" cy="304800"/>
          </a:xfrm>
          <a:prstGeom prst="diamond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71" name="Diamond 70"/>
          <p:cNvSpPr/>
          <p:nvPr/>
        </p:nvSpPr>
        <p:spPr>
          <a:xfrm>
            <a:off x="4800600" y="495300"/>
            <a:ext cx="1066800" cy="381000"/>
          </a:xfrm>
          <a:prstGeom prst="diamond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72" name="Diamond 71"/>
          <p:cNvSpPr/>
          <p:nvPr/>
        </p:nvSpPr>
        <p:spPr>
          <a:xfrm>
            <a:off x="5791200" y="743011"/>
            <a:ext cx="609600" cy="361890"/>
          </a:xfrm>
          <a:prstGeom prst="diamond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620" y="639252"/>
            <a:ext cx="570359" cy="5609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89920" y="3759294"/>
            <a:ext cx="724319" cy="35051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61558" y="4181017"/>
            <a:ext cx="724313" cy="30563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61559" y="5210206"/>
            <a:ext cx="771941" cy="28292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61559" y="4817708"/>
            <a:ext cx="767930" cy="34125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73208" y="4486655"/>
            <a:ext cx="763921" cy="2989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33700" y="2229535"/>
            <a:ext cx="4119550" cy="523220"/>
          </a:xfrm>
          <a:prstGeom prst="rect">
            <a:avLst/>
          </a:prstGeom>
          <a:solidFill>
            <a:schemeClr val="accent2">
              <a:lumMod val="60000"/>
              <a:lumOff val="40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What is it related to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00"/>
                            </p:stCondLst>
                            <p:childTnLst>
                              <p:par>
                                <p:cTn id="1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400"/>
                            </p:stCondLst>
                            <p:childTnLst>
                              <p:par>
                                <p:cTn id="1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400"/>
                            </p:stCondLst>
                            <p:childTnLst>
                              <p:par>
                                <p:cTn id="2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400"/>
                            </p:stCondLst>
                            <p:childTnLst>
                              <p:par>
                                <p:cTn id="3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400"/>
                            </p:stCondLst>
                            <p:childTnLst>
                              <p:par>
                                <p:cTn id="3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400"/>
                            </p:stCondLst>
                            <p:childTnLst>
                              <p:par>
                                <p:cTn id="4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400"/>
                            </p:stCondLst>
                            <p:childTnLst>
                              <p:par>
                                <p:cTn id="50" presetID="3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6400"/>
                            </p:stCondLst>
                            <p:childTnLst>
                              <p:par>
                                <p:cTn id="5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7636E-6 L -0.475 0.43118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" y="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100"/>
                            </p:stCondLst>
                            <p:childTnLst>
                              <p:par>
                                <p:cTn id="77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700"/>
                            </p:stCondLst>
                            <p:childTnLst>
                              <p:par>
                                <p:cTn id="83" presetID="3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22863E-6 L 0.45834 0.41786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" y="2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7636E-6 L -3.33333E-6 0.43118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800"/>
                            </p:stCondLst>
                            <p:childTnLst>
                              <p:par>
                                <p:cTn id="121" presetID="3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3 0.03607 L 0.00174 0.46587 " pathEditMode="relative" ptsTypes="AA">
                                      <p:cBhvr>
                                        <p:cTn id="127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3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0.00499 L 0.025 0.42286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2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" presetClass="exit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box(in)">
                                      <p:cBhvr>
                                        <p:cTn id="1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18" grpId="1"/>
      <p:bldP spid="20" grpId="0"/>
      <p:bldP spid="20" grpId="1"/>
      <p:bldP spid="5" grpId="0"/>
      <p:bldP spid="35" grpId="0"/>
      <p:bldP spid="63" grpId="0"/>
      <p:bldP spid="7" grpId="0"/>
      <p:bldP spid="74" grpId="0"/>
      <p:bldP spid="78" grpId="0"/>
      <p:bldP spid="78" grpId="1"/>
      <p:bldP spid="57" grpId="0" animBg="1"/>
      <p:bldP spid="58" grpId="0" animBg="1"/>
      <p:bldP spid="58" grpId="1" animBg="1"/>
      <p:bldP spid="59" grpId="0" animBg="1"/>
      <p:bldP spid="60" grpId="0" animBg="1"/>
      <p:bldP spid="67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8"/>
            <a:ext cx="9144000" cy="5711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171700"/>
            <a:ext cx="3124200" cy="952500"/>
          </a:xfrm>
          <a:solidFill>
            <a:schemeClr val="accent3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Voice change </a:t>
            </a:r>
            <a:endParaRPr lang="en-US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619500"/>
            <a:ext cx="80772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So, Let us discuss about voice change in today's class.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39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9667" y="952500"/>
            <a:ext cx="4287253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today’s Topics is ….. </a:t>
            </a:r>
            <a:endParaRPr lang="en-US" sz="28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4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77000" y="1943100"/>
            <a:ext cx="1501140" cy="143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07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2247900"/>
            <a:ext cx="55626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studied the lesson the students will be able to….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63316" y="3308002"/>
            <a:ext cx="5321968" cy="1200329"/>
          </a:xfrm>
          <a:prstGeom prst="rect">
            <a:avLst/>
          </a:prstGeom>
          <a:pattFill prst="pct10">
            <a:fgClr>
              <a:schemeClr val="bg2"/>
            </a:fgClr>
            <a:bgClr>
              <a:schemeClr val="bg1"/>
            </a:bgClr>
          </a:patt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identify the definition of  the Voice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identify the classification of voice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 the structures of active and passive voice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voice from active to passive  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own Ribbon 8"/>
          <p:cNvSpPr/>
          <p:nvPr/>
        </p:nvSpPr>
        <p:spPr>
          <a:xfrm>
            <a:off x="1447800" y="571500"/>
            <a:ext cx="5638800" cy="990600"/>
          </a:xfrm>
          <a:prstGeom prst="ribbon">
            <a:avLst>
              <a:gd name="adj1" fmla="val 29689"/>
              <a:gd name="adj2" fmla="val 61522"/>
            </a:avLst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bliqueBottomRigh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3540"/>
            </a:avLst>
          </a:prstGeom>
          <a:pattFill prst="wave">
            <a:fgClr>
              <a:schemeClr val="bg2">
                <a:lumMod val="75000"/>
              </a:schemeClr>
            </a:fgClr>
            <a:bgClr>
              <a:schemeClr val="bg1"/>
            </a:bgClr>
          </a:pattFill>
          <a:ln cmpd="dbl">
            <a:solidFill>
              <a:schemeClr val="accent6">
                <a:lumMod val="75000"/>
              </a:schemeClr>
            </a:solidFill>
            <a:prstDash val="sysDash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92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6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6600" y="266700"/>
            <a:ext cx="2476500" cy="5847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u="sng" dirty="0" smtClean="0">
                <a:ln w="18415" cmpd="sng">
                  <a:solidFill>
                    <a:srgbClr val="92D050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Voice(</a:t>
            </a:r>
            <a:r>
              <a:rPr lang="bn-IN" sz="3200" b="1" u="sng" dirty="0" smtClean="0">
                <a:ln w="18415" cmpd="sng">
                  <a:solidFill>
                    <a:srgbClr val="92D050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</a:rPr>
              <a:t>বাচ্য)</a:t>
            </a:r>
            <a:endParaRPr lang="en-US" sz="3200" b="1" u="sng" cap="none" spc="0" dirty="0">
              <a:ln w="18415" cmpd="sng">
                <a:solidFill>
                  <a:srgbClr val="92D050"/>
                </a:solidFill>
                <a:prstDash val="solid"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952500"/>
            <a:ext cx="6781800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1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Voice is the very important for learning English skill</a:t>
            </a:r>
            <a:r>
              <a:rPr lang="bn-IN" sz="2400" dirty="0" smtClean="0">
                <a:solidFill>
                  <a:schemeClr val="bg1"/>
                </a:solidFill>
                <a:latin typeface="Times New Roman" pitchFamily="18" charset="0"/>
                <a:cs typeface="NikoshBAN" pitchFamily="2" charset="0"/>
              </a:rPr>
              <a:t>  </a:t>
            </a:r>
            <a:endParaRPr lang="ar-SA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485900"/>
            <a:ext cx="3581400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NikoshBAN" pitchFamily="2" charset="0"/>
              </a:rPr>
              <a:t>What is voice ? ( ভয়েস কাকে বলে ?) </a:t>
            </a:r>
            <a:endParaRPr lang="ar-SA" dirty="0">
              <a:solidFill>
                <a:schemeClr val="bg2"/>
              </a:solidFill>
              <a:latin typeface="NikoshBAN" pitchFamily="2" charset="0"/>
            </a:endParaRPr>
          </a:p>
        </p:txBody>
      </p:sp>
      <p:sp>
        <p:nvSpPr>
          <p:cNvPr id="12" name="Left-Right Arrow Callout 11"/>
          <p:cNvSpPr/>
          <p:nvPr/>
        </p:nvSpPr>
        <p:spPr>
          <a:xfrm>
            <a:off x="2494547" y="3352800"/>
            <a:ext cx="4191000" cy="990600"/>
          </a:xfrm>
          <a:prstGeom prst="leftRightArrowCallout">
            <a:avLst>
              <a:gd name="adj1" fmla="val 30128"/>
              <a:gd name="adj2" fmla="val 36539"/>
              <a:gd name="adj3" fmla="val 25000"/>
              <a:gd name="adj4" fmla="val 34611"/>
            </a:avLst>
          </a:prstGeom>
          <a:solidFill>
            <a:schemeClr val="accent6">
              <a:lumMod val="75000"/>
            </a:schemeClr>
          </a:solidFill>
          <a:ln>
            <a:solidFill>
              <a:srgbClr val="7030A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Voice </a:t>
            </a:r>
            <a:endParaRPr lang="ar-SA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lowchart: Off-page Connector 12"/>
          <p:cNvSpPr/>
          <p:nvPr/>
        </p:nvSpPr>
        <p:spPr>
          <a:xfrm>
            <a:off x="6761747" y="3810000"/>
            <a:ext cx="1315453" cy="800100"/>
          </a:xfrm>
          <a:prstGeom prst="flowChartOffpageConnector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342900" indent="-342900" algn="ctr"/>
            <a:r>
              <a:rPr lang="en-US" dirty="0" smtClean="0"/>
              <a:t>2.  Passive </a:t>
            </a:r>
            <a:endParaRPr lang="ar-SA" dirty="0"/>
          </a:p>
        </p:txBody>
      </p:sp>
      <p:sp>
        <p:nvSpPr>
          <p:cNvPr id="14" name="Flowchart: Off-page Connector 13"/>
          <p:cNvSpPr/>
          <p:nvPr/>
        </p:nvSpPr>
        <p:spPr>
          <a:xfrm>
            <a:off x="990600" y="3810000"/>
            <a:ext cx="1427746" cy="800100"/>
          </a:xfrm>
          <a:prstGeom prst="flowChartOffpageConnector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342900" indent="-342900" algn="ctr">
              <a:buFont typeface="+mj-lt"/>
              <a:buAutoNum type="arabicPeriod"/>
            </a:pPr>
            <a:r>
              <a:rPr lang="en-US" dirty="0" smtClean="0"/>
              <a:t> Active  </a:t>
            </a:r>
            <a:endParaRPr lang="ar-SA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1943100"/>
            <a:ext cx="8458200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oice is a formation of verb by which subject does something itself or something is done by subject .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3327"/>
            </a:avLst>
          </a:prstGeom>
          <a:pattFill prst="lgCheck">
            <a:fgClr>
              <a:srgbClr val="92D050"/>
            </a:fgClr>
            <a:bgClr>
              <a:schemeClr val="bg1"/>
            </a:bgClr>
          </a:pattFill>
          <a:ln w="38100">
            <a:solidFill>
              <a:schemeClr val="tx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5" name="Down Arrow Callout 14"/>
          <p:cNvSpPr/>
          <p:nvPr/>
        </p:nvSpPr>
        <p:spPr>
          <a:xfrm>
            <a:off x="2362200" y="2476500"/>
            <a:ext cx="4572000" cy="8382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58120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Voice is classified into two  kinds</a:t>
            </a:r>
            <a:endParaRPr lang="ar-SA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4686300"/>
            <a:ext cx="2362200" cy="64633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285750" indent="-28575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When the subject does something itself .</a:t>
            </a:r>
            <a:endParaRPr lang="ar-S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72200" y="4686300"/>
            <a:ext cx="2438400" cy="584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When something is done by  the subject. </a:t>
            </a:r>
            <a:endParaRPr lang="ar-SA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00"/>
                            </p:stCondLst>
                            <p:childTnLst>
                              <p:par>
                                <p:cTn id="4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00"/>
                            </p:stCondLst>
                            <p:childTnLst>
                              <p:par>
                                <p:cTn id="5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2" grpId="0" animBg="1"/>
      <p:bldP spid="13" grpId="0" uiExpand="1" build="p" animBg="1"/>
      <p:bldP spid="14" grpId="0" build="p" animBg="1"/>
      <p:bldP spid="10" grpId="0" animBg="1"/>
      <p:bldP spid="10" grpId="1" animBg="1"/>
      <p:bldP spid="15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1828800" y="3086100"/>
            <a:ext cx="1447800" cy="5334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Rounded Rectangle 21"/>
          <p:cNvSpPr/>
          <p:nvPr/>
        </p:nvSpPr>
        <p:spPr>
          <a:xfrm>
            <a:off x="3352800" y="3086100"/>
            <a:ext cx="1447800" cy="5334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Rounded Rectangle 22"/>
          <p:cNvSpPr/>
          <p:nvPr/>
        </p:nvSpPr>
        <p:spPr>
          <a:xfrm>
            <a:off x="4876800" y="3086100"/>
            <a:ext cx="1447800" cy="5334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Down Arrow Callout 15"/>
          <p:cNvSpPr/>
          <p:nvPr/>
        </p:nvSpPr>
        <p:spPr>
          <a:xfrm>
            <a:off x="4800600" y="2095500"/>
            <a:ext cx="1371600" cy="91440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CV</a:t>
            </a:r>
            <a:endParaRPr lang="ar-SA" dirty="0"/>
          </a:p>
        </p:txBody>
      </p:sp>
      <p:sp>
        <p:nvSpPr>
          <p:cNvPr id="15" name="Down Arrow Callout 14"/>
          <p:cNvSpPr/>
          <p:nvPr/>
        </p:nvSpPr>
        <p:spPr>
          <a:xfrm>
            <a:off x="3352800" y="2095500"/>
            <a:ext cx="1371600" cy="91440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CV</a:t>
            </a:r>
            <a:endParaRPr lang="ar-SA" dirty="0"/>
          </a:p>
        </p:txBody>
      </p:sp>
      <p:sp>
        <p:nvSpPr>
          <p:cNvPr id="14" name="Down Arrow Callout 13"/>
          <p:cNvSpPr/>
          <p:nvPr/>
        </p:nvSpPr>
        <p:spPr>
          <a:xfrm>
            <a:off x="1920240" y="2083832"/>
            <a:ext cx="1371600" cy="91440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CV</a:t>
            </a:r>
            <a:endParaRPr lang="ar-SA" dirty="0"/>
          </a:p>
        </p:txBody>
      </p:sp>
      <p:sp>
        <p:nvSpPr>
          <p:cNvPr id="4" name="TextBox 3"/>
          <p:cNvSpPr txBox="1"/>
          <p:nvPr/>
        </p:nvSpPr>
        <p:spPr>
          <a:xfrm>
            <a:off x="548640" y="1333262"/>
            <a:ext cx="13716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Structure :   </a:t>
            </a:r>
            <a:endParaRPr lang="ar-S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7870" y="1333262"/>
            <a:ext cx="88773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Subject    </a:t>
            </a:r>
            <a:endParaRPr lang="ar-S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1333500"/>
            <a:ext cx="16002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Verb transitive      </a:t>
            </a:r>
            <a:endParaRPr lang="ar-S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7320" y="1333262"/>
            <a:ext cx="91440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Object     </a:t>
            </a:r>
            <a:endParaRPr lang="ar-S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600" y="419100"/>
            <a:ext cx="2362200" cy="4616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341C9C"/>
                </a:solidFill>
                <a:latin typeface="Times New Roman" pitchFamily="18" charset="0"/>
                <a:cs typeface="Times New Roman" pitchFamily="18" charset="0"/>
              </a:rPr>
              <a:t>Active voice     </a:t>
            </a:r>
            <a:endParaRPr lang="ar-SA" sz="2400" b="1" dirty="0">
              <a:solidFill>
                <a:srgbClr val="341C9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5600" y="1333500"/>
            <a:ext cx="3505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+     </a:t>
            </a:r>
            <a:endParaRPr lang="ar-S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3460" y="1333500"/>
            <a:ext cx="4038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+     </a:t>
            </a:r>
            <a:endParaRPr lang="ar-S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0" y="2095500"/>
            <a:ext cx="3886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She        writes      a letter.  </a:t>
            </a:r>
            <a:endParaRPr lang="ar-S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57400" y="3162300"/>
            <a:ext cx="990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Subject    </a:t>
            </a:r>
            <a:endParaRPr lang="ar-S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05400" y="3162300"/>
            <a:ext cx="990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Object     </a:t>
            </a:r>
            <a:endParaRPr lang="ar-S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76600" y="3162300"/>
            <a:ext cx="1600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Verb transitive      </a:t>
            </a:r>
            <a:endParaRPr lang="ar-S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Frame 23"/>
          <p:cNvSpPr/>
          <p:nvPr/>
        </p:nvSpPr>
        <p:spPr>
          <a:xfrm>
            <a:off x="-228600" y="0"/>
            <a:ext cx="9372600" cy="5715000"/>
          </a:xfrm>
          <a:prstGeom prst="frame">
            <a:avLst>
              <a:gd name="adj1" fmla="val 3967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4900" y="4633674"/>
            <a:ext cx="59436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dirty="0" smtClean="0"/>
              <a:t>When the subject  dose something itself  then it active voice.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2095500"/>
            <a:ext cx="10668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6" presetClass="entr" presetSubtype="16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9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7" presetID="6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16" grpId="0" animBg="1"/>
      <p:bldP spid="15" grpId="0" animBg="1"/>
      <p:bldP spid="14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1" grpId="0"/>
      <p:bldP spid="13" grpId="0"/>
      <p:bldP spid="18" grpId="0"/>
      <p:bldP spid="19" grpId="0"/>
      <p:bldP spid="20" grpId="0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3914</TotalTime>
  <Words>1621</Words>
  <Application>Microsoft Office PowerPoint</Application>
  <PresentationFormat>On-screen Show (16:10)</PresentationFormat>
  <Paragraphs>340</Paragraphs>
  <Slides>28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Arial</vt:lpstr>
      <vt:lpstr>Arial Black</vt:lpstr>
      <vt:lpstr>Calibri</vt:lpstr>
      <vt:lpstr>Calibri Light</vt:lpstr>
      <vt:lpstr>Imprint MT Shadow</vt:lpstr>
      <vt:lpstr>NikoshBAN</vt:lpstr>
      <vt:lpstr>Segoe Print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Voice change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18</dc:title>
  <dc:creator>Md Golam Kabir</dc:creator>
  <cp:lastModifiedBy>Microsoft account</cp:lastModifiedBy>
  <cp:revision>399</cp:revision>
  <dcterms:created xsi:type="dcterms:W3CDTF">2006-08-16T00:00:00Z</dcterms:created>
  <dcterms:modified xsi:type="dcterms:W3CDTF">2020-10-23T23:51:36Z</dcterms:modified>
</cp:coreProperties>
</file>