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97" r:id="rId4"/>
    <p:sldId id="274" r:id="rId5"/>
    <p:sldId id="277" r:id="rId6"/>
    <p:sldId id="298" r:id="rId7"/>
    <p:sldId id="275" r:id="rId8"/>
    <p:sldId id="273" r:id="rId9"/>
    <p:sldId id="281" r:id="rId10"/>
    <p:sldId id="289" r:id="rId11"/>
    <p:sldId id="285" r:id="rId12"/>
    <p:sldId id="294" r:id="rId13"/>
    <p:sldId id="295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6F07-8CD0-47EF-BB82-FA5DE67F2A56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6649D-1DBF-4636-8FE2-B4CED7C33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401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প্রথম শিখনফল অর্জনের উদ্দেশ্যে এই স্লাইডটি প্রদর্শন করা হয়েছে। এখানে শিক্ষার্থীদের কাছ থেকে প্রশ্নোত্তর মাধ্যমে  বলের সাথে জড়তার গুণগত সম্পর্ক বের করে আনার চেষ্টা করলে ভালো হয়।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649D-1DBF-4636-8FE2-B4CED7C33D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649D-1DBF-4636-8FE2-B4CED7C33D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rough\Voilet-Flower-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39" b="11555"/>
          <a:stretch>
            <a:fillRect/>
          </a:stretch>
        </p:blipFill>
        <p:spPr bwMode="auto">
          <a:xfrm>
            <a:off x="61912" y="76200"/>
            <a:ext cx="9082088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6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570" y="609600"/>
            <a:ext cx="7936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AvR‡Ki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K¬v‡m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mevB‡K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¯^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vMZg</a:t>
            </a:r>
            <a:endParaRPr lang="en-US" sz="6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762000" y="2462463"/>
            <a:ext cx="10210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r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845">
            <a:off x="-2624336" y="941135"/>
            <a:ext cx="712616" cy="1095744"/>
          </a:xfrm>
          <a:prstGeom prst="rect">
            <a:avLst/>
          </a:prstGeom>
        </p:spPr>
      </p:pic>
      <p:pic>
        <p:nvPicPr>
          <p:cNvPr id="4" name="Picture 3" descr="Car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800600" y="838200"/>
            <a:ext cx="4572000" cy="1706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09600" y="5053263"/>
            <a:ext cx="10210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r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845">
            <a:off x="3928864" y="3483809"/>
            <a:ext cx="712616" cy="1095744"/>
          </a:xfrm>
          <a:prstGeom prst="rect">
            <a:avLst/>
          </a:prstGeom>
        </p:spPr>
      </p:pic>
      <p:pic>
        <p:nvPicPr>
          <p:cNvPr id="10" name="Picture 9" descr="Car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429000"/>
            <a:ext cx="4572000" cy="1706880"/>
          </a:xfrm>
          <a:prstGeom prst="rect">
            <a:avLst/>
          </a:prstGeom>
        </p:spPr>
      </p:pic>
      <p:pic>
        <p:nvPicPr>
          <p:cNvPr id="11" name="Picture 10" descr="Copy of old_man_walking_slow.ps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34200" y="76200"/>
            <a:ext cx="1590554" cy="2463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0985" y="2554069"/>
            <a:ext cx="1741182" cy="646331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SutonnyMJ" pitchFamily="2" charset="0"/>
              </a:rPr>
              <a:t>MwZ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RoZv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5181600"/>
            <a:ext cx="184537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SutonnyMJ" pitchFamily="2" charset="0"/>
              </a:rPr>
              <a:t>w¯’</a:t>
            </a:r>
            <a:r>
              <a:rPr lang="en-US" sz="3600" dirty="0" err="1">
                <a:latin typeface="SutonnyMJ" pitchFamily="2" charset="0"/>
              </a:rPr>
              <a:t>wZ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RoZv</a:t>
            </a:r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825 1.11111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81459 -7.40741E-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825 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94 L 0.81458 0.006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457200" y="609600"/>
            <a:ext cx="8153400" cy="6019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0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</a:rPr>
              <a:t>e¯‘i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fiB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RoZvi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cwigvcK</a:t>
            </a:r>
            <a:r>
              <a:rPr lang="en-US" sz="4800" dirty="0" smtClean="0">
                <a:latin typeface="SutonnyMJ" pitchFamily="2" charset="0"/>
              </a:rPr>
              <a:t>?</a:t>
            </a:r>
            <a:endParaRPr lang="en-US" sz="4800" dirty="0">
              <a:latin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8" y="1600026"/>
            <a:ext cx="6454462" cy="3657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2590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762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F0"/>
                </a:solidFill>
                <a:latin typeface="SutonnyMJ" pitchFamily="2" charset="0"/>
              </a:rPr>
              <a:t>g~j¨vqb</a:t>
            </a:r>
            <a:endParaRPr lang="en-US" sz="8800" dirty="0">
              <a:solidFill>
                <a:srgbClr val="00B0F0"/>
              </a:solidFill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5240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1|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RoZv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KZ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cÖKvi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(K) 2	(L) 3	(M) 4	(N) 5</a:t>
            </a:r>
          </a:p>
          <a:p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42608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2|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wbDU‡bi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MwZi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m~Î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KqwU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(K) 2	(L) 3	(M) 4	(N) 6</a:t>
            </a:r>
          </a:p>
          <a:p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5257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3|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wbDU‡bi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cÖ_g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m~ÎwU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ej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|</a:t>
            </a:r>
          </a:p>
          <a:p>
            <a:endParaRPr lang="en-US" sz="40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28600" y="304800"/>
            <a:ext cx="8153400" cy="6248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2590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339804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</a:rPr>
              <a:t>evwoi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</a:rPr>
              <a:t>KvR</a:t>
            </a:r>
            <a:endParaRPr lang="en-US" sz="6600" dirty="0">
              <a:solidFill>
                <a:srgbClr val="00B0F0"/>
              </a:solidFill>
              <a:latin typeface="SutonnyMJ" pitchFamily="2" charset="0"/>
            </a:endParaRPr>
          </a:p>
        </p:txBody>
      </p:sp>
      <p:pic>
        <p:nvPicPr>
          <p:cNvPr id="47" name="Picture 46" descr="72Ge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11" y="76200"/>
            <a:ext cx="2462289" cy="66294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2400" y="28956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4000" dirty="0" smtClean="0">
              <a:solidFill>
                <a:schemeClr val="bg1"/>
              </a:solidFill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" y="1905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1|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wbDU‡bi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cÖ_g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m~ÎwU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wjL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3212068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2|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w¯’wZ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I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MwZ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RoZv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wK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e¨vL¨v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Ki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sz="4000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4391561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3|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e¯‘i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fiB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wK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RoZvi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cwigvcK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?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ank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gradFill>
            <a:gsLst>
              <a:gs pos="55000">
                <a:srgbClr val="9CB86E">
                  <a:alpha val="58000"/>
                </a:srgbClr>
              </a:gs>
              <a:gs pos="100000">
                <a:srgbClr val="156B13"/>
              </a:gs>
            </a:gsLst>
            <a:lin ang="4200000" scaled="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SutonnyMJ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1600200"/>
            <a:ext cx="8229600" cy="4464049"/>
            <a:chOff x="729059" y="2384946"/>
            <a:chExt cx="7543800" cy="3429000"/>
          </a:xfr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" name="Plaque 4"/>
            <p:cNvSpPr/>
            <p:nvPr/>
          </p:nvSpPr>
          <p:spPr>
            <a:xfrm>
              <a:off x="729059" y="2384946"/>
              <a:ext cx="7543800" cy="3429000"/>
            </a:xfrm>
            <a:prstGeom prst="plaque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3926" y="3209272"/>
              <a:ext cx="3124200" cy="543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bn-BD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012009" y="2968269"/>
              <a:ext cx="0" cy="1992086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21559" y="3430826"/>
              <a:ext cx="0" cy="12954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02459" y="3349099"/>
              <a:ext cx="0" cy="11430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26359" y="3285440"/>
              <a:ext cx="3467100" cy="17090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240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myfvl</a:t>
              </a:r>
              <a:r>
                <a:rPr lang="en-US" sz="24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gRyg`vi</a:t>
              </a:r>
              <a:endParaRPr lang="bn-BD" sz="240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  <a:p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‡UªW </a:t>
              </a:r>
              <a:r>
                <a:rPr lang="en-US" sz="2000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utonnyMJ" pitchFamily="2" charset="0"/>
                </a:rPr>
                <a:t>BÝUªv±i</a:t>
              </a:r>
              <a:r>
                <a:rPr lang="en-US" sz="2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utonnyMJ" pitchFamily="2" charset="0"/>
                  <a:cs typeface="NikoshBAN" pitchFamily="2" charset="0"/>
                </a:rPr>
                <a:t>(‡</a:t>
              </a:r>
              <a:r>
                <a:rPr lang="en-US" sz="20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utonnyMJ" pitchFamily="2" charset="0"/>
                  <a:cs typeface="NikoshBAN" pitchFamily="2" charset="0"/>
                </a:rPr>
                <a:t>Wªm</a:t>
              </a:r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utonnyMJ" pitchFamily="2" charset="0"/>
                  <a:cs typeface="NikoshBAN" pitchFamily="2" charset="0"/>
                </a:rPr>
                <a:t> †</a:t>
              </a:r>
              <a:r>
                <a:rPr lang="en-US" sz="20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utonnyMJ" pitchFamily="2" charset="0"/>
                  <a:cs typeface="NikoshBAN" pitchFamily="2" charset="0"/>
                </a:rPr>
                <a:t>gwKs</a:t>
              </a:r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)</a:t>
              </a:r>
              <a:endParaRPr lang="bn-BD" sz="200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  <a:p>
              <a:r>
                <a:rPr lang="en-US" sz="20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Zvwjgcyi</a:t>
              </a:r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 †</a:t>
              </a:r>
              <a:r>
                <a:rPr lang="en-US" sz="20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ZwjnvwU</a:t>
              </a:r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উচ্চ</a:t>
              </a:r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বিদ্যালয়</a:t>
              </a:r>
              <a:endParaRPr lang="en-US" sz="200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  <a:p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fv½vinvU, ‡</a:t>
              </a:r>
              <a:r>
                <a:rPr lang="en-US" sz="20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KvUvjxcvov</a:t>
              </a:r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, ‡</a:t>
              </a:r>
              <a:r>
                <a:rPr lang="en-US" sz="20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MvcvjMÄ</a:t>
              </a:r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|</a:t>
              </a:r>
              <a:r>
                <a:rPr lang="bn-BD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 </a:t>
              </a:r>
              <a:endParaRPr lang="en-US" sz="200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  <a:p>
              <a:r>
                <a:rPr lang="en-US" sz="2000" dirty="0" err="1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মুঠোফোনঃ</a:t>
              </a:r>
              <a:r>
                <a:rPr lang="en-US" sz="2000" dirty="0" smtClean="0">
                  <a:ln w="11430"/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 01718-334246</a:t>
              </a:r>
            </a:p>
            <a:p>
              <a:endParaRPr lang="en-US" sz="1400" dirty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</p:txBody>
        </p:sp>
      </p:grpSp>
      <p:pic>
        <p:nvPicPr>
          <p:cNvPr id="32" name="Content Placeholder 31" descr="56444282_sss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5600" y="1676400"/>
            <a:ext cx="1219200" cy="1544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2057400" y="333376"/>
            <a:ext cx="4876800" cy="9006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solidFill>
                  <a:srgbClr val="00B0F0"/>
                </a:solidFill>
                <a:latin typeface="SutonnyMJ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utonnyMJ" pitchFamily="2" charset="0"/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utonnyMJ" pitchFamily="2" charset="0"/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utonnyMJ" pitchFamily="2" charset="0"/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utonnyMJ" pitchFamily="2" charset="0"/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utonnyMJ" pitchFamily="2" charset="0"/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utonnyMJ" pitchFamily="2" charset="0"/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utonnyMJ" pitchFamily="2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utonnyMJ" pitchFamily="2" charset="0"/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utonnyMJ" pitchFamily="2" charset="0"/>
              </a:endParaRPr>
            </a:p>
          </p:txBody>
        </p:sp>
      </p:grpSp>
      <p:sp>
        <p:nvSpPr>
          <p:cNvPr id="2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2</a:t>
            </a:fld>
            <a:endParaRPr lang="en-US">
              <a:latin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667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</a:p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	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c`v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weÁvb</a:t>
            </a:r>
            <a:endPara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	‡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kªwY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: beg</a:t>
            </a:r>
          </a:p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	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Aa¨vq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: Z…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Zxq</a:t>
            </a:r>
            <a:endPara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	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(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RoZv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)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33" name="Picture 32" descr="Untitled-1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650197"/>
            <a:ext cx="1295400" cy="143363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HP\Desktop\Untitled-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259342"/>
            <a:ext cx="8001000" cy="7650742"/>
          </a:xfrm>
          <a:prstGeom prst="rect">
            <a:avLst/>
          </a:prstGeom>
          <a:noFill/>
        </p:spPr>
      </p:pic>
      <p:pic>
        <p:nvPicPr>
          <p:cNvPr id="32770" name="Picture 2" descr="https://gonomanusherawaj.com/wp-content/uploads/2019/05/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1219200" cy="10837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https://gonomanusherawaj.com/wp-content/uploads/2019/05/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801"/>
            <a:ext cx="1143000" cy="101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33400" y="457200"/>
            <a:ext cx="8077200" cy="594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4400" y="3810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</a:rPr>
              <a:t>wb‡Pi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</a:rPr>
              <a:t>wPÎ¸wj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</a:rPr>
              <a:t>jÿ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</a:rPr>
              <a:t>¨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</a:rPr>
              <a:t>Ki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</a:rPr>
              <a:t>-</a:t>
            </a:r>
          </a:p>
          <a:p>
            <a:endParaRPr lang="en-US" sz="6000" dirty="0"/>
          </a:p>
        </p:txBody>
      </p:sp>
      <p:pic>
        <p:nvPicPr>
          <p:cNvPr id="50" name="Picture 49" descr="IsaacNewton-1689_25 December 1642 – 20 March 1727.jpg"/>
          <p:cNvPicPr>
            <a:picLocks noChangeAspect="1"/>
          </p:cNvPicPr>
          <p:nvPr/>
        </p:nvPicPr>
        <p:blipFill>
          <a:blip r:embed="rId2" cstate="print"/>
          <a:srcRect b="18454"/>
          <a:stretch>
            <a:fillRect/>
          </a:stretch>
        </p:blipFill>
        <p:spPr>
          <a:xfrm>
            <a:off x="1003663" y="1447800"/>
            <a:ext cx="2819400" cy="2667000"/>
          </a:xfrm>
          <a:prstGeom prst="rect">
            <a:avLst/>
          </a:prstGeom>
        </p:spPr>
      </p:pic>
      <p:pic>
        <p:nvPicPr>
          <p:cNvPr id="51" name="Picture 50" descr="Screenshot (585)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786" y="1522379"/>
            <a:ext cx="3456214" cy="2059021"/>
          </a:xfrm>
          <a:prstGeom prst="rect">
            <a:avLst/>
          </a:prstGeom>
        </p:spPr>
      </p:pic>
      <p:pic>
        <p:nvPicPr>
          <p:cNvPr id="52" name="Picture 51" descr="Screenshot (584)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490838"/>
            <a:ext cx="2895600" cy="175756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07226"/>
            <a:ext cx="3429000" cy="2079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33400" y="457200"/>
            <a:ext cx="8077200" cy="594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6800" y="889337"/>
            <a:ext cx="69342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B0F0"/>
                </a:solidFill>
                <a:latin typeface="SutonnyMJ" pitchFamily="2" charset="0"/>
              </a:rPr>
              <a:t>cvV</a:t>
            </a:r>
            <a:r>
              <a:rPr lang="en-US" sz="115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B0F0"/>
                </a:solidFill>
                <a:latin typeface="SutonnyMJ" pitchFamily="2" charset="0"/>
              </a:rPr>
              <a:t>wk‡ivbvg</a:t>
            </a:r>
            <a:endParaRPr lang="en-US" sz="11500" dirty="0">
              <a:solidFill>
                <a:srgbClr val="00B0F0"/>
              </a:solidFill>
              <a:latin typeface="SutonnyMJ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1600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Sutonny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90800" y="2208580"/>
            <a:ext cx="4191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13800" dirty="0" err="1" smtClean="0">
                <a:solidFill>
                  <a:schemeClr val="bg1"/>
                </a:solidFill>
                <a:latin typeface="SutonnyMJ" pitchFamily="2" charset="0"/>
              </a:rPr>
              <a:t>RoZv</a:t>
            </a:r>
            <a:endParaRPr lang="en-US" sz="13800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33400" y="457200"/>
            <a:ext cx="8077200" cy="594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4200" y="533400"/>
            <a:ext cx="25908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</a:rPr>
              <a:t>wkLbdj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1600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AvR‡Ki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K¬vm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mwVKfv‡e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m¤úbœ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Kivi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wkÿv_©xiv</a:t>
            </a:r>
            <a:r>
              <a:rPr lang="en-US" sz="3200" dirty="0" smtClean="0">
                <a:latin typeface="SutonnyMJ" pitchFamily="2" charset="0"/>
              </a:rPr>
              <a:t>-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90600" y="4114800"/>
            <a:ext cx="73152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3|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RoZvi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D`vniYmn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cÖKvi‡f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`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ej‡Z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cvi‡e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200" y="236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utonnyMJ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6800" y="2362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utonnyMJ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0600" y="24384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1|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wbDU‡bi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cÖ_g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m~Î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ej‡Z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cvi‡e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  <a:p>
            <a:endParaRPr lang="en-US" sz="3600" dirty="0">
              <a:latin typeface="SutonnyMJ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3276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2|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RoZvi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msÁv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ej‡Z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cvi‡e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  <a:p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8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33400" y="457200"/>
            <a:ext cx="8077200" cy="594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" name="Picture 34" descr="IsaacNewton-1689_25 December 1642 – 20 March 1727.jpg"/>
          <p:cNvPicPr>
            <a:picLocks noChangeAspect="1"/>
          </p:cNvPicPr>
          <p:nvPr/>
        </p:nvPicPr>
        <p:blipFill>
          <a:blip r:embed="rId2" cstate="print"/>
          <a:srcRect b="18454"/>
          <a:stretch>
            <a:fillRect/>
          </a:stretch>
        </p:blipFill>
        <p:spPr>
          <a:xfrm>
            <a:off x="569976" y="457200"/>
            <a:ext cx="2859024" cy="32004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429000" y="838200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wbDU‡bi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cÖ_g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m~Î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:</a:t>
            </a:r>
            <a:endParaRPr lang="en-US" sz="6000" dirty="0">
              <a:solidFill>
                <a:srgbClr val="00B0F0"/>
              </a:solidFill>
              <a:latin typeface="SutonnyMJ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3400" y="3693855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Ôevwn¨K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Kv‡bv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cÖ‡qvM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bv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Ki‡j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w¯’i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e¯‘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w¯’i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_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vK‡e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Ges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MwZkxj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e¯‘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mylg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`ª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æwZ‡Z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mijc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‡_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Pj‡Z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_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vK‡e|Õ</a:t>
            </a:r>
            <a:endParaRPr lang="en-US" sz="4000" dirty="0" smtClean="0">
              <a:solidFill>
                <a:schemeClr val="bg1"/>
              </a:solidFill>
              <a:latin typeface="SutonnyMJ" pitchFamily="2" charset="0"/>
            </a:endParaRPr>
          </a:p>
          <a:p>
            <a:endParaRPr lang="en-US" sz="40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33400" y="381000"/>
            <a:ext cx="8077200" cy="594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33528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RoZv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`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yB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cÖKvi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|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h_v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1|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w¯’wZ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RoZv</a:t>
            </a:r>
            <a:endParaRPr lang="en-US" sz="4000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2|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MwZ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RoZv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457200"/>
            <a:ext cx="7162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</a:rPr>
              <a:t>RoZv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</a:rPr>
              <a:t>: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cÖwZwU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e¯‘ †h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Ae¯’vq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Av‡Q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, †m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Ae¯’vq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_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vK‡Z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Pvq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e¯‘i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GB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wbR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¯^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Ae¯’vq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_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vK‡Z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PvIqvi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cÖeYZv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ag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©‡K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RoZv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e‡j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  <a:p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304800" y="152401"/>
            <a:ext cx="8534400" cy="66293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" y="2960668"/>
            <a:ext cx="7315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MwZ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RoZv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:</a:t>
            </a:r>
          </a:p>
          <a:p>
            <a:endParaRPr lang="en-US" sz="2800" dirty="0" smtClean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MwZkxj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e¯‘i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wPiKvj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MwZ‡Z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_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vK‡Z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PvIqvi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†h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cÖeYZv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ag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©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Zv‡K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MwZ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RoZv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e‡j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  <a:p>
            <a:endParaRPr lang="en-US" sz="6000" dirty="0" smtClean="0">
              <a:solidFill>
                <a:srgbClr val="00B050"/>
              </a:solidFill>
              <a:latin typeface="SutonnyMJ" pitchFamily="2" charset="0"/>
            </a:endParaRPr>
          </a:p>
          <a:p>
            <a:endParaRPr lang="en-US" sz="6000" dirty="0" smtClean="0">
              <a:solidFill>
                <a:srgbClr val="00B050"/>
              </a:solidFill>
              <a:latin typeface="SutonnyMJ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35" name="Picture 34" descr="Screenshot (584)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394090"/>
            <a:ext cx="2819400" cy="1711310"/>
          </a:xfrm>
          <a:prstGeom prst="rect">
            <a:avLst/>
          </a:prstGeom>
        </p:spPr>
      </p:pic>
      <p:pic>
        <p:nvPicPr>
          <p:cNvPr id="46" name="Picture 45" descr="Screenshot (585)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"/>
            <a:ext cx="2895600" cy="1524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57200" y="384244"/>
            <a:ext cx="75438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1|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w¯’wZ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RoZv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:</a:t>
            </a:r>
          </a:p>
          <a:p>
            <a:endParaRPr lang="en-US" dirty="0" smtClean="0">
              <a:solidFill>
                <a:srgbClr val="00B050"/>
              </a:solidFill>
              <a:latin typeface="SutonnyMJ" pitchFamily="2" charset="0"/>
            </a:endParaRPr>
          </a:p>
          <a:p>
            <a:endParaRPr lang="en-US" sz="100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w¯’wZkxj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e¯‘i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wPiKvj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w¯’i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_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vK‡Z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PvIqvi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†h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cÖeYZv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ag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©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Zv‡K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w¯’wZ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RoZv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e‡j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dirty="0" smtClean="0">
              <a:solidFill>
                <a:schemeClr val="bg1"/>
              </a:solidFill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362</Words>
  <Application>Microsoft Office PowerPoint</Application>
  <PresentationFormat>On-screen Show (4:3)</PresentationFormat>
  <Paragraphs>63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175</cp:revision>
  <dcterms:created xsi:type="dcterms:W3CDTF">2006-08-16T00:00:00Z</dcterms:created>
  <dcterms:modified xsi:type="dcterms:W3CDTF">2020-10-24T01:06:14Z</dcterms:modified>
</cp:coreProperties>
</file>