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70" r:id="rId3"/>
    <p:sldId id="271" r:id="rId4"/>
    <p:sldId id="273" r:id="rId5"/>
    <p:sldId id="256" r:id="rId6"/>
    <p:sldId id="258" r:id="rId7"/>
    <p:sldId id="259" r:id="rId8"/>
    <p:sldId id="260" r:id="rId9"/>
    <p:sldId id="261" r:id="rId10"/>
    <p:sldId id="262" r:id="rId11"/>
    <p:sldId id="263" r:id="rId12"/>
    <p:sldId id="264" r:id="rId13"/>
    <p:sldId id="265" r:id="rId14"/>
    <p:sldId id="266" r:id="rId15"/>
    <p:sldId id="267" r:id="rId16"/>
    <p:sldId id="268"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075" autoAdjust="0"/>
  </p:normalViewPr>
  <p:slideViewPr>
    <p:cSldViewPr snapToGrid="0">
      <p:cViewPr varScale="1">
        <p:scale>
          <a:sx n="70" d="100"/>
          <a:sy n="70" d="100"/>
        </p:scale>
        <p:origin x="82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330421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ADF59-6045-4F82-A91B-3E919B0E6540}"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34049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408042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49792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5460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229457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181885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405697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392979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286633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97474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0ADF59-6045-4F82-A91B-3E919B0E6540}"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36645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0ADF59-6045-4F82-A91B-3E919B0E6540}"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231487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38683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320926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00ADF59-6045-4F82-A91B-3E919B0E6540}" type="datetimeFigureOut">
              <a:rPr lang="en-US" smtClean="0"/>
              <a:t>10/23/2020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330851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ADF59-6045-4F82-A91B-3E919B0E6540}"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2EFC2-7ADE-4FCA-82B8-84BA409055DD}" type="slidenum">
              <a:rPr lang="en-US" smtClean="0"/>
              <a:t>‹#›</a:t>
            </a:fld>
            <a:endParaRPr lang="en-US"/>
          </a:p>
        </p:txBody>
      </p:sp>
    </p:spTree>
    <p:extLst>
      <p:ext uri="{BB962C8B-B14F-4D97-AF65-F5344CB8AC3E}">
        <p14:creationId xmlns:p14="http://schemas.microsoft.com/office/powerpoint/2010/main" val="157672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00ADF59-6045-4F82-A91B-3E919B0E6540}" type="datetimeFigureOut">
              <a:rPr lang="en-US" smtClean="0"/>
              <a:t>10/23/2020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B2EFC2-7ADE-4FCA-82B8-84BA409055DD}" type="slidenum">
              <a:rPr lang="en-US" smtClean="0"/>
              <a:t>‹#›</a:t>
            </a:fld>
            <a:endParaRPr lang="en-US"/>
          </a:p>
        </p:txBody>
      </p:sp>
    </p:spTree>
    <p:extLst>
      <p:ext uri="{BB962C8B-B14F-4D97-AF65-F5344CB8AC3E}">
        <p14:creationId xmlns:p14="http://schemas.microsoft.com/office/powerpoint/2010/main" val="32524679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121" y="1757"/>
            <a:ext cx="11918324" cy="830997"/>
          </a:xfrm>
          <a:prstGeom prst="rect">
            <a:avLst/>
          </a:prstGeom>
          <a:ln w="76200">
            <a:solidFill>
              <a:srgbClr val="00B050"/>
            </a:solidFill>
          </a:ln>
          <a:scene3d>
            <a:camera prst="orthographicFront"/>
            <a:lightRig rig="threePt" dir="t"/>
          </a:scene3d>
          <a:sp3d>
            <a:bevelT prst="slope"/>
          </a:sp3d>
        </p:spPr>
        <p:style>
          <a:lnRef idx="0">
            <a:scrgbClr r="0" g="0" b="0"/>
          </a:lnRef>
          <a:fillRef idx="1001">
            <a:schemeClr val="dk1"/>
          </a:fillRef>
          <a:effectRef idx="0">
            <a:scrgbClr r="0" g="0" b="0"/>
          </a:effectRef>
          <a:fontRef idx="major"/>
        </p:style>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AutoShape 2" descr="Mujib Year - Wikipedia"/>
          <p:cNvSpPr>
            <a:spLocks noChangeAspect="1" noChangeArrowheads="1"/>
          </p:cNvSpPr>
          <p:nvPr/>
        </p:nvSpPr>
        <p:spPr bwMode="auto">
          <a:xfrm>
            <a:off x="155575" y="-144463"/>
            <a:ext cx="2082800" cy="2097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957" y="44945"/>
            <a:ext cx="1485900" cy="830997"/>
          </a:xfrm>
          <a:prstGeom prst="rect">
            <a:avLst/>
          </a:prstGeom>
        </p:spPr>
      </p:pic>
      <p:pic>
        <p:nvPicPr>
          <p:cNvPr id="1028" name="Picture 4" descr="বাংলা নববর্ষ ২০১৯ projects | Photos, videos, logos, illustrations and  branding on Behance"/>
          <p:cNvPicPr>
            <a:picLocks noChangeAspect="1" noChangeArrowheads="1"/>
          </p:cNvPicPr>
          <p:nvPr/>
        </p:nvPicPr>
        <p:blipFill rotWithShape="1">
          <a:blip r:embed="rId3">
            <a:extLst>
              <a:ext uri="{28A0092B-C50C-407E-A947-70E740481C1C}">
                <a14:useLocalDpi xmlns:a14="http://schemas.microsoft.com/office/drawing/2010/main" val="0"/>
              </a:ext>
            </a:extLst>
          </a:blip>
          <a:srcRect l="1" r="536" b="10786"/>
          <a:stretch/>
        </p:blipFill>
        <p:spPr bwMode="auto">
          <a:xfrm>
            <a:off x="1282262" y="1067311"/>
            <a:ext cx="9900745" cy="4959692"/>
          </a:xfrm>
          <a:prstGeom prst="rect">
            <a:avLst/>
          </a:prstGeom>
          <a:solidFill>
            <a:schemeClr val="tx1"/>
          </a:solidFill>
          <a:ln w="76200">
            <a:solidFill>
              <a:schemeClr val="tx1"/>
            </a:solidFill>
          </a:ln>
          <a:extLst/>
        </p:spPr>
      </p:pic>
      <p:sp>
        <p:nvSpPr>
          <p:cNvPr id="5" name="AutoShape 2" descr="http://www.teachers.gov.bd/contents/2020/July/2/presentation/image_46707_159366868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rot="5400000">
            <a:off x="8346234" y="3014380"/>
            <a:ext cx="6856243" cy="830997"/>
          </a:xfrm>
          <a:prstGeom prst="rect">
            <a:avLst/>
          </a:prstGeom>
          <a:solidFill>
            <a:srgbClr val="7030A0"/>
          </a:solidFill>
        </p:spPr>
        <p:txBody>
          <a:bodyPr wrap="square" rtlCol="0">
            <a:spAutoFit/>
          </a:bodyPr>
          <a:lstStyle/>
          <a:p>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833753" y="6027003"/>
            <a:ext cx="10525103" cy="830997"/>
          </a:xfrm>
          <a:prstGeom prst="rect">
            <a:avLst/>
          </a:prstGeom>
          <a:solidFill>
            <a:srgbClr val="7030A0"/>
          </a:solidFill>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rot="16200000">
            <a:off x="-2812351" y="3025364"/>
            <a:ext cx="6970543" cy="923330"/>
          </a:xfrm>
          <a:prstGeom prst="rect">
            <a:avLst/>
          </a:prstGeom>
          <a:solidFill>
            <a:srgbClr val="7030A0"/>
          </a:solidFill>
        </p:spPr>
        <p:txBody>
          <a:bodyPr wrap="square" rtlCol="0">
            <a:spAutoFit/>
          </a:bodyPr>
          <a:lstStyle/>
          <a:p>
            <a:r>
              <a:rPr lang="bn-IN" sz="3600" b="1" i="1"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3260077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680" y="1105273"/>
            <a:ext cx="10482061" cy="4678204"/>
          </a:xfrm>
          <a:prstGeom prst="rect">
            <a:avLst/>
          </a:prstGeom>
          <a:solidFill>
            <a:schemeClr val="bg1">
              <a:lumMod val="95000"/>
              <a:lumOff val="5000"/>
            </a:schemeClr>
          </a:solidFill>
          <a:ln w="76200">
            <a:solidFill>
              <a:schemeClr val="tx1"/>
            </a:solidFill>
          </a:ln>
        </p:spPr>
        <p:txBody>
          <a:bodyPr wrap="square">
            <a:spAutoFit/>
          </a:bodyPr>
          <a:lstStyle/>
          <a:p>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 </a:t>
            </a:r>
          </a:p>
          <a:p>
            <a:r>
              <a:rPr lang="bn-IN" sz="40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 প্রকাশের চেষ্টা করিবেন না। বিদ্যা থাকিলে, তাহা আপনিই প্রকাশ পায়, চেষ্টা করিতে হয় না। বিদ্যা প্রকাশের চেষ্টা পাঠকের অতিশয় বিরক্তিকর, এবং রচনার পারিপাট্যের বিশেষ হানিজনক। </a:t>
            </a:r>
          </a:p>
          <a:p>
            <a:r>
              <a:rPr lang="bn-IN" sz="40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এখনকার প্রবন্ধে ইংরেজি, সংস্কৃত, ফরাশি, জর্ম্মান কোটেশন বড় বেশী দেখিতে পাই। যে ভাষা আপনি জানেন না, পরের গ্রন্থের সাহায্যে সে ভাষা হইতে কদাচ উদ্ধৃত করিবেন না।</a:t>
            </a:r>
            <a:r>
              <a:rPr lang="bn-IN" spc="-150" dirty="0" smtClean="0">
                <a:latin typeface="NikoshBAN" panose="02000000000000000000" pitchFamily="2" charset="0"/>
                <a:cs typeface="NikoshBAN" panose="02000000000000000000" pitchFamily="2" charset="0"/>
              </a:rPr>
              <a:t/>
            </a:r>
            <a:br>
              <a:rPr lang="bn-IN" spc="-150" dirty="0" smtClean="0">
                <a:latin typeface="NikoshBAN" panose="02000000000000000000" pitchFamily="2" charset="0"/>
                <a:cs typeface="NikoshBAN" panose="02000000000000000000" pitchFamily="2" charset="0"/>
              </a:rPr>
            </a:br>
            <a:endParaRPr lang="en-US" spc="-150" dirty="0"/>
          </a:p>
        </p:txBody>
      </p:sp>
      <p:sp>
        <p:nvSpPr>
          <p:cNvPr id="4" name="TextBox 3"/>
          <p:cNvSpPr txBox="1"/>
          <p:nvPr/>
        </p:nvSpPr>
        <p:spPr>
          <a:xfrm>
            <a:off x="848139" y="43068"/>
            <a:ext cx="10507602" cy="830997"/>
          </a:xfrm>
          <a:prstGeom prst="rect">
            <a:avLst/>
          </a:prstGeom>
          <a:solidFill>
            <a:schemeClr val="bg1"/>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841" y="43068"/>
            <a:ext cx="1485900" cy="830997"/>
          </a:xfrm>
          <a:prstGeom prst="rect">
            <a:avLst/>
          </a:prstGeom>
        </p:spPr>
      </p:pic>
      <p:sp>
        <p:nvSpPr>
          <p:cNvPr id="6" name="Rectangle 5"/>
          <p:cNvSpPr/>
          <p:nvPr/>
        </p:nvSpPr>
        <p:spPr>
          <a:xfrm rot="16200000">
            <a:off x="-3050210" y="3105834"/>
            <a:ext cx="6857999" cy="64633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latin typeface="NikoshBAN" panose="02000000000000000000" pitchFamily="2" charset="0"/>
                <a:cs typeface="NikoshBAN" panose="02000000000000000000" pitchFamily="2" charset="0"/>
              </a:rPr>
              <a:t>চুন্নাপাড়া </a:t>
            </a:r>
            <a:r>
              <a:rPr lang="bn-IN" sz="3600" b="1" i="1" dirty="0">
                <a:latin typeface="NikoshBAN" panose="02000000000000000000" pitchFamily="2" charset="0"/>
                <a:cs typeface="NikoshBAN" panose="02000000000000000000" pitchFamily="2" charset="0"/>
              </a:rPr>
              <a:t>মুনিরুল ইসলাম অনলাইন মাদরাসা</a:t>
            </a:r>
            <a:endParaRPr lang="en-US" sz="3600" b="1" i="1" dirty="0">
              <a:latin typeface="NikoshBAN" panose="02000000000000000000" pitchFamily="2" charset="0"/>
              <a:cs typeface="NikoshBAN" panose="02000000000000000000" pitchFamily="2" charset="0"/>
            </a:endParaRPr>
          </a:p>
        </p:txBody>
      </p:sp>
      <p:sp>
        <p:nvSpPr>
          <p:cNvPr id="7" name="Rectangle 6"/>
          <p:cNvSpPr/>
          <p:nvPr/>
        </p:nvSpPr>
        <p:spPr>
          <a:xfrm rot="5400000">
            <a:off x="8396090" y="3105835"/>
            <a:ext cx="6857999" cy="64633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701956" y="6014686"/>
            <a:ext cx="10799968" cy="76944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9525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831" y="1097696"/>
            <a:ext cx="10229850" cy="4616648"/>
          </a:xfrm>
          <a:prstGeom prst="rect">
            <a:avLst/>
          </a:prstGeom>
          <a:solidFill>
            <a:schemeClr val="bg1">
              <a:lumMod val="95000"/>
              <a:lumOff val="5000"/>
            </a:schemeClr>
          </a:solidFill>
          <a:ln w="76200">
            <a:solidFill>
              <a:schemeClr val="tx1"/>
            </a:solidFill>
          </a:ln>
        </p:spPr>
        <p:txBody>
          <a:bodyPr wrap="square">
            <a:spAutoFit/>
          </a:body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৮।</a:t>
            </a:r>
          </a:p>
          <a:p>
            <a:r>
              <a:rPr lang="bn-IN"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অলঙ্কার-প্রয়োগ বা রসিকতার জন্য চেষ্টিত হইবেন না। </a:t>
            </a:r>
          </a:p>
          <a:p>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স্থানে স্থানে অলঙ্কার বা ব্যঙ্গের প্রয়োজন হয় বটে; লেখকের ভাণ্ডারে এ সামগ্রী থাকিলে, প্রয়োজন মতে আপনিই আসিয়া পৌঁছিবে—ভাণ্ডারে না থাকিলে মাথা কুটিলেও আসিবে না। অসময়ে বা শূন্য ভাণ্ডারে অলঙ্কার প্রয়োগের বা রসিকতার চেষ্টার মত কদর্য্য আর কিছুই নাই।</a:t>
            </a: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endParaRPr lang="en-US" dirty="0"/>
          </a:p>
        </p:txBody>
      </p:sp>
      <p:sp>
        <p:nvSpPr>
          <p:cNvPr id="4" name="TextBox 3"/>
          <p:cNvSpPr txBox="1"/>
          <p:nvPr/>
        </p:nvSpPr>
        <p:spPr>
          <a:xfrm>
            <a:off x="701956" y="0"/>
            <a:ext cx="10843713" cy="830997"/>
          </a:xfrm>
          <a:prstGeom prst="rect">
            <a:avLst/>
          </a:prstGeom>
          <a:solidFill>
            <a:schemeClr val="bg1">
              <a:lumMod val="95000"/>
              <a:lumOff val="5000"/>
            </a:schemeClr>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9769" y="133349"/>
            <a:ext cx="1485900" cy="830997"/>
          </a:xfrm>
          <a:prstGeom prst="rect">
            <a:avLst/>
          </a:prstGeom>
        </p:spPr>
      </p:pic>
      <p:sp>
        <p:nvSpPr>
          <p:cNvPr id="6" name="Rectangle 5"/>
          <p:cNvSpPr/>
          <p:nvPr/>
        </p:nvSpPr>
        <p:spPr>
          <a:xfrm rot="16200000">
            <a:off x="-3050210" y="3105834"/>
            <a:ext cx="6857999" cy="64633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rot="5400000">
            <a:off x="8439835" y="3082854"/>
            <a:ext cx="6857999" cy="646331"/>
          </a:xfrm>
          <a:prstGeom prst="rect">
            <a:avLst/>
          </a:prstGeom>
          <a:solidFill>
            <a:srgbClr val="7030A0"/>
          </a:solidFill>
        </p:spPr>
        <p:txBody>
          <a:bodyPr wrap="square">
            <a:spAutoFit/>
          </a:body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701956" y="6080947"/>
            <a:ext cx="10843713" cy="76944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9637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713" y="1568448"/>
            <a:ext cx="10507602" cy="4062651"/>
          </a:xfrm>
          <a:prstGeom prst="rect">
            <a:avLst/>
          </a:prstGeom>
          <a:solidFill>
            <a:schemeClr val="bg1">
              <a:lumMod val="95000"/>
              <a:lumOff val="5000"/>
            </a:schemeClr>
          </a:solidFill>
          <a:ln w="76200">
            <a:solidFill>
              <a:schemeClr val="tx1"/>
            </a:solidFill>
          </a:ln>
        </p:spPr>
        <p:txBody>
          <a:bodyPr wrap="square">
            <a:spAutoFit/>
          </a:bodyPr>
          <a:lstStyle/>
          <a:p>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a:t>
            </a:r>
            <a:r>
              <a:rPr lang="bn-IN" sz="40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 স্থানে অলঙ্কার বা ব্যঙ্গ বড় সুন্দর বলিয়া বোধ হইবে,</a:t>
            </a:r>
          </a:p>
          <a:p>
            <a:r>
              <a:rPr lang="bn-IN" sz="40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সেই স্থানটি কাটিয়া দিবে, এটি প্রাচীন বিধি। আমি সে কথা বলি না। কিন্তু আমার পরামর্শ এই যে সে স্থানটি বন্ধুবর্গকে পুনঃ পুনঃ পড়িয়া শুনাইবে। যদি ভালো না হইয়া থাকে, তবে দুই চারি বার পড়িলে লেখকের নিজেরই আর উহা ভালো লাগিবে না—বন্ধুবর্গের নিকট পড়িতে লজ্জা করিবে। তখন উহা কাটিয়া দিবে।</a:t>
            </a:r>
            <a:r>
              <a:rPr lang="bn-IN"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bn-IN"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b="1" i="1" spc="-150" dirty="0">
              <a:effectLst>
                <a:outerShdw blurRad="38100" dist="38100" dir="2700000" algn="tl">
                  <a:srgbClr val="000000">
                    <a:alpha val="43137"/>
                  </a:srgbClr>
                </a:outerShdw>
              </a:effectLst>
            </a:endParaRPr>
          </a:p>
        </p:txBody>
      </p:sp>
      <p:sp>
        <p:nvSpPr>
          <p:cNvPr id="4" name="TextBox 3"/>
          <p:cNvSpPr txBox="1"/>
          <p:nvPr/>
        </p:nvSpPr>
        <p:spPr>
          <a:xfrm>
            <a:off x="650624" y="267934"/>
            <a:ext cx="10507602" cy="830997"/>
          </a:xfrm>
          <a:prstGeom prst="rect">
            <a:avLst/>
          </a:prstGeom>
          <a:solidFill>
            <a:schemeClr val="bg1"/>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415" y="267934"/>
            <a:ext cx="1485900" cy="830997"/>
          </a:xfrm>
          <a:prstGeom prst="rect">
            <a:avLst/>
          </a:prstGeom>
        </p:spPr>
      </p:pic>
      <p:sp>
        <p:nvSpPr>
          <p:cNvPr id="6" name="Rectangle 5"/>
          <p:cNvSpPr/>
          <p:nvPr/>
        </p:nvSpPr>
        <p:spPr>
          <a:xfrm>
            <a:off x="650624" y="6105665"/>
            <a:ext cx="10890750" cy="76944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rot="5400000">
            <a:off x="8435540" y="3105833"/>
            <a:ext cx="6857999"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a:t>
            </a:r>
            <a:r>
              <a:rPr lang="bn-IN" sz="3600" i="1" dirty="0">
                <a:latin typeface="NikoshBAN" panose="02000000000000000000" pitchFamily="2" charset="0"/>
                <a:cs typeface="NikoshBAN" panose="02000000000000000000" pitchFamily="2" charset="0"/>
              </a:rPr>
              <a:t>মাদরাসা</a:t>
            </a:r>
            <a:endParaRPr lang="en-US" sz="3600" i="1" dirty="0">
              <a:latin typeface="NikoshBAN" panose="02000000000000000000" pitchFamily="2" charset="0"/>
              <a:cs typeface="NikoshBAN" panose="02000000000000000000" pitchFamily="2" charset="0"/>
            </a:endParaRPr>
          </a:p>
        </p:txBody>
      </p:sp>
      <p:sp>
        <p:nvSpPr>
          <p:cNvPr id="8" name="Rectangle 7"/>
          <p:cNvSpPr/>
          <p:nvPr/>
        </p:nvSpPr>
        <p:spPr>
          <a:xfrm rot="16200000">
            <a:off x="-3101542" y="3122941"/>
            <a:ext cx="6857999"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3530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185" y="1295150"/>
            <a:ext cx="10488071" cy="4524315"/>
          </a:xfrm>
          <a:prstGeom prst="rect">
            <a:avLst/>
          </a:prstGeom>
          <a:solidFill>
            <a:schemeClr val="bg1">
              <a:lumMod val="95000"/>
              <a:lumOff val="5000"/>
            </a:schemeClr>
          </a:solidFill>
          <a:ln w="76200">
            <a:solidFill>
              <a:schemeClr val="tx1"/>
            </a:solidFill>
          </a:ln>
        </p:spPr>
        <p:txBody>
          <a:bodyPr wrap="square">
            <a:spAutoFit/>
          </a:bodyPr>
          <a:lstStyle/>
          <a:p>
            <a:r>
              <a:rPr lang="bn-IN" sz="4800" dirty="0" smtClean="0">
                <a:latin typeface="NikoshBAN" panose="02000000000000000000" pitchFamily="2" charset="0"/>
                <a:cs typeface="NikoshBAN" panose="02000000000000000000" pitchFamily="2" charset="0"/>
              </a:rPr>
              <a:t>১০।</a:t>
            </a:r>
          </a:p>
          <a:p>
            <a:r>
              <a:rPr lang="bn-IN" sz="4800" dirty="0" smtClean="0">
                <a:latin typeface="NikoshBAN" panose="02000000000000000000" pitchFamily="2" charset="0"/>
                <a:cs typeface="NikoshBAN" panose="02000000000000000000" pitchFamily="2" charset="0"/>
              </a:rPr>
              <a:t> </a:t>
            </a:r>
            <a:r>
              <a:rPr lang="bn-IN" sz="48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 অলঙ্কারের শ্রেষ্ঠ অলঙ্কার সরলতা। </a:t>
            </a:r>
          </a:p>
          <a:p>
            <a:r>
              <a:rPr lang="bn-IN" sz="48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যিনি সোজা কথায় আপনার মনের ভাব সহজেই পাঠককে বুঝাইতে পারেন, তিনিই শ্রেষ্ঠ লেখক। </a:t>
            </a:r>
          </a:p>
          <a:p>
            <a:r>
              <a:rPr lang="bn-IN" sz="48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না, লেখার উদ্দেশ্য পাঠককে বুঝান</a:t>
            </a:r>
            <a:r>
              <a:rPr lang="bn-IN" sz="4800" dirty="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 </a:t>
            </a:r>
            <a:r>
              <a:rPr lang="bn-IN" sz="4800" dirty="0" smtClean="0">
                <a:solidFill>
                  <a:schemeClr val="bg1"/>
                </a:solidFill>
                <a:latin typeface="NikoshBAN" panose="02000000000000000000" pitchFamily="2" charset="0"/>
                <a:cs typeface="NikoshBAN" panose="02000000000000000000" pitchFamily="2" charset="0"/>
              </a:rPr>
              <a:t>।</a:t>
            </a:r>
            <a:r>
              <a:rPr lang="bn-IN" sz="4800" dirty="0" smtClean="0">
                <a:latin typeface="NikoshBAN" panose="02000000000000000000" pitchFamily="2" charset="0"/>
                <a:cs typeface="NikoshBAN" panose="02000000000000000000" pitchFamily="2" charset="0"/>
              </a:rPr>
              <a:t/>
            </a:r>
            <a:br>
              <a:rPr lang="bn-IN" sz="4800" dirty="0" smtClean="0">
                <a:latin typeface="NikoshBAN" panose="02000000000000000000" pitchFamily="2" charset="0"/>
                <a:cs typeface="NikoshBAN" panose="02000000000000000000" pitchFamily="2" charset="0"/>
              </a:rPr>
            </a:br>
            <a:endParaRPr lang="en-US" sz="4800" dirty="0"/>
          </a:p>
        </p:txBody>
      </p:sp>
      <p:sp>
        <p:nvSpPr>
          <p:cNvPr id="3" name="TextBox 2"/>
          <p:cNvSpPr txBox="1"/>
          <p:nvPr/>
        </p:nvSpPr>
        <p:spPr>
          <a:xfrm>
            <a:off x="646332" y="200024"/>
            <a:ext cx="10732741" cy="830997"/>
          </a:xfrm>
          <a:prstGeom prst="rect">
            <a:avLst/>
          </a:prstGeom>
          <a:solidFill>
            <a:schemeClr val="bg1"/>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173" y="237946"/>
            <a:ext cx="1485900" cy="830997"/>
          </a:xfrm>
          <a:prstGeom prst="rect">
            <a:avLst/>
          </a:prstGeom>
        </p:spPr>
      </p:pic>
      <p:sp>
        <p:nvSpPr>
          <p:cNvPr id="5" name="Rectangle 4"/>
          <p:cNvSpPr/>
          <p:nvPr/>
        </p:nvSpPr>
        <p:spPr>
          <a:xfrm>
            <a:off x="646332" y="6121517"/>
            <a:ext cx="10732741" cy="76944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rot="5400000">
            <a:off x="8390285" y="3205846"/>
            <a:ext cx="6657977"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rot="16200000">
            <a:off x="-3105834" y="3305858"/>
            <a:ext cx="6857999"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7204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209" y="1836824"/>
            <a:ext cx="9906000" cy="3323987"/>
          </a:xfrm>
          <a:prstGeom prst="rect">
            <a:avLst/>
          </a:prstGeom>
          <a:solidFill>
            <a:schemeClr val="bg1">
              <a:lumMod val="95000"/>
              <a:lumOff val="5000"/>
            </a:schemeClr>
          </a:solidFill>
          <a:ln w="76200">
            <a:solidFill>
              <a:schemeClr val="tx1"/>
            </a:solidFill>
          </a:ln>
        </p:spPr>
        <p:txBody>
          <a:bodyPr wrap="square">
            <a:spAutoFit/>
          </a:bodyPr>
          <a:lstStyle/>
          <a:p>
            <a:r>
              <a:rPr lang="bn-IN" sz="48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১১। কাহারও অনুকরণ করিও না। অনুকরণে দোষগুলি অনুকৃত হয়, গুণগুলি হয় না, অমুক ইংরেজি বা সংস্কৃত বা বাঙ্গালা লেখক এইরূপ লিখিয়াছেন, আমিও এরূপ লিখিব, এ কথা কদাপি মনে স্থান দিও না।</a:t>
            </a:r>
            <a:r>
              <a:rPr lang="bn-IN" dirty="0" smtClean="0">
                <a:solidFill>
                  <a:schemeClr val="bg1"/>
                </a:solidFill>
                <a:latin typeface="NikoshBAN" panose="02000000000000000000" pitchFamily="2" charset="0"/>
                <a:cs typeface="NikoshBAN" panose="02000000000000000000" pitchFamily="2" charset="0"/>
              </a:rPr>
              <a:t/>
            </a:r>
            <a:br>
              <a:rPr lang="bn-IN" dirty="0" smtClean="0">
                <a:solidFill>
                  <a:schemeClr val="bg1"/>
                </a:solidFill>
                <a:latin typeface="NikoshBAN" panose="02000000000000000000" pitchFamily="2" charset="0"/>
                <a:cs typeface="NikoshBAN" panose="02000000000000000000" pitchFamily="2" charset="0"/>
              </a:rPr>
            </a:br>
            <a:endParaRPr lang="en-US" dirty="0">
              <a:solidFill>
                <a:schemeClr val="bg1"/>
              </a:solidFill>
            </a:endParaRPr>
          </a:p>
        </p:txBody>
      </p:sp>
      <p:sp>
        <p:nvSpPr>
          <p:cNvPr id="3" name="TextBox 2"/>
          <p:cNvSpPr txBox="1"/>
          <p:nvPr/>
        </p:nvSpPr>
        <p:spPr>
          <a:xfrm>
            <a:off x="646332" y="304863"/>
            <a:ext cx="10771377" cy="830997"/>
          </a:xfrm>
          <a:prstGeom prst="rect">
            <a:avLst/>
          </a:prstGeom>
          <a:solidFill>
            <a:schemeClr val="bg1"/>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383" y="281220"/>
            <a:ext cx="1485900" cy="830997"/>
          </a:xfrm>
          <a:prstGeom prst="rect">
            <a:avLst/>
          </a:prstGeom>
        </p:spPr>
      </p:pic>
      <p:sp>
        <p:nvSpPr>
          <p:cNvPr id="6" name="Rectangle 5"/>
          <p:cNvSpPr/>
          <p:nvPr/>
        </p:nvSpPr>
        <p:spPr>
          <a:xfrm rot="5400000">
            <a:off x="8311877" y="3118137"/>
            <a:ext cx="6857999"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646332" y="6088557"/>
            <a:ext cx="10771377" cy="76944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rot="16200000">
            <a:off x="-3105834" y="3105833"/>
            <a:ext cx="6857999"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latin typeface="NikoshBAN" panose="02000000000000000000" pitchFamily="2" charset="0"/>
                <a:cs typeface="NikoshBAN" panose="02000000000000000000" pitchFamily="2" charset="0"/>
              </a:rPr>
              <a:t>চুন্নাপাড়া </a:t>
            </a:r>
            <a:r>
              <a:rPr lang="bn-IN" sz="3600" b="1" i="1" dirty="0">
                <a:latin typeface="NikoshBAN" panose="02000000000000000000" pitchFamily="2" charset="0"/>
                <a:cs typeface="NikoshBAN" panose="02000000000000000000" pitchFamily="2" charset="0"/>
              </a:rPr>
              <a:t>মুনিরুল ইসলাম অনলাইন মাদরাসা</a:t>
            </a:r>
            <a:endParaRPr lang="en-US" sz="36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3146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886" y="1297631"/>
            <a:ext cx="10660001" cy="4524315"/>
          </a:xfrm>
          <a:prstGeom prst="rect">
            <a:avLst/>
          </a:prstGeom>
          <a:solidFill>
            <a:schemeClr val="bg1">
              <a:lumMod val="95000"/>
              <a:lumOff val="5000"/>
            </a:schemeClr>
          </a:solidFill>
          <a:ln w="76200">
            <a:solidFill>
              <a:schemeClr val="tx1"/>
            </a:solidFill>
          </a:ln>
        </p:spPr>
        <p:txBody>
          <a:bodyPr wrap="square">
            <a:spAutoFit/>
          </a:bodyPr>
          <a:lstStyle/>
          <a:p>
            <a:r>
              <a:rPr lang="bn-IN" sz="5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১২।</a:t>
            </a:r>
          </a:p>
          <a:p>
            <a:r>
              <a:rPr lang="bn-IN" sz="5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কথার প্রমাণ দিতে পারিবে না,  </a:t>
            </a:r>
          </a:p>
          <a:p>
            <a:r>
              <a:rPr lang="bn-IN" sz="5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তাহা লিখিও না। </a:t>
            </a:r>
          </a:p>
          <a:p>
            <a:r>
              <a:rPr lang="bn-IN" sz="5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প্রমাণগুলি প্রযুক্ত করা সকল সময়ে প্রয়োজন হয় না, কিন্তু হাতে থাকা চাই।</a:t>
            </a: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endParaRPr lang="en-US" dirty="0"/>
          </a:p>
        </p:txBody>
      </p:sp>
      <p:sp>
        <p:nvSpPr>
          <p:cNvPr id="3" name="TextBox 2"/>
          <p:cNvSpPr txBox="1"/>
          <p:nvPr/>
        </p:nvSpPr>
        <p:spPr>
          <a:xfrm>
            <a:off x="895914" y="200024"/>
            <a:ext cx="10902674" cy="830997"/>
          </a:xfrm>
          <a:prstGeom prst="rect">
            <a:avLst/>
          </a:prstGeom>
          <a:solidFill>
            <a:schemeClr val="bg1"/>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u="sng" dirty="0" smtClean="0">
                <a:solidFill>
                  <a:schemeClr val="tx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u="sng" dirty="0">
              <a:solidFill>
                <a:schemeClr val="tx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324" y="200024"/>
            <a:ext cx="1485900" cy="830997"/>
          </a:xfrm>
          <a:prstGeom prst="rect">
            <a:avLst/>
          </a:prstGeom>
        </p:spPr>
      </p:pic>
      <p:sp>
        <p:nvSpPr>
          <p:cNvPr id="5" name="Rectangle 4"/>
          <p:cNvSpPr/>
          <p:nvPr/>
        </p:nvSpPr>
        <p:spPr>
          <a:xfrm>
            <a:off x="566550" y="6088557"/>
            <a:ext cx="10902674" cy="769441"/>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rot="5400000">
            <a:off x="8369589" y="3105835"/>
            <a:ext cx="6857999" cy="646331"/>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rot="16200000">
            <a:off x="-3185616" y="3105833"/>
            <a:ext cx="6857999" cy="646331"/>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4818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665" y="2236348"/>
            <a:ext cx="10410423" cy="2585323"/>
          </a:xfrm>
          <a:prstGeom prst="rect">
            <a:avLst/>
          </a:prstGeom>
          <a:solidFill>
            <a:schemeClr val="bg1">
              <a:lumMod val="95000"/>
              <a:lumOff val="5000"/>
            </a:schemeClr>
          </a:solidFill>
          <a:ln w="76200">
            <a:solidFill>
              <a:schemeClr val="tx1"/>
            </a:solidFill>
          </a:ln>
        </p:spPr>
        <p:txBody>
          <a:bodyPr wrap="square">
            <a:spAutoFit/>
          </a:bodyPr>
          <a:lstStyle/>
          <a:p>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বাঙ্গালা সাহিত্য, বাঙ্গালার ভরসা। এই নিয়মগুলো বাঙ্গালা লেখকদিগের দ্বারা রক্ষিত হইলে, বাঙ্গালা সাহিত্যের উন্নতি বেগে হইতে থাকিবে।</a:t>
            </a: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endParaRPr lang="en-US" dirty="0"/>
          </a:p>
        </p:txBody>
      </p:sp>
      <p:sp>
        <p:nvSpPr>
          <p:cNvPr id="3" name="TextBox 2"/>
          <p:cNvSpPr txBox="1"/>
          <p:nvPr/>
        </p:nvSpPr>
        <p:spPr>
          <a:xfrm>
            <a:off x="684138" y="200023"/>
            <a:ext cx="10823723" cy="830997"/>
          </a:xfrm>
          <a:prstGeom prst="rect">
            <a:avLst/>
          </a:prstGeom>
          <a:solidFill>
            <a:schemeClr val="bg1"/>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961" y="275063"/>
            <a:ext cx="1485900" cy="830997"/>
          </a:xfrm>
          <a:prstGeom prst="rect">
            <a:avLst/>
          </a:prstGeom>
        </p:spPr>
      </p:pic>
      <p:sp>
        <p:nvSpPr>
          <p:cNvPr id="5" name="Rectangle 4"/>
          <p:cNvSpPr/>
          <p:nvPr/>
        </p:nvSpPr>
        <p:spPr>
          <a:xfrm rot="5400000">
            <a:off x="8494993" y="3205845"/>
            <a:ext cx="6657975"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684138" y="6088557"/>
            <a:ext cx="10831479" cy="76944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rot="16200000">
            <a:off x="-3068028" y="3105833"/>
            <a:ext cx="6857999"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u="sng" dirty="0" smtClean="0">
                <a:latin typeface="NikoshBAN" panose="02000000000000000000" pitchFamily="2" charset="0"/>
                <a:cs typeface="NikoshBAN" panose="02000000000000000000" pitchFamily="2" charset="0"/>
              </a:rPr>
              <a:t>চুন্না</a:t>
            </a:r>
            <a:r>
              <a:rPr lang="bn-IN" sz="3600" b="1" i="1" dirty="0" smtClean="0">
                <a:latin typeface="NikoshBAN" panose="02000000000000000000" pitchFamily="2" charset="0"/>
                <a:cs typeface="NikoshBAN" panose="02000000000000000000" pitchFamily="2" charset="0"/>
              </a:rPr>
              <a:t>পা</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701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049" y="-581589"/>
            <a:ext cx="12080185" cy="6175420"/>
          </a:xfrm>
          <a:prstGeom prst="rect">
            <a:avLst/>
          </a:prstGeom>
          <a:noFill/>
        </p:spPr>
        <p:txBody>
          <a:bodyPr wrap="square" rtlCol="0">
            <a:spAutoFit/>
          </a:bodyPr>
          <a:lstStyle/>
          <a:p>
            <a:endParaRPr lang="en-US" dirty="0"/>
          </a:p>
        </p:txBody>
      </p:sp>
      <p:sp>
        <p:nvSpPr>
          <p:cNvPr id="6" name="Rectangle 5"/>
          <p:cNvSpPr/>
          <p:nvPr/>
        </p:nvSpPr>
        <p:spPr>
          <a:xfrm>
            <a:off x="258357" y="6095517"/>
            <a:ext cx="11216719" cy="76944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rot="5400000">
            <a:off x="8311165" y="3047759"/>
            <a:ext cx="6974151" cy="646331"/>
          </a:xfrm>
          <a:prstGeom prst="rect">
            <a:avLst/>
          </a:prstGeom>
          <a:solidFill>
            <a:srgbClr val="7030A0"/>
          </a:solidFill>
          <a:ln w="76200">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444865" y="6424"/>
            <a:ext cx="11437271" cy="830997"/>
          </a:xfrm>
          <a:prstGeom prst="rect">
            <a:avLst/>
          </a:prstGeom>
          <a:solidFill>
            <a:schemeClr val="bg1"/>
          </a:solidFill>
          <a:ln w="76200">
            <a:solidFill>
              <a:srgbClr val="00B05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8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8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stretch>
            <a:fillRect/>
          </a:stretch>
        </p:blipFill>
        <p:spPr>
          <a:xfrm>
            <a:off x="9945689" y="6424"/>
            <a:ext cx="1487553" cy="829128"/>
          </a:xfrm>
          <a:prstGeom prst="rect">
            <a:avLst/>
          </a:prstGeom>
        </p:spPr>
      </p:pic>
      <p:sp>
        <p:nvSpPr>
          <p:cNvPr id="11" name="Rectangle 10"/>
          <p:cNvSpPr/>
          <p:nvPr/>
        </p:nvSpPr>
        <p:spPr>
          <a:xfrm rot="16200000">
            <a:off x="-3105834" y="2989683"/>
            <a:ext cx="6857999" cy="646331"/>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1170283" y="1084904"/>
            <a:ext cx="9109821" cy="4508927"/>
          </a:xfrm>
          <a:prstGeom prst="rect">
            <a:avLst/>
          </a:prstGeom>
          <a:solidFill>
            <a:srgbClr val="FFFF00"/>
          </a:solidFill>
          <a:ln w="76200">
            <a:solidFill>
              <a:srgbClr val="FFFF00"/>
            </a:solidFill>
          </a:ln>
        </p:spPr>
        <p:txBody>
          <a:bodyPr wrap="square" lIns="91440" tIns="45720" rIns="91440" bIns="45720">
            <a:spAutoFit/>
          </a:bodyPr>
          <a:lstStyle/>
          <a:p>
            <a:pPr algn="ctr"/>
            <a:r>
              <a:rPr lang="bn-IN" sz="28700" b="1" cap="none" spc="0" dirty="0" smtClean="0">
                <a:ln w="12700">
                  <a:solidFill>
                    <a:schemeClr val="accent1"/>
                  </a:solidFill>
                  <a:prstDash val="solid"/>
                </a:ln>
                <a:solidFill>
                  <a:srgbClr val="0070C0"/>
                </a:solidFill>
                <a:effectLst>
                  <a:outerShdw dist="38100" dir="2640000" algn="bl" rotWithShape="0">
                    <a:schemeClr val="accent1"/>
                  </a:outerShdw>
                </a:effectLst>
                <a:latin typeface="NikoshBAN" panose="02000000000000000000" pitchFamily="2" charset="0"/>
                <a:cs typeface="NikoshBAN" panose="02000000000000000000" pitchFamily="2" charset="0"/>
              </a:rPr>
              <a:t>ধন্যবাদ</a:t>
            </a:r>
            <a:endParaRPr lang="en-US" sz="28700" b="1" cap="none" spc="0" dirty="0">
              <a:ln w="12700">
                <a:solidFill>
                  <a:schemeClr val="accent1"/>
                </a:solidFill>
                <a:prstDash val="solid"/>
              </a:ln>
              <a:solidFill>
                <a:srgbClr val="0070C0"/>
              </a:solidFill>
              <a:effectLst>
                <a:outerShdw dist="38100" dir="2640000" algn="bl" rotWithShape="0">
                  <a:schemeClr val="accent1"/>
                </a:outerShdw>
              </a:effectLst>
            </a:endParaRPr>
          </a:p>
        </p:txBody>
      </p:sp>
    </p:spTree>
    <p:extLst>
      <p:ext uri="{BB962C8B-B14F-4D97-AF65-F5344CB8AC3E}">
        <p14:creationId xmlns:p14="http://schemas.microsoft.com/office/powerpoint/2010/main" val="3773702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0024"/>
            <a:ext cx="11240870" cy="830997"/>
          </a:xfrm>
          <a:prstGeom prst="rect">
            <a:avLst/>
          </a:prstGeom>
          <a:ln w="76200">
            <a:solidFill>
              <a:srgbClr val="00B050"/>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726" y="200023"/>
            <a:ext cx="1485900" cy="8309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95" y="1663939"/>
            <a:ext cx="3008726" cy="4011635"/>
          </a:xfrm>
          <a:prstGeom prst="rect">
            <a:avLst/>
          </a:prstGeom>
        </p:spPr>
      </p:pic>
      <p:sp>
        <p:nvSpPr>
          <p:cNvPr id="8" name="TextBox 7"/>
          <p:cNvSpPr txBox="1"/>
          <p:nvPr/>
        </p:nvSpPr>
        <p:spPr>
          <a:xfrm rot="16200000">
            <a:off x="-3079993" y="3254259"/>
            <a:ext cx="6939469" cy="830997"/>
          </a:xfrm>
          <a:prstGeom prst="rect">
            <a:avLst/>
          </a:prstGeom>
          <a:solidFill>
            <a:srgbClr val="FF0000"/>
          </a:solidFill>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  </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rot="5400000">
            <a:off x="8465808" y="3079994"/>
            <a:ext cx="6806052" cy="646331"/>
          </a:xfrm>
          <a:prstGeom prst="rect">
            <a:avLst/>
          </a:prstGeom>
          <a:solidFill>
            <a:srgbClr val="FF0000"/>
          </a:solid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843195" y="5975188"/>
            <a:ext cx="10664518" cy="830997"/>
          </a:xfrm>
          <a:prstGeom prst="rect">
            <a:avLst/>
          </a:prstGeom>
          <a:solidFill>
            <a:srgbClr val="FF0000"/>
          </a:solidFill>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stretch>
            <a:fillRect/>
          </a:stretch>
        </p:blipFill>
        <p:spPr>
          <a:xfrm>
            <a:off x="3682574" y="1690841"/>
            <a:ext cx="7324640" cy="4117552"/>
          </a:xfrm>
          <a:prstGeom prst="rect">
            <a:avLst/>
          </a:prstGeom>
        </p:spPr>
      </p:pic>
    </p:spTree>
    <p:extLst>
      <p:ext uri="{BB962C8B-B14F-4D97-AF65-F5344CB8AC3E}">
        <p14:creationId xmlns:p14="http://schemas.microsoft.com/office/powerpoint/2010/main" val="1598530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607" y="223777"/>
            <a:ext cx="10736183" cy="830997"/>
          </a:xfrm>
          <a:prstGeom prst="rect">
            <a:avLst/>
          </a:prstGeom>
          <a:ln w="76200">
            <a:solidFill>
              <a:srgbClr val="00B05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890" y="62024"/>
            <a:ext cx="1485900" cy="830997"/>
          </a:xfrm>
          <a:prstGeom prst="rect">
            <a:avLst/>
          </a:prstGeom>
        </p:spPr>
      </p:pic>
      <p:sp>
        <p:nvSpPr>
          <p:cNvPr id="4" name="TextBox 3"/>
          <p:cNvSpPr txBox="1"/>
          <p:nvPr/>
        </p:nvSpPr>
        <p:spPr>
          <a:xfrm>
            <a:off x="6365096" y="1428303"/>
            <a:ext cx="4224270" cy="1846659"/>
          </a:xfrm>
          <a:prstGeom prst="rect">
            <a:avLst/>
          </a:prstGeom>
          <a:solidFill>
            <a:schemeClr val="bg1">
              <a:lumMod val="95000"/>
              <a:lumOff val="5000"/>
            </a:schemeClr>
          </a:solidFill>
        </p:spPr>
        <p:txBody>
          <a:bodyPr wrap="square" rtlCol="0">
            <a:spAutoFit/>
          </a:bodyPr>
          <a:lstStyle/>
          <a:p>
            <a:r>
              <a:rPr lang="bn-IN" sz="4800" dirty="0" smtClean="0">
                <a:latin typeface="NikoshBAN" panose="02000000000000000000" pitchFamily="2" charset="0"/>
                <a:cs typeface="NikoshBAN" panose="02000000000000000000" pitchFamily="2" charset="0"/>
              </a:rPr>
              <a:t>শ্রেনিঃ আলিম ১ম বর্ষ</a:t>
            </a:r>
          </a:p>
          <a:p>
            <a:r>
              <a:rPr lang="bn-IN" sz="4800" dirty="0" smtClean="0">
                <a:latin typeface="NikoshBAN" panose="02000000000000000000" pitchFamily="2" charset="0"/>
                <a:cs typeface="NikoshBAN" panose="02000000000000000000" pitchFamily="2" charset="0"/>
              </a:rPr>
              <a:t>বিষয়ঃ বাংলা সাহিত্য</a:t>
            </a:r>
          </a:p>
          <a:p>
            <a:endParaRPr lang="en-US" dirty="0"/>
          </a:p>
        </p:txBody>
      </p:sp>
      <p:sp>
        <p:nvSpPr>
          <p:cNvPr id="5" name="TextBox 4"/>
          <p:cNvSpPr txBox="1"/>
          <p:nvPr/>
        </p:nvSpPr>
        <p:spPr>
          <a:xfrm>
            <a:off x="1963961" y="1360343"/>
            <a:ext cx="3803284" cy="984885"/>
          </a:xfrm>
          <a:prstGeom prst="rect">
            <a:avLst/>
          </a:prstGeom>
          <a:solidFill>
            <a:schemeClr val="bg1">
              <a:lumMod val="95000"/>
              <a:lumOff val="5000"/>
            </a:schemeClr>
          </a:solidFill>
        </p:spPr>
        <p:txBody>
          <a:bodyPr wrap="square" rtlCol="0">
            <a:spAutoFit/>
          </a:bodyPr>
          <a:lstStyle/>
          <a:p>
            <a:r>
              <a:rPr lang="bn-IN" sz="4000" dirty="0" smtClean="0"/>
              <a:t>আজকের পাঠঃ </a:t>
            </a:r>
          </a:p>
          <a:p>
            <a:r>
              <a:rPr lang="bn-IN" dirty="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864" y="4529906"/>
            <a:ext cx="2314575" cy="1428750"/>
          </a:xfrm>
          <a:prstGeom prst="rect">
            <a:avLst/>
          </a:prstGeom>
        </p:spPr>
      </p:pic>
      <p:sp>
        <p:nvSpPr>
          <p:cNvPr id="7" name="TextBox 6"/>
          <p:cNvSpPr txBox="1"/>
          <p:nvPr/>
        </p:nvSpPr>
        <p:spPr>
          <a:xfrm>
            <a:off x="6653119" y="4931138"/>
            <a:ext cx="3827930" cy="646331"/>
          </a:xfrm>
          <a:prstGeom prst="rect">
            <a:avLst/>
          </a:prstGeom>
          <a:solidFill>
            <a:schemeClr val="bg1">
              <a:lumMod val="95000"/>
              <a:lumOff val="5000"/>
            </a:schemeClr>
          </a:solidFill>
        </p:spPr>
        <p:txBody>
          <a:bodyPr wrap="square" rtlCol="0">
            <a:spAutoFit/>
          </a:bodyPr>
          <a:lstStyle/>
          <a:p>
            <a:r>
              <a:rPr lang="bn-IN" dirty="0" smtClean="0"/>
              <a:t>      </a:t>
            </a:r>
            <a:r>
              <a:rPr lang="bn-IN" sz="3600" dirty="0" smtClean="0">
                <a:latin typeface="NikoshBAN" panose="02000000000000000000" pitchFamily="2" charset="0"/>
                <a:cs typeface="NikoshBAN" panose="02000000000000000000" pitchFamily="2" charset="0"/>
              </a:rPr>
              <a:t>বঙ্কিমচন্দ্র চট্টপাধ্যায়</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296266" y="3609110"/>
            <a:ext cx="9184783" cy="923330"/>
          </a:xfrm>
          <a:prstGeom prst="rect">
            <a:avLst/>
          </a:prstGeom>
          <a:solidFill>
            <a:schemeClr val="bg1">
              <a:lumMod val="95000"/>
              <a:lumOff val="5000"/>
            </a:schemeClr>
          </a:solidFill>
        </p:spPr>
        <p:txBody>
          <a:bodyPr wrap="square" rtlCol="0">
            <a:spAutoFit/>
          </a:bodyPr>
          <a:lstStyle/>
          <a:p>
            <a:r>
              <a:rPr lang="bn-IN" sz="54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বাঙ্গালার নব্য লেখকদিগের প্রতি নিবেদন</a:t>
            </a:r>
            <a:endParaRPr lang="en-US" sz="54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rot="16200000">
            <a:off x="-3618415" y="3583058"/>
            <a:ext cx="7874002" cy="707886"/>
          </a:xfrm>
          <a:prstGeom prst="rect">
            <a:avLst/>
          </a:prstGeom>
          <a:solidFill>
            <a:schemeClr val="accent6">
              <a:lumMod val="50000"/>
            </a:schemeClr>
          </a:solidFill>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668237" y="5956121"/>
            <a:ext cx="11523763" cy="830997"/>
          </a:xfrm>
          <a:prstGeom prst="rect">
            <a:avLst/>
          </a:prstGeom>
          <a:solidFill>
            <a:schemeClr val="accent6">
              <a:lumMod val="50000"/>
            </a:schemeClr>
          </a:solidFill>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rot="5400000">
            <a:off x="8177421" y="3044282"/>
            <a:ext cx="6857999" cy="769441"/>
          </a:xfrm>
          <a:prstGeom prst="rect">
            <a:avLst/>
          </a:prstGeom>
          <a:solidFill>
            <a:schemeClr val="accent6">
              <a:lumMod val="50000"/>
            </a:schemeClr>
          </a:solidFill>
        </p:spPr>
        <p:txBody>
          <a:bodyPr wrap="square" rtlCol="0">
            <a:spAutoFit/>
          </a:bodyPr>
          <a:lstStyle/>
          <a:p>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ight Arrow 11"/>
          <p:cNvSpPr/>
          <p:nvPr/>
        </p:nvSpPr>
        <p:spPr>
          <a:xfrm>
            <a:off x="4033150" y="5026387"/>
            <a:ext cx="1855507" cy="5586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5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3183" y="2998137"/>
            <a:ext cx="7002465" cy="923330"/>
          </a:xfrm>
          <a:prstGeom prst="rect">
            <a:avLst/>
          </a:prstGeom>
          <a:solidFill>
            <a:srgbClr val="7030A0"/>
          </a:solid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sp>
        <p:nvSpPr>
          <p:cNvPr id="3" name="TextBox 2"/>
          <p:cNvSpPr txBox="1"/>
          <p:nvPr/>
        </p:nvSpPr>
        <p:spPr>
          <a:xfrm>
            <a:off x="889715" y="5811560"/>
            <a:ext cx="10360875" cy="1046440"/>
          </a:xfrm>
          <a:prstGeom prst="rect">
            <a:avLst/>
          </a:prstGeom>
          <a:solidFill>
            <a:srgbClr val="7030A0"/>
          </a:solid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en-US" sz="3600" dirty="0" smtClean="0">
                <a:solidFill>
                  <a:schemeClr val="bg1"/>
                </a:solidFill>
                <a:latin typeface="NikoshBAN" panose="02000000000000000000" pitchFamily="2" charset="0"/>
                <a:cs typeface="NikoshBAN" panose="02000000000000000000" pitchFamily="2" charset="0"/>
              </a:rPr>
              <a:t>     </a:t>
            </a:r>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sp>
        <p:nvSpPr>
          <p:cNvPr id="4" name="TextBox 3"/>
          <p:cNvSpPr txBox="1"/>
          <p:nvPr/>
        </p:nvSpPr>
        <p:spPr>
          <a:xfrm rot="5400000">
            <a:off x="8181246" y="3039568"/>
            <a:ext cx="7002465" cy="923330"/>
          </a:xfrm>
          <a:prstGeom prst="rect">
            <a:avLst/>
          </a:prstGeom>
          <a:solidFill>
            <a:srgbClr val="7030A0"/>
          </a:solidFill>
        </p:spPr>
        <p:txBody>
          <a:bodyPr wrap="square" rtlCol="0">
            <a:spAutoFit/>
          </a:body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sp>
        <p:nvSpPr>
          <p:cNvPr id="5" name="TextBox 4"/>
          <p:cNvSpPr txBox="1"/>
          <p:nvPr/>
        </p:nvSpPr>
        <p:spPr>
          <a:xfrm>
            <a:off x="889715" y="0"/>
            <a:ext cx="10275028" cy="1046440"/>
          </a:xfrm>
          <a:prstGeom prst="rect">
            <a:avLst/>
          </a:prstGeom>
          <a:solidFill>
            <a:schemeClr val="bg1">
              <a:lumMod val="95000"/>
              <a:lumOff val="5000"/>
            </a:schemeClr>
          </a:solidFill>
          <a:ln w="76200">
            <a:solidFill>
              <a:srgbClr val="00B050"/>
            </a:solidFill>
          </a:ln>
        </p:spPr>
        <p:txBody>
          <a:bodyPr wrap="square" rtlCol="0">
            <a:spAutoFit/>
          </a:bodyPr>
          <a:lstStyle/>
          <a:p>
            <a:r>
              <a:rPr lang="bn-IN" sz="44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a:t>
            </a:r>
            <a:r>
              <a:rPr lang="bn-IN" sz="44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pic>
        <p:nvPicPr>
          <p:cNvPr id="6" name="Picture 5"/>
          <p:cNvPicPr>
            <a:picLocks noChangeAspect="1"/>
          </p:cNvPicPr>
          <p:nvPr/>
        </p:nvPicPr>
        <p:blipFill>
          <a:blip r:embed="rId2"/>
          <a:stretch>
            <a:fillRect/>
          </a:stretch>
        </p:blipFill>
        <p:spPr>
          <a:xfrm>
            <a:off x="9394495" y="41431"/>
            <a:ext cx="1856095" cy="1046440"/>
          </a:xfrm>
          <a:prstGeom prst="rect">
            <a:avLst/>
          </a:prstGeom>
        </p:spPr>
      </p:pic>
      <p:sp>
        <p:nvSpPr>
          <p:cNvPr id="7" name="TextBox 6"/>
          <p:cNvSpPr txBox="1"/>
          <p:nvPr/>
        </p:nvSpPr>
        <p:spPr>
          <a:xfrm>
            <a:off x="3642360" y="1193854"/>
            <a:ext cx="4114800" cy="1200329"/>
          </a:xfrm>
          <a:prstGeom prst="rect">
            <a:avLst/>
          </a:prstGeom>
          <a:solidFill>
            <a:schemeClr val="bg1">
              <a:lumMod val="95000"/>
              <a:lumOff val="5000"/>
            </a:schemeClr>
          </a:solidFill>
        </p:spPr>
        <p:txBody>
          <a:bodyPr wrap="square" rtlCol="0">
            <a:spAutoFit/>
          </a:bodyPr>
          <a:lstStyle/>
          <a:p>
            <a:r>
              <a:rPr lang="bn-IN" sz="36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a:t>
            </a:r>
            <a:endParaRPr lang="en-US" sz="36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889715" y="1937264"/>
            <a:ext cx="10218958" cy="3970318"/>
          </a:xfrm>
          <a:prstGeom prst="rect">
            <a:avLst/>
          </a:prstGeom>
          <a:solidFill>
            <a:schemeClr val="bg1"/>
          </a:solidFill>
          <a:ln w="76200">
            <a:solidFill>
              <a:schemeClr val="tx1"/>
            </a:solidFill>
          </a:ln>
        </p:spPr>
        <p:txBody>
          <a:bodyPr wrap="square" rtlCol="0">
            <a:spAutoFit/>
          </a:bodyPr>
          <a:lstStyle/>
          <a:p>
            <a:r>
              <a:rPr lang="bn-IN" sz="3600" dirty="0" smtClean="0">
                <a:effectLst>
                  <a:outerShdw blurRad="38100" dist="38100" dir="2700000" algn="tl">
                    <a:srgbClr val="000000">
                      <a:alpha val="43137"/>
                    </a:srgbClr>
                  </a:outerShdw>
                </a:effectLst>
              </a:rPr>
              <a:t>১।সাহিত্য রচনার উদ্দেশ্য সম্পর্কে অবগত হতে পারবে।</a:t>
            </a:r>
          </a:p>
          <a:p>
            <a:endParaRPr lang="bn-IN" sz="3600" dirty="0" smtClean="0">
              <a:effectLst>
                <a:outerShdw blurRad="38100" dist="38100" dir="2700000" algn="tl">
                  <a:srgbClr val="000000">
                    <a:alpha val="43137"/>
                  </a:srgbClr>
                </a:outerShdw>
              </a:effectLst>
            </a:endParaRPr>
          </a:p>
          <a:p>
            <a:r>
              <a:rPr lang="bn-IN" sz="3600" dirty="0" smtClean="0">
                <a:effectLst>
                  <a:outerShdw blurRad="38100" dist="38100" dir="2700000" algn="tl">
                    <a:srgbClr val="000000">
                      <a:alpha val="43137"/>
                    </a:srgbClr>
                  </a:outerShdw>
                </a:effectLst>
              </a:rPr>
              <a:t>২। সাহিত্য রচনায় ভাষা ও অলংকারের ব্যবহার বুঝতে পারবে।</a:t>
            </a:r>
          </a:p>
          <a:p>
            <a:endParaRPr lang="bn-IN" sz="3600" dirty="0" smtClean="0">
              <a:effectLst>
                <a:outerShdw blurRad="38100" dist="38100" dir="2700000" algn="tl">
                  <a:srgbClr val="000000">
                    <a:alpha val="43137"/>
                  </a:srgbClr>
                </a:outerShdw>
              </a:effectLst>
            </a:endParaRPr>
          </a:p>
          <a:p>
            <a:r>
              <a:rPr lang="bn-IN" sz="3600" dirty="0" smtClean="0">
                <a:effectLst>
                  <a:outerShdw blurRad="38100" dist="38100" dir="2700000" algn="tl">
                    <a:srgbClr val="000000">
                      <a:alpha val="43137"/>
                    </a:srgbClr>
                  </a:outerShdw>
                </a:effectLst>
              </a:rPr>
              <a:t>৩।</a:t>
            </a:r>
            <a:r>
              <a:rPr lang="bn-IN" sz="3600" dirty="0">
                <a:effectLst>
                  <a:outerShdw blurRad="38100" dist="38100" dir="2700000" algn="tl">
                    <a:srgbClr val="000000">
                      <a:alpha val="43137"/>
                    </a:srgbClr>
                  </a:outerShdw>
                </a:effectLst>
              </a:rPr>
              <a:t> সাহিত্য রচনার </a:t>
            </a:r>
            <a:r>
              <a:rPr lang="bn-IN" sz="3600" dirty="0" smtClean="0">
                <a:effectLst>
                  <a:outerShdw blurRad="38100" dist="38100" dir="2700000" algn="tl">
                    <a:srgbClr val="000000">
                      <a:alpha val="43137"/>
                    </a:srgbClr>
                  </a:outerShdw>
                </a:effectLst>
              </a:rPr>
              <a:t>সঠিক নিয়ম জানতে পারবে।</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7083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116" y="1726161"/>
            <a:ext cx="10649925" cy="4031873"/>
          </a:xfrm>
          <a:prstGeom prst="rect">
            <a:avLst/>
          </a:prstGeom>
          <a:solidFill>
            <a:schemeClr val="bg1">
              <a:lumMod val="95000"/>
              <a:lumOff val="5000"/>
            </a:schemeClr>
          </a:solidFill>
          <a:ln w="76200">
            <a:solidFill>
              <a:schemeClr val="tx1"/>
            </a:solidFill>
          </a:ln>
        </p:spPr>
        <p:txBody>
          <a:bodyPr wrap="square">
            <a:spAutoFit/>
          </a:bodyPr>
          <a:lstStyle/>
          <a:p>
            <a:r>
              <a:rPr lang="bn-IN" sz="4000" b="1" dirty="0" smtClean="0">
                <a:latin typeface="NikoshBAN" panose="02000000000000000000" pitchFamily="2" charset="0"/>
                <a:cs typeface="NikoshBAN" panose="02000000000000000000" pitchFamily="2" charset="0"/>
              </a:rPr>
              <a:t>       </a:t>
            </a:r>
            <a:r>
              <a:rPr lang="bn-IN" sz="5400" b="1" dirty="0" smtClean="0">
                <a:solidFill>
                  <a:srgbClr val="FFFF00"/>
                </a:solidFill>
                <a:latin typeface="NikoshBAN" panose="02000000000000000000" pitchFamily="2" charset="0"/>
                <a:cs typeface="NikoshBAN" panose="02000000000000000000" pitchFamily="2" charset="0"/>
              </a:rPr>
              <a:t>বাঙ্গালার নব্য লেখকদিগের প্রতি নিবেদন :</a:t>
            </a:r>
          </a:p>
          <a:p>
            <a:r>
              <a:rPr lang="bn-IN" sz="4000" dirty="0" smtClean="0">
                <a:latin typeface="NikoshBAN" panose="02000000000000000000" pitchFamily="2" charset="0"/>
                <a:cs typeface="NikoshBAN" panose="02000000000000000000" pitchFamily="2" charset="0"/>
              </a:rPr>
              <a:t/>
            </a:r>
            <a:br>
              <a:rPr lang="bn-IN" sz="4000" dirty="0" smtClean="0">
                <a:latin typeface="NikoshBAN" panose="02000000000000000000" pitchFamily="2" charset="0"/>
                <a:cs typeface="NikoshBAN" panose="02000000000000000000" pitchFamily="2" charset="0"/>
              </a:rPr>
            </a:br>
            <a:r>
              <a:rPr lang="bn-IN" sz="5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যশের জন্য লিখিবেন না। </a:t>
            </a:r>
          </a:p>
          <a:p>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তাহা হইলে যশও হইবে না, লেখাও ভাল হইবে না। </a:t>
            </a:r>
          </a:p>
          <a:p>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 ভাল হইলে যশ আপনি আসিবে।</a:t>
            </a:r>
            <a:endParaRPr lang="en-US"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701956" y="200024"/>
            <a:ext cx="10792247" cy="830997"/>
          </a:xfrm>
          <a:prstGeom prst="rect">
            <a:avLst/>
          </a:prstGeom>
          <a:solidFill>
            <a:schemeClr val="bg1">
              <a:lumMod val="95000"/>
              <a:lumOff val="5000"/>
            </a:schemeClr>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8303" y="155349"/>
            <a:ext cx="1485900" cy="830997"/>
          </a:xfrm>
          <a:prstGeom prst="rect">
            <a:avLst/>
          </a:prstGeom>
        </p:spPr>
      </p:pic>
      <p:sp>
        <p:nvSpPr>
          <p:cNvPr id="2" name="Rectangle 1"/>
          <p:cNvSpPr/>
          <p:nvPr/>
        </p:nvSpPr>
        <p:spPr>
          <a:xfrm rot="16200000">
            <a:off x="-2950198" y="3205845"/>
            <a:ext cx="6657975" cy="646331"/>
          </a:xfrm>
          <a:prstGeom prst="rect">
            <a:avLst/>
          </a:prstGeom>
          <a:solidFill>
            <a:srgbClr val="FF000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u="sng" dirty="0" smtClean="0">
                <a:latin typeface="NikoshBAN" panose="02000000000000000000" pitchFamily="2" charset="0"/>
                <a:cs typeface="NikoshBAN" panose="02000000000000000000" pitchFamily="2" charset="0"/>
              </a:rPr>
              <a:t>চুন্নাপাড়া </a:t>
            </a:r>
            <a:r>
              <a:rPr lang="bn-IN" sz="3600" b="1" i="1" u="sng" dirty="0">
                <a:latin typeface="NikoshBAN" panose="02000000000000000000" pitchFamily="2" charset="0"/>
                <a:cs typeface="NikoshBAN" panose="02000000000000000000" pitchFamily="2" charset="0"/>
              </a:rPr>
              <a:t>মুনিরুল ইসলাম অনলাইন মাদরাসা</a:t>
            </a:r>
            <a:endParaRPr lang="en-US" sz="3600" b="1" i="1" u="sng" dirty="0">
              <a:latin typeface="NikoshBAN" panose="02000000000000000000" pitchFamily="2" charset="0"/>
              <a:cs typeface="NikoshBAN" panose="02000000000000000000" pitchFamily="2" charset="0"/>
            </a:endParaRPr>
          </a:p>
        </p:txBody>
      </p:sp>
      <p:sp>
        <p:nvSpPr>
          <p:cNvPr id="6" name="Rectangle 5"/>
          <p:cNvSpPr/>
          <p:nvPr/>
        </p:nvSpPr>
        <p:spPr>
          <a:xfrm rot="5400000">
            <a:off x="8436480" y="3153947"/>
            <a:ext cx="6761776" cy="646331"/>
          </a:xfrm>
          <a:prstGeom prst="rect">
            <a:avLst/>
          </a:prstGeom>
          <a:solidFill>
            <a:srgbClr val="FF000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701956" y="6027939"/>
            <a:ext cx="10792247" cy="830997"/>
          </a:xfrm>
          <a:prstGeom prst="rect">
            <a:avLst/>
          </a:prstGeom>
          <a:solidFill>
            <a:srgbClr val="FF000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6617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317" y="1825877"/>
            <a:ext cx="10268777" cy="3108543"/>
          </a:xfrm>
          <a:prstGeom prst="rect">
            <a:avLst/>
          </a:prstGeom>
          <a:solidFill>
            <a:schemeClr val="bg1">
              <a:lumMod val="95000"/>
              <a:lumOff val="5000"/>
            </a:schemeClr>
          </a:solidFill>
          <a:ln w="76200">
            <a:solidFill>
              <a:schemeClr val="tx1"/>
            </a:solidFill>
          </a:ln>
        </p:spPr>
        <p:txBody>
          <a:bodyPr wrap="square">
            <a:spAutoFit/>
          </a:bodyPr>
          <a:lstStyle/>
          <a:p>
            <a:pPr algn="just"/>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a:t>
            </a:r>
            <a:r>
              <a:rPr lang="bn-IN" sz="4000" b="1" i="1" spc="-15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 মনে এমন বুঝিতে পারেন যে, লিখিয়া দেশের বা মনুষ্যজাতির কিছু মঙ্গল সাধন করিতে পারেন, অথবা সৌন্দর্য সৃষ্টি করিতে পারেন, তবে অবশ্য লিখিবেন। যাঁহারা অন্য উদ্দেশ্যে লেখেন, তাঁহাদিগকে যাত্রাওয়ালা প্রভৃতি নীচ ব্যবসায়ীদিগের সঙ্গে গণ্য করা যাইতে পারে</a:t>
            </a:r>
            <a:r>
              <a:rPr lang="bn-IN" sz="4000" dirty="0" smtClean="0">
                <a:solidFill>
                  <a:schemeClr val="bg1"/>
                </a:solidFill>
                <a:latin typeface="NikoshBAN" panose="02000000000000000000" pitchFamily="2" charset="0"/>
                <a:cs typeface="NikoshBAN" panose="02000000000000000000" pitchFamily="2" charset="0"/>
              </a:rPr>
              <a:t>।</a:t>
            </a: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endParaRPr lang="en-US" dirty="0"/>
          </a:p>
        </p:txBody>
      </p:sp>
      <p:sp>
        <p:nvSpPr>
          <p:cNvPr id="4" name="TextBox 3"/>
          <p:cNvSpPr txBox="1"/>
          <p:nvPr/>
        </p:nvSpPr>
        <p:spPr>
          <a:xfrm>
            <a:off x="451738" y="1241"/>
            <a:ext cx="10903717" cy="830997"/>
          </a:xfrm>
          <a:prstGeom prst="rect">
            <a:avLst/>
          </a:prstGeom>
          <a:solidFill>
            <a:schemeClr val="bg1">
              <a:lumMod val="95000"/>
              <a:lumOff val="5000"/>
            </a:schemeClr>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613" y="7850"/>
            <a:ext cx="1485900" cy="830997"/>
          </a:xfrm>
          <a:prstGeom prst="rect">
            <a:avLst/>
          </a:prstGeom>
        </p:spPr>
      </p:pic>
      <p:sp>
        <p:nvSpPr>
          <p:cNvPr id="6" name="Rectangle 5"/>
          <p:cNvSpPr/>
          <p:nvPr/>
        </p:nvSpPr>
        <p:spPr>
          <a:xfrm rot="16200000">
            <a:off x="-3050210" y="3105834"/>
            <a:ext cx="6857999" cy="646331"/>
          </a:xfrm>
          <a:prstGeom prst="rect">
            <a:avLst/>
          </a:prstGeom>
          <a:solidFill>
            <a:srgbClr val="00B05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722622" y="5934669"/>
            <a:ext cx="10632834" cy="923330"/>
          </a:xfrm>
          <a:prstGeom prst="rect">
            <a:avLst/>
          </a:prstGeom>
          <a:solidFill>
            <a:srgbClr val="00B05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5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5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5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rot="5400000">
            <a:off x="8249622" y="3105834"/>
            <a:ext cx="6857999" cy="646331"/>
          </a:xfrm>
          <a:prstGeom prst="rect">
            <a:avLst/>
          </a:prstGeom>
          <a:solidFill>
            <a:srgbClr val="00B050"/>
          </a:solidFill>
        </p:spPr>
        <p:txBody>
          <a:bodyPr wrap="square">
            <a:spAutoFit/>
          </a:body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868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724" y="1836240"/>
            <a:ext cx="10220996" cy="3447098"/>
          </a:xfrm>
          <a:prstGeom prst="rect">
            <a:avLst/>
          </a:prstGeom>
          <a:solidFill>
            <a:schemeClr val="bg1">
              <a:lumMod val="95000"/>
              <a:lumOff val="5000"/>
            </a:schemeClr>
          </a:solidFill>
          <a:ln w="76200">
            <a:solidFill>
              <a:schemeClr val="tx1"/>
            </a:solidFill>
          </a:ln>
        </p:spPr>
        <p:txBody>
          <a:bodyPr wrap="square">
            <a:spAutoFit/>
          </a:bodyPr>
          <a:lstStyle/>
          <a:p>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যাহা অসত্য, ধর্মবিরুদ্ধ; পরনিন্দা বা পরপীড়ন বা স্বার্থসাধন যাহার উদ্দেশ্য, সে সকল প্রবন্ধ কখনও হিতকর হইতে পারে না, </a:t>
            </a:r>
          </a:p>
          <a:p>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সুতরাং তাহা একেবারে পরিহার্য্য। </a:t>
            </a:r>
          </a:p>
          <a:p>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সত্য ও ধর্মই সাহিত্যের উদ্দেশ্য। </a:t>
            </a:r>
          </a:p>
          <a:p>
            <a:r>
              <a:rPr lang="bn-IN" sz="40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 উদ্দেশ্যে লেখনী-ধারণ মহাপাপ।</a:t>
            </a: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endParaRPr lang="en-US" dirty="0"/>
          </a:p>
        </p:txBody>
      </p:sp>
      <p:sp>
        <p:nvSpPr>
          <p:cNvPr id="4" name="TextBox 3"/>
          <p:cNvSpPr txBox="1"/>
          <p:nvPr/>
        </p:nvSpPr>
        <p:spPr>
          <a:xfrm>
            <a:off x="701956" y="200024"/>
            <a:ext cx="10900350" cy="830997"/>
          </a:xfrm>
          <a:prstGeom prst="rect">
            <a:avLst/>
          </a:prstGeom>
          <a:solidFill>
            <a:schemeClr val="bg1">
              <a:lumMod val="95000"/>
              <a:lumOff val="5000"/>
            </a:schemeClr>
          </a:solidFill>
          <a:ln w="76200">
            <a:solidFill>
              <a:srgbClr val="00B050"/>
            </a:solidFill>
          </a:ln>
        </p:spPr>
        <p:txBody>
          <a:bodyPr wrap="square" rtlCol="0">
            <a:spAutoFit/>
          </a:bodyPr>
          <a:lstStyle/>
          <a:p>
            <a:r>
              <a:rPr lang="bn-IN" sz="4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মুনিরুল ইসলাম অনলাইন মাদরাসা</a:t>
            </a:r>
            <a:endParaRPr lang="en-US" sz="4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6406" y="200024"/>
            <a:ext cx="1485900" cy="830997"/>
          </a:xfrm>
          <a:prstGeom prst="rect">
            <a:avLst/>
          </a:prstGeom>
        </p:spPr>
      </p:pic>
      <p:sp>
        <p:nvSpPr>
          <p:cNvPr id="6" name="Rectangle 5"/>
          <p:cNvSpPr/>
          <p:nvPr/>
        </p:nvSpPr>
        <p:spPr>
          <a:xfrm rot="16200000">
            <a:off x="-3050210" y="3105834"/>
            <a:ext cx="6857999" cy="646331"/>
          </a:xfrm>
          <a:prstGeom prst="rect">
            <a:avLst/>
          </a:prstGeom>
          <a:solidFill>
            <a:schemeClr val="accent6">
              <a:lumMod val="50000"/>
            </a:schemeClr>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rot="5400000">
            <a:off x="8213636" y="3040022"/>
            <a:ext cx="6989622" cy="646331"/>
          </a:xfrm>
          <a:prstGeom prst="rect">
            <a:avLst/>
          </a:prstGeom>
          <a:solidFill>
            <a:schemeClr val="accent6">
              <a:lumMod val="50000"/>
            </a:schemeClr>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667164" y="6088558"/>
            <a:ext cx="10718117" cy="769441"/>
          </a:xfrm>
          <a:prstGeom prst="rect">
            <a:avLst/>
          </a:prstGeom>
          <a:solidFill>
            <a:schemeClr val="accent6">
              <a:lumMod val="50000"/>
            </a:schemeClr>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0322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282" y="1121174"/>
            <a:ext cx="9460120" cy="5016758"/>
          </a:xfrm>
          <a:prstGeom prst="rect">
            <a:avLst/>
          </a:prstGeom>
          <a:solidFill>
            <a:schemeClr val="bg1">
              <a:lumMod val="95000"/>
              <a:lumOff val="5000"/>
            </a:schemeClr>
          </a:solidFill>
          <a:ln w="76200">
            <a:solidFill>
              <a:schemeClr val="tx1"/>
            </a:solidFill>
          </a:ln>
        </p:spPr>
        <p:txBody>
          <a:bodyPr wrap="square">
            <a:spAutoFit/>
          </a:bodyPr>
          <a:lstStyle/>
          <a:p>
            <a:r>
              <a:rPr lang="bn-IN" sz="4000" i="1" spc="-150" dirty="0" smtClean="0">
                <a:latin typeface="NikoshBAN" panose="02000000000000000000" pitchFamily="2" charset="0"/>
                <a:cs typeface="NikoshBAN" panose="02000000000000000000" pitchFamily="2" charset="0"/>
              </a:rPr>
              <a:t>৫। যাহা লিখিবেন, তাহা হঠাৎ ছাপাইবেন না। </a:t>
            </a:r>
          </a:p>
          <a:p>
            <a:r>
              <a:rPr lang="bn-IN" sz="4000" i="1" spc="-150" dirty="0" smtClean="0">
                <a:latin typeface="NikoshBAN" panose="02000000000000000000" pitchFamily="2" charset="0"/>
                <a:cs typeface="NikoshBAN" panose="02000000000000000000" pitchFamily="2" charset="0"/>
              </a:rPr>
              <a:t>কিছু কাল ফেলিয়া রাখিবেন। কিছুকাল পরে উহা সংশোধন করিবেন। তাহা হইলে দেখিবেন, প্রবন্ধে অনেক দোষ আছে। কাব্য নাটক উপন্যাস দুই এক বৎসর ফেলিয়া রাখিয়া তার পর সংশোধন করিলে বিশেষ উৎকর্ষ লাভ করে। যাঁহারা সাময়িক সাহিত্যের কার্যে ব্রতী, তাঁহাদের পক্ষে এই নিয়ম রক্ষাটি ঘটিয়া উঠে না। এজন্য সাময়িক সাহিত্য, লেখকের পক্ষে অবনতিকর।</a:t>
            </a:r>
            <a:r>
              <a:rPr lang="bn-IN" sz="4000" dirty="0" smtClean="0">
                <a:solidFill>
                  <a:schemeClr val="bg1"/>
                </a:solidFill>
                <a:latin typeface="NikoshBAN" panose="02000000000000000000" pitchFamily="2" charset="0"/>
                <a:cs typeface="NikoshBAN" panose="02000000000000000000" pitchFamily="2" charset="0"/>
              </a:rPr>
              <a:t/>
            </a:r>
            <a:br>
              <a:rPr lang="bn-IN" sz="4000" dirty="0" smtClean="0">
                <a:solidFill>
                  <a:schemeClr val="bg1"/>
                </a:solidFill>
                <a:latin typeface="NikoshBAN" panose="02000000000000000000" pitchFamily="2" charset="0"/>
                <a:cs typeface="NikoshBAN" panose="02000000000000000000" pitchFamily="2" charset="0"/>
              </a:rPr>
            </a:br>
            <a:endParaRPr lang="en-US" sz="4000" dirty="0">
              <a:solidFill>
                <a:schemeClr val="bg1"/>
              </a:solidFill>
            </a:endParaRPr>
          </a:p>
        </p:txBody>
      </p:sp>
      <p:sp>
        <p:nvSpPr>
          <p:cNvPr id="4" name="TextBox 3"/>
          <p:cNvSpPr txBox="1"/>
          <p:nvPr/>
        </p:nvSpPr>
        <p:spPr>
          <a:xfrm>
            <a:off x="701955" y="200024"/>
            <a:ext cx="10615401" cy="830997"/>
          </a:xfrm>
          <a:prstGeom prst="rect">
            <a:avLst/>
          </a:prstGeom>
          <a:solidFill>
            <a:schemeClr val="bg1">
              <a:lumMod val="95000"/>
              <a:lumOff val="5000"/>
            </a:schemeClr>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b="1" i="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b="1" i="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456" y="200024"/>
            <a:ext cx="1485900" cy="830997"/>
          </a:xfrm>
          <a:prstGeom prst="rect">
            <a:avLst/>
          </a:prstGeom>
        </p:spPr>
      </p:pic>
      <p:sp>
        <p:nvSpPr>
          <p:cNvPr id="6" name="Rectangle 5"/>
          <p:cNvSpPr/>
          <p:nvPr/>
        </p:nvSpPr>
        <p:spPr>
          <a:xfrm rot="16200000">
            <a:off x="-3050210" y="3105834"/>
            <a:ext cx="6857999" cy="64633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701955" y="6137932"/>
            <a:ext cx="11598154" cy="769441"/>
          </a:xfrm>
          <a:prstGeom prst="rect">
            <a:avLst/>
          </a:prstGeom>
          <a:solidFill>
            <a:srgbClr val="7030A0"/>
          </a:solidFill>
        </p:spPr>
        <p:txBody>
          <a:bodyPr wrap="square">
            <a:spAutoFit/>
          </a:body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rot="5400000">
            <a:off x="8304663" y="3001320"/>
            <a:ext cx="6857999" cy="64633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230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352" y="931008"/>
            <a:ext cx="10476919" cy="4862870"/>
          </a:xfrm>
          <a:prstGeom prst="rect">
            <a:avLst/>
          </a:prstGeom>
          <a:solidFill>
            <a:schemeClr val="bg1">
              <a:lumMod val="95000"/>
              <a:lumOff val="5000"/>
            </a:schemeClr>
          </a:solidFill>
          <a:ln w="76200">
            <a:solidFill>
              <a:schemeClr val="tx1"/>
            </a:solidFill>
          </a:ln>
        </p:spPr>
        <p:txBody>
          <a:bodyPr wrap="square">
            <a:spAutoFit/>
          </a:bodyPr>
          <a:lstStyle/>
          <a:p>
            <a:r>
              <a:rPr lang="bn-IN" sz="4000" dirty="0" smtClean="0">
                <a:solidFill>
                  <a:schemeClr val="bg1"/>
                </a:solidFill>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a:p>
            <a:pPr algn="ctr"/>
            <a:r>
              <a:rPr lang="bn-IN" sz="5400" dirty="0" smtClean="0">
                <a:latin typeface="NikoshBAN" panose="02000000000000000000" pitchFamily="2" charset="0"/>
                <a:cs typeface="NikoshBAN" panose="02000000000000000000" pitchFamily="2" charset="0"/>
              </a:rPr>
              <a:t>6</a:t>
            </a:r>
            <a:r>
              <a:rPr lang="bn-IN" sz="5400" b="1" i="1" spc="-3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 বিষয়ে যাহার অধিকার নাই,</a:t>
            </a:r>
          </a:p>
          <a:p>
            <a:pPr algn="ctr"/>
            <a:r>
              <a:rPr lang="bn-IN" sz="5400" b="1" i="1" spc="-3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 বিষয়ে তাহার হস্তক্ষেপ অকর্ত্তব্য। </a:t>
            </a:r>
          </a:p>
          <a:p>
            <a:pPr algn="ctr"/>
            <a:r>
              <a:rPr lang="bn-IN" sz="5400" b="1" i="1" spc="-3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এটি সোজা কথা, কিন্তু সাময়িক সাহিত্যে</a:t>
            </a:r>
          </a:p>
          <a:p>
            <a:pPr algn="ctr"/>
            <a:r>
              <a:rPr lang="bn-IN" sz="5400" b="1" i="1" spc="-3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 নিয়মটি রক্ষিত হয় না।</a:t>
            </a:r>
            <a:r>
              <a:rPr lang="bn-IN" sz="5400" b="1" i="1" spc="-3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bn-IN" sz="5400" b="1" i="1" spc="-3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sz="5400" b="1" i="1" spc="-3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01956" y="-2"/>
            <a:ext cx="10507602" cy="830997"/>
          </a:xfrm>
          <a:prstGeom prst="rect">
            <a:avLst/>
          </a:prstGeom>
          <a:solidFill>
            <a:schemeClr val="bg1">
              <a:lumMod val="95000"/>
              <a:lumOff val="5000"/>
            </a:schemeClr>
          </a:solidFill>
          <a:ln w="76200">
            <a:solidFill>
              <a:srgbClr val="00B050"/>
            </a:solidFill>
          </a:ln>
        </p:spPr>
        <p:txBody>
          <a:bodyPr wrap="square" rtlCol="0">
            <a:spAutoFit/>
          </a:bodyPr>
          <a:lstStyle/>
          <a:p>
            <a:r>
              <a:rPr lang="bn-IN" sz="4800" dirty="0" smtClean="0">
                <a:solidFill>
                  <a:schemeClr val="bg1"/>
                </a:solidFill>
                <a:latin typeface="NikoshBAN" panose="02000000000000000000" pitchFamily="2" charset="0"/>
                <a:cs typeface="NikoshBAN" panose="02000000000000000000" pitchFamily="2" charset="0"/>
              </a:rPr>
              <a:t>      </a:t>
            </a:r>
            <a:r>
              <a:rPr lang="bn-IN" sz="4800"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মুনিরুল ইসলাম অনলাইন মাদরাসা</a:t>
            </a:r>
            <a:endParaRPr lang="en-US" sz="48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9768" y="200024"/>
            <a:ext cx="1485900" cy="830997"/>
          </a:xfrm>
          <a:prstGeom prst="rect">
            <a:avLst/>
          </a:prstGeom>
        </p:spPr>
      </p:pic>
      <p:sp>
        <p:nvSpPr>
          <p:cNvPr id="6" name="Rectangle 5"/>
          <p:cNvSpPr/>
          <p:nvPr/>
        </p:nvSpPr>
        <p:spPr>
          <a:xfrm rot="16200000">
            <a:off x="-2952876" y="3008500"/>
            <a:ext cx="6663332" cy="64633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চুন্নাপাড়া </a:t>
            </a:r>
            <a:r>
              <a:rPr lang="bn-IN" sz="3600" dirty="0">
                <a:latin typeface="NikoshBAN" panose="02000000000000000000" pitchFamily="2" charset="0"/>
                <a:cs typeface="NikoshBAN" panose="02000000000000000000" pitchFamily="2" charset="0"/>
              </a:rPr>
              <a:t>মুনিরুল ইসলাম অনলাইন মাদরাসা</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701956" y="5893891"/>
            <a:ext cx="10843712" cy="769441"/>
          </a:xfrm>
          <a:prstGeom prst="rect">
            <a:avLst/>
          </a:prstGeom>
          <a:solidFill>
            <a:srgbClr val="7030A0"/>
          </a:solidFill>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           </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4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চুন্নাপাড়া </a:t>
            </a:r>
            <a:r>
              <a:rPr lang="bn-IN"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44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rot="5400000">
            <a:off x="8539846" y="3011179"/>
            <a:ext cx="6657976" cy="646331"/>
          </a:xfrm>
          <a:prstGeom prst="rect">
            <a:avLst/>
          </a:prstGeom>
          <a:solidFill>
            <a:srgbClr val="7030A0"/>
          </a:solidFill>
        </p:spPr>
        <p:txBody>
          <a:bodyPr wrap="square">
            <a:spAutoFit/>
          </a:bodyPr>
          <a:lstStyle/>
          <a:p>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চুন্নাপাড়া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মুনিরুল ইসলাম অনলাইন মাদরাসা</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6639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394</TotalTime>
  <Words>918</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NikoshBAN</vt:lpstr>
      <vt:lpstr>Vrinda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54</cp:revision>
  <dcterms:created xsi:type="dcterms:W3CDTF">2020-10-22T10:17:46Z</dcterms:created>
  <dcterms:modified xsi:type="dcterms:W3CDTF">2020-10-23T17:49:27Z</dcterms:modified>
</cp:coreProperties>
</file>