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26" r:id="rId3"/>
    <p:sldMasterId id="2147483826" r:id="rId4"/>
    <p:sldMasterId id="2147483845" r:id="rId5"/>
  </p:sldMasterIdLst>
  <p:sldIdLst>
    <p:sldId id="278" r:id="rId6"/>
    <p:sldId id="277" r:id="rId7"/>
    <p:sldId id="265" r:id="rId8"/>
    <p:sldId id="280" r:id="rId9"/>
    <p:sldId id="268" r:id="rId10"/>
    <p:sldId id="266" r:id="rId11"/>
    <p:sldId id="267" r:id="rId12"/>
    <p:sldId id="258" r:id="rId13"/>
    <p:sldId id="269" r:id="rId14"/>
    <p:sldId id="271" r:id="rId15"/>
    <p:sldId id="259" r:id="rId16"/>
    <p:sldId id="272" r:id="rId17"/>
    <p:sldId id="270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407919"/>
    <a:srgbClr val="DB1F3E"/>
    <a:srgbClr val="FF0066"/>
    <a:srgbClr val="660066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45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5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2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389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516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52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051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832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663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662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09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3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20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63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48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49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20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80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35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70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29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96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779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40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107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14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730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08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65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72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4191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85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7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7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46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36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81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906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567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684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83486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03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190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2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2914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249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497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434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734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522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552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28187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180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8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6446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780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844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567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976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45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229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348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331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842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3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686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302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575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927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811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7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05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5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11.jp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7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06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4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9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F3DC7BF-CF4E-4C28-8C1D-8E8DA301EA27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1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BA47E4-F953-48B2-A198-81FAF0897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1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0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6755502-4574-4056-B968-E277ED04DEA4}"/>
              </a:ext>
            </a:extLst>
          </p:cNvPr>
          <p:cNvGrpSpPr/>
          <p:nvPr/>
        </p:nvGrpSpPr>
        <p:grpSpPr>
          <a:xfrm>
            <a:off x="4412201" y="317723"/>
            <a:ext cx="3293616" cy="923330"/>
            <a:chOff x="4172505" y="379866"/>
            <a:chExt cx="3293616" cy="92333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195CDAA-8D1D-437B-AF88-D37DD0E9B660}"/>
                </a:ext>
              </a:extLst>
            </p:cNvPr>
            <p:cNvSpPr/>
            <p:nvPr/>
          </p:nvSpPr>
          <p:spPr>
            <a:xfrm>
              <a:off x="4172505" y="523783"/>
              <a:ext cx="3293616" cy="60368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  <a:prstDash val="sysDot"/>
                </a:ln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0D6CB6-DB88-4F79-A37D-01A76213B8A4}"/>
                </a:ext>
              </a:extLst>
            </p:cNvPr>
            <p:cNvSpPr txBox="1"/>
            <p:nvPr/>
          </p:nvSpPr>
          <p:spPr>
            <a:xfrm>
              <a:off x="4410722" y="379866"/>
              <a:ext cx="279794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bn-IN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ক</a:t>
              </a:r>
              <a:r>
                <a:rPr lang="bn-IN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D0ECEB9-EF34-47F3-AABC-BCBC3638E611}"/>
              </a:ext>
            </a:extLst>
          </p:cNvPr>
          <p:cNvSpPr txBox="1"/>
          <p:nvPr/>
        </p:nvSpPr>
        <p:spPr>
          <a:xfrm>
            <a:off x="2201662" y="1455938"/>
            <a:ext cx="9152877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</a:rPr>
              <a:t> </a:t>
            </a:r>
            <a:r>
              <a:rPr lang="ar-S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عِلْمُ الصَّرْفِ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r-SA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 লিখ .....................,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FC4859-30D3-47D1-85F6-225CB6E1B25D}"/>
              </a:ext>
            </a:extLst>
          </p:cNvPr>
          <p:cNvSpPr txBox="1"/>
          <p:nvPr/>
        </p:nvSpPr>
        <p:spPr>
          <a:xfrm>
            <a:off x="1003177" y="3266983"/>
            <a:ext cx="24892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عِلْمٌ</a:t>
            </a:r>
            <a:r>
              <a:rPr lang="bn-IN" sz="2800" dirty="0"/>
              <a:t> </a:t>
            </a:r>
            <a:r>
              <a:rPr lang="en-US" sz="2800" dirty="0"/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lvl="1"/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ুঝা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3C187A-B358-4034-97A6-53B3F66B0DD4}"/>
              </a:ext>
            </a:extLst>
          </p:cNvPr>
          <p:cNvSpPr txBox="1"/>
          <p:nvPr/>
        </p:nvSpPr>
        <p:spPr>
          <a:xfrm>
            <a:off x="3844031" y="3275860"/>
            <a:ext cx="207737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اَلصَّرْفُ</a:t>
            </a:r>
            <a:r>
              <a:rPr lang="bn-IN" sz="2800" dirty="0"/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অর্থ-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ঘুড়ানো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311C4D-3A54-49DE-A49B-E3E91404F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53" y="3256632"/>
            <a:ext cx="4675464" cy="31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34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FF0000"/>
            </a:gs>
            <a:gs pos="100000">
              <a:srgbClr val="0066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56A707-5F5C-4278-A227-C85FF8DFE8A2}"/>
              </a:ext>
            </a:extLst>
          </p:cNvPr>
          <p:cNvSpPr txBox="1"/>
          <p:nvPr/>
        </p:nvSpPr>
        <p:spPr>
          <a:xfrm>
            <a:off x="312489" y="503231"/>
            <a:ext cx="47292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</a:rPr>
              <a:t> </a:t>
            </a:r>
            <a:r>
              <a:rPr lang="ar-S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عِلْمُ الصَّرْف</a:t>
            </a:r>
            <a:r>
              <a:rPr lang="bn-BD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r-SA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ক্ষেত্রঃ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8AE30-B614-4A41-B81F-89ACE67E717D}"/>
              </a:ext>
            </a:extLst>
          </p:cNvPr>
          <p:cNvSpPr txBox="1"/>
          <p:nvPr/>
        </p:nvSpPr>
        <p:spPr>
          <a:xfrm>
            <a:off x="440597" y="1377924"/>
            <a:ext cx="887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সরফ শাস্ত্রের আওতাধীন ক্ষেত্র মোট দুটি। যথা-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B9BE47-59B4-4F38-B572-CC955E474A5D}"/>
              </a:ext>
            </a:extLst>
          </p:cNvPr>
          <p:cNvSpPr txBox="1"/>
          <p:nvPr/>
        </p:nvSpPr>
        <p:spPr>
          <a:xfrm>
            <a:off x="619125" y="2736502"/>
            <a:ext cx="11896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الأفعال المتصرفة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(রুপান্ত্ররশীল ফে’লসমূহ)। অর্থাৎ যেসব ফে’ল সকল সীগায় রূপান্তরিত হয় ।</a:t>
            </a:r>
            <a:endParaRPr lang="ar-SA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الأسماءالمتمكنة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(ইরাব গ্রহনকারী ইসিমসমুহ)। অর্থাৎ যেসব ইসিম সকল প্রকার ইরাব গ্রহন করে।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347B1F-593C-4F10-824F-DA3BA0C30EE4}"/>
              </a:ext>
            </a:extLst>
          </p:cNvPr>
          <p:cNvSpPr txBox="1"/>
          <p:nvPr/>
        </p:nvSpPr>
        <p:spPr>
          <a:xfrm>
            <a:off x="619125" y="5008886"/>
            <a:ext cx="1079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صرْف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আওতায়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49389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820CC8B-297B-4C16-AB29-04FF2D541CF7}"/>
              </a:ext>
            </a:extLst>
          </p:cNvPr>
          <p:cNvSpPr txBox="1"/>
          <p:nvPr/>
        </p:nvSpPr>
        <p:spPr>
          <a:xfrm>
            <a:off x="540984" y="1392038"/>
            <a:ext cx="9686091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ar-SA" sz="3200" dirty="0"/>
              <a:t>عِلْمُ الصَّرْفِ</a:t>
            </a:r>
            <a:r>
              <a:rPr lang="bn-IN" sz="3200" dirty="0"/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পারিভাষিক অর্থ লিখ .......................................</a:t>
            </a:r>
            <a:endParaRPr lang="en-US" sz="32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A36BC4-32DA-4EFC-8DA5-46D42854531E}"/>
              </a:ext>
            </a:extLst>
          </p:cNvPr>
          <p:cNvGrpSpPr/>
          <p:nvPr/>
        </p:nvGrpSpPr>
        <p:grpSpPr>
          <a:xfrm>
            <a:off x="4886324" y="360506"/>
            <a:ext cx="2366879" cy="839644"/>
            <a:chOff x="5349257" y="597897"/>
            <a:chExt cx="2366879" cy="83964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1CCDB5-16B1-4963-81B8-75DD18823A37}"/>
                </a:ext>
              </a:extLst>
            </p:cNvPr>
            <p:cNvSpPr txBox="1"/>
            <p:nvPr/>
          </p:nvSpPr>
          <p:spPr>
            <a:xfrm>
              <a:off x="5516689" y="668100"/>
              <a:ext cx="20844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A3B8FC4E-D07F-4BA0-BFE0-FACB6E59068C}"/>
                </a:ext>
              </a:extLst>
            </p:cNvPr>
            <p:cNvSpPr/>
            <p:nvPr/>
          </p:nvSpPr>
          <p:spPr>
            <a:xfrm>
              <a:off x="5349257" y="597897"/>
              <a:ext cx="2366879" cy="839644"/>
            </a:xfrm>
            <a:prstGeom prst="donut">
              <a:avLst>
                <a:gd name="adj" fmla="val 12415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C0BB75D-08CC-4082-B4E5-679C04027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903" y="3886200"/>
            <a:ext cx="5289097" cy="2971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4B3B08-BC01-4C06-A986-761E44644DEF}"/>
              </a:ext>
            </a:extLst>
          </p:cNvPr>
          <p:cNvSpPr txBox="1"/>
          <p:nvPr/>
        </p:nvSpPr>
        <p:spPr>
          <a:xfrm>
            <a:off x="200187" y="2593943"/>
            <a:ext cx="11155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latin typeface="NikoshBAN" panose="02000000000000000000" pitchFamily="2" charset="0"/>
              </a:rPr>
              <a:t>عِلْمُ</a:t>
            </a:r>
            <a:r>
              <a:rPr lang="ar-SA" sz="2800" dirty="0"/>
              <a:t> الصَّرْفِ هُوَ عِلْمٌ يُبْحَثُ فِيْهِ عَنْ تَحْوِيْلِ الْكَلِمَاتِ إِلَى صُوَرٍمُختَلِفَةٍ بِحَسْبِ الْمَعْنَى الْمَقْصُوْد</a:t>
            </a:r>
            <a:r>
              <a:rPr lang="ar-SA" sz="2800" dirty="0">
                <a:solidFill>
                  <a:schemeClr val="bg1"/>
                </a:solidFill>
              </a:rPr>
              <a:t>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(১)</a:t>
            </a:r>
            <a:endParaRPr lang="ar-SA" sz="2800" dirty="0">
              <a:solidFill>
                <a:schemeClr val="bg1"/>
              </a:solidFill>
            </a:endParaRPr>
          </a:p>
          <a:p>
            <a:endParaRPr lang="ar-SA" sz="2800" dirty="0">
              <a:solidFill>
                <a:schemeClr val="bg1"/>
              </a:solidFill>
            </a:endParaRPr>
          </a:p>
          <a:p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52C82A-AB27-407B-92F0-636165F60300}"/>
              </a:ext>
            </a:extLst>
          </p:cNvPr>
          <p:cNvSpPr txBox="1"/>
          <p:nvPr/>
        </p:nvSpPr>
        <p:spPr>
          <a:xfrm>
            <a:off x="673607" y="3978938"/>
            <a:ext cx="603199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dirty="0"/>
              <a:t>عِلْمُ الصَّرْفِ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মন এক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াধ্যমে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ষ্ট অর্থ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মোতাবেক শব্দকে বিভিন্ন রুপ ও আকৃতিতে পরিবর্ত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করা সম্পর্কে আলোচনা করা হয়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ar-SA" dirty="0"/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1075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62">
              <a:schemeClr val="accent6">
                <a:lumMod val="50000"/>
              </a:schemeClr>
            </a:gs>
            <a:gs pos="28000">
              <a:srgbClr val="FF0000"/>
            </a:gs>
            <a:gs pos="45000">
              <a:srgbClr val="00B0F0"/>
            </a:gs>
            <a:gs pos="42000">
              <a:schemeClr val="accent6">
                <a:lumMod val="75000"/>
              </a:schemeClr>
            </a:gs>
            <a:gs pos="14290">
              <a:srgbClr val="0070C0"/>
            </a:gs>
            <a:gs pos="75000">
              <a:srgbClr val="FF0000"/>
            </a:gs>
            <a:gs pos="70000">
              <a:srgbClr val="FF0000"/>
            </a:gs>
            <a:gs pos="89000">
              <a:schemeClr val="accent6">
                <a:lumMod val="50000"/>
              </a:schemeClr>
            </a:gs>
            <a:gs pos="56000">
              <a:srgbClr val="FF00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6C54A27-C52C-44F6-B8AA-F8F0E5A2860E}"/>
              </a:ext>
            </a:extLst>
          </p:cNvPr>
          <p:cNvGrpSpPr/>
          <p:nvPr/>
        </p:nvGrpSpPr>
        <p:grpSpPr>
          <a:xfrm>
            <a:off x="4588521" y="746894"/>
            <a:ext cx="3250649" cy="1725412"/>
            <a:chOff x="3858230" y="546972"/>
            <a:chExt cx="2388094" cy="1322773"/>
          </a:xfrm>
          <a:gradFill>
            <a:gsLst>
              <a:gs pos="4762">
                <a:schemeClr val="accent6">
                  <a:lumMod val="50000"/>
                </a:schemeClr>
              </a:gs>
              <a:gs pos="28000">
                <a:srgbClr val="FF0000"/>
              </a:gs>
              <a:gs pos="45000">
                <a:srgbClr val="00B0F0"/>
              </a:gs>
              <a:gs pos="42000">
                <a:schemeClr val="accent6">
                  <a:lumMod val="75000"/>
                </a:schemeClr>
              </a:gs>
              <a:gs pos="14290">
                <a:srgbClr val="0070C0"/>
              </a:gs>
              <a:gs pos="100000">
                <a:srgbClr val="FF0000"/>
              </a:gs>
              <a:gs pos="70000">
                <a:srgbClr val="FF0000"/>
              </a:gs>
              <a:gs pos="89000">
                <a:schemeClr val="accent6">
                  <a:lumMod val="50000"/>
                </a:schemeClr>
              </a:gs>
              <a:gs pos="56000">
                <a:srgbClr val="FF0000"/>
              </a:gs>
            </a:gsLst>
            <a:lin ang="18900000" scaled="1"/>
          </a:gradFill>
        </p:grpSpPr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1CF6235E-3395-40E7-90D8-820C7DF4B8F3}"/>
                </a:ext>
              </a:extLst>
            </p:cNvPr>
            <p:cNvSpPr/>
            <p:nvPr/>
          </p:nvSpPr>
          <p:spPr>
            <a:xfrm>
              <a:off x="3858230" y="546972"/>
              <a:ext cx="2388094" cy="1322773"/>
            </a:xfrm>
            <a:prstGeom prst="bevel">
              <a:avLst>
                <a:gd name="adj" fmla="val 17869"/>
              </a:avLst>
            </a:prstGeom>
            <a:grpFill/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03F81D6-5F2A-4A77-A085-718985170D41}"/>
                </a:ext>
              </a:extLst>
            </p:cNvPr>
            <p:cNvSpPr txBox="1"/>
            <p:nvPr/>
          </p:nvSpPr>
          <p:spPr>
            <a:xfrm>
              <a:off x="4083581" y="748248"/>
              <a:ext cx="1937392" cy="920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IN" sz="72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7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FC6752A-8656-49FF-AB37-C2A139159614}"/>
              </a:ext>
            </a:extLst>
          </p:cNvPr>
          <p:cNvSpPr txBox="1"/>
          <p:nvPr/>
        </p:nvSpPr>
        <p:spPr>
          <a:xfrm>
            <a:off x="1804278" y="3429000"/>
            <a:ext cx="881913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عِلْمُ الصَّرْفِ</a:t>
            </a:r>
            <a:r>
              <a:rPr lang="bn-IN" sz="4000" dirty="0">
                <a:latin typeface="Times New Roman" panose="02020603050405020304" pitchFamily="18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 মোট কতটি ও কি কি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লিখ ।</a:t>
            </a:r>
          </a:p>
        </p:txBody>
      </p:sp>
    </p:spTree>
    <p:extLst>
      <p:ext uri="{BB962C8B-B14F-4D97-AF65-F5344CB8AC3E}">
        <p14:creationId xmlns:p14="http://schemas.microsoft.com/office/powerpoint/2010/main" val="76533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407919"/>
            </a:gs>
            <a:gs pos="37000">
              <a:srgbClr val="FF0000"/>
            </a:gs>
            <a:gs pos="75000">
              <a:srgbClr val="FF0000"/>
            </a:gs>
            <a:gs pos="93000">
              <a:srgbClr val="006600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01A6B05-5022-4D99-89BD-07768B184A96}"/>
              </a:ext>
            </a:extLst>
          </p:cNvPr>
          <p:cNvGrpSpPr/>
          <p:nvPr/>
        </p:nvGrpSpPr>
        <p:grpSpPr>
          <a:xfrm>
            <a:off x="4467108" y="342937"/>
            <a:ext cx="3352476" cy="1107996"/>
            <a:chOff x="4591396" y="85485"/>
            <a:chExt cx="3352476" cy="1107996"/>
          </a:xfrm>
          <a:solidFill>
            <a:srgbClr val="FF0000"/>
          </a:solidFill>
        </p:grpSpPr>
        <p:sp>
          <p:nvSpPr>
            <p:cNvPr id="15" name="Rectangle: Beveled 14">
              <a:extLst>
                <a:ext uri="{FF2B5EF4-FFF2-40B4-BE49-F238E27FC236}">
                  <a16:creationId xmlns:a16="http://schemas.microsoft.com/office/drawing/2014/main" id="{3DC04C00-7318-47C9-8335-13788D33D26F}"/>
                </a:ext>
              </a:extLst>
            </p:cNvPr>
            <p:cNvSpPr/>
            <p:nvPr/>
          </p:nvSpPr>
          <p:spPr>
            <a:xfrm>
              <a:off x="4634143" y="97655"/>
              <a:ext cx="3266983" cy="994298"/>
            </a:xfrm>
            <a:prstGeom prst="bevel">
              <a:avLst>
                <a:gd name="adj" fmla="val 1428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62FE81-388D-40E0-83B3-5E37C8AB942E}"/>
                </a:ext>
              </a:extLst>
            </p:cNvPr>
            <p:cNvSpPr txBox="1"/>
            <p:nvPr/>
          </p:nvSpPr>
          <p:spPr>
            <a:xfrm>
              <a:off x="4591396" y="85485"/>
              <a:ext cx="3352476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IN" sz="6600" b="1" dirty="0">
                  <a:ln/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বাড়ীর কাজ</a:t>
              </a:r>
              <a:endParaRPr lang="en-US" sz="66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C9AF99B-B1F0-468D-9C9F-C122264D9472}"/>
              </a:ext>
            </a:extLst>
          </p:cNvPr>
          <p:cNvSpPr txBox="1"/>
          <p:nvPr/>
        </p:nvSpPr>
        <p:spPr>
          <a:xfrm>
            <a:off x="1704975" y="2235115"/>
            <a:ext cx="9467850" cy="769441"/>
          </a:xfrm>
          <a:prstGeom prst="rect">
            <a:avLst/>
          </a:prstGeom>
          <a:solidFill>
            <a:srgbClr val="00660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ar-SA" sz="4400" dirty="0">
                <a:solidFill>
                  <a:schemeClr val="bg1"/>
                </a:solidFill>
              </a:rPr>
              <a:t>  </a:t>
            </a:r>
            <a:r>
              <a:rPr lang="ar-S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عِلْمُ الصَّرْفِ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r-SA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শাব্দিক এবং পারিভাষিক অর্থ লিখ।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B1E9A-8C87-465B-B628-D722C7D29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08" y="3479213"/>
            <a:ext cx="5095875" cy="337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03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3D4B03-D7D8-485B-A992-35D661AE6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14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243826-F56F-49BD-8D15-C9CF937BA628}"/>
              </a:ext>
            </a:extLst>
          </p:cNvPr>
          <p:cNvSpPr txBox="1"/>
          <p:nvPr/>
        </p:nvSpPr>
        <p:spPr>
          <a:xfrm>
            <a:off x="0" y="752475"/>
            <a:ext cx="12192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5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5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54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6FA94D-4888-4CCF-9048-A4D000541128}"/>
              </a:ext>
            </a:extLst>
          </p:cNvPr>
          <p:cNvSpPr txBox="1"/>
          <p:nvPr/>
        </p:nvSpPr>
        <p:spPr>
          <a:xfrm>
            <a:off x="1204944" y="1395740"/>
            <a:ext cx="93626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</a:t>
            </a:r>
            <a:r>
              <a:rPr lang="as-IN" sz="30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8ED9B2-1888-43D6-A922-BA75167A22C0}"/>
              </a:ext>
            </a:extLst>
          </p:cNvPr>
          <p:cNvSpPr txBox="1"/>
          <p:nvPr/>
        </p:nvSpPr>
        <p:spPr>
          <a:xfrm>
            <a:off x="279389" y="245447"/>
            <a:ext cx="8955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তোমাদেরকে...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5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1D0868-4A02-4304-B824-42A36ADD6D16}"/>
              </a:ext>
            </a:extLst>
          </p:cNvPr>
          <p:cNvSpPr txBox="1"/>
          <p:nvPr/>
        </p:nvSpPr>
        <p:spPr>
          <a:xfrm>
            <a:off x="5716403" y="2499802"/>
            <a:ext cx="61974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),             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দেবিপুর ইসলামিয়া ফাজিল (বি,এ) মাদরাসা,      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তজুমদ্দিন,ভোলা।</a:t>
            </a:r>
          </a:p>
          <a:p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M</a:t>
            </a:r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ail.</a:t>
            </a: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lecturerasad@</a:t>
            </a: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yahoo</a:t>
            </a:r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.com</a:t>
            </a:r>
            <a:endParaRPr lang="bn-IN" sz="32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 ০১৭১৪ ৭০ ২১ ৭৪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C900F1C-2A65-4A77-8010-B2D27B89F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390651"/>
            <a:ext cx="4133850" cy="4838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Frame 24">
            <a:extLst>
              <a:ext uri="{FF2B5EF4-FFF2-40B4-BE49-F238E27FC236}">
                <a16:creationId xmlns:a16="http://schemas.microsoft.com/office/drawing/2014/main" id="{258C0B25-7B8D-4169-8868-19D852ADE73E}"/>
              </a:ext>
            </a:extLst>
          </p:cNvPr>
          <p:cNvSpPr/>
          <p:nvPr/>
        </p:nvSpPr>
        <p:spPr>
          <a:xfrm>
            <a:off x="75387" y="1045334"/>
            <a:ext cx="4930897" cy="5686147"/>
          </a:xfrm>
          <a:prstGeom prst="frame">
            <a:avLst>
              <a:gd name="adj1" fmla="val 5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Frame 35">
            <a:extLst>
              <a:ext uri="{FF2B5EF4-FFF2-40B4-BE49-F238E27FC236}">
                <a16:creationId xmlns:a16="http://schemas.microsoft.com/office/drawing/2014/main" id="{3F25F1A0-F003-4CD8-9177-1F5CA15AB92A}"/>
              </a:ext>
            </a:extLst>
          </p:cNvPr>
          <p:cNvSpPr/>
          <p:nvPr/>
        </p:nvSpPr>
        <p:spPr>
          <a:xfrm>
            <a:off x="5282211" y="1091953"/>
            <a:ext cx="6847643" cy="5670613"/>
          </a:xfrm>
          <a:prstGeom prst="frame">
            <a:avLst>
              <a:gd name="adj1" fmla="val 23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ame 34">
            <a:extLst>
              <a:ext uri="{FF2B5EF4-FFF2-40B4-BE49-F238E27FC236}">
                <a16:creationId xmlns:a16="http://schemas.microsoft.com/office/drawing/2014/main" id="{BC128DFD-BD2C-430A-8565-C222571C56A3}"/>
              </a:ext>
            </a:extLst>
          </p:cNvPr>
          <p:cNvSpPr/>
          <p:nvPr/>
        </p:nvSpPr>
        <p:spPr>
          <a:xfrm>
            <a:off x="5477522" y="1269507"/>
            <a:ext cx="6436311" cy="5264459"/>
          </a:xfrm>
          <a:prstGeom prst="frame">
            <a:avLst>
              <a:gd name="adj1" fmla="val 281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EE6304D-F640-434B-9797-9CEAA0EF7165}"/>
              </a:ext>
            </a:extLst>
          </p:cNvPr>
          <p:cNvGrpSpPr/>
          <p:nvPr/>
        </p:nvGrpSpPr>
        <p:grpSpPr>
          <a:xfrm>
            <a:off x="3750010" y="-36509"/>
            <a:ext cx="3064401" cy="1200329"/>
            <a:chOff x="3839228" y="-98418"/>
            <a:chExt cx="2941496" cy="120032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82359A6-FB52-4ACB-982A-FE795E922502}"/>
                </a:ext>
              </a:extLst>
            </p:cNvPr>
            <p:cNvSpPr/>
            <p:nvPr/>
          </p:nvSpPr>
          <p:spPr>
            <a:xfrm>
              <a:off x="3839228" y="0"/>
              <a:ext cx="2796464" cy="885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A3CB323-9031-4FB5-8F9B-5F91BE5D63B7}"/>
                </a:ext>
              </a:extLst>
            </p:cNvPr>
            <p:cNvSpPr txBox="1"/>
            <p:nvPr/>
          </p:nvSpPr>
          <p:spPr>
            <a:xfrm>
              <a:off x="3984260" y="-98418"/>
              <a:ext cx="279646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6B992DB-4EF3-4379-9492-1F4C947F2D65}"/>
              </a:ext>
            </a:extLst>
          </p:cNvPr>
          <p:cNvSpPr txBox="1"/>
          <p:nvPr/>
        </p:nvSpPr>
        <p:spPr>
          <a:xfrm>
            <a:off x="6897759" y="1666515"/>
            <a:ext cx="3230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আসাদুল্লাহ </a:t>
            </a:r>
          </a:p>
        </p:txBody>
      </p:sp>
    </p:spTree>
    <p:extLst>
      <p:ext uri="{BB962C8B-B14F-4D97-AF65-F5344CB8AC3E}">
        <p14:creationId xmlns:p14="http://schemas.microsoft.com/office/powerpoint/2010/main" val="301807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AC8FEA58-4B26-4082-83B2-B7F17EA1AC6C}"/>
              </a:ext>
            </a:extLst>
          </p:cNvPr>
          <p:cNvSpPr/>
          <p:nvPr/>
        </p:nvSpPr>
        <p:spPr>
          <a:xfrm>
            <a:off x="295334" y="1571383"/>
            <a:ext cx="5085438" cy="1938442"/>
          </a:xfrm>
          <a:prstGeom prst="rightArrow">
            <a:avLst>
              <a:gd name="adj1" fmla="val 50000"/>
              <a:gd name="adj2" fmla="val 431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17A9E6-4AA7-4D9E-A6B0-B52637F29EBE}"/>
              </a:ext>
            </a:extLst>
          </p:cNvPr>
          <p:cNvSpPr txBox="1"/>
          <p:nvPr/>
        </p:nvSpPr>
        <p:spPr>
          <a:xfrm>
            <a:off x="238603" y="1924328"/>
            <a:ext cx="5196561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8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8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AE6DF84-FAB2-4D98-9D7D-748532444D6C}"/>
              </a:ext>
            </a:extLst>
          </p:cNvPr>
          <p:cNvCxnSpPr>
            <a:cxnSpLocks/>
          </p:cNvCxnSpPr>
          <p:nvPr/>
        </p:nvCxnSpPr>
        <p:spPr>
          <a:xfrm>
            <a:off x="774609" y="3180587"/>
            <a:ext cx="3205961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5020BC4-9BB9-4BCC-BDF7-F3256598B6D0}"/>
              </a:ext>
            </a:extLst>
          </p:cNvPr>
          <p:cNvCxnSpPr>
            <a:cxnSpLocks/>
          </p:cNvCxnSpPr>
          <p:nvPr/>
        </p:nvCxnSpPr>
        <p:spPr>
          <a:xfrm>
            <a:off x="1053489" y="3807502"/>
            <a:ext cx="2646921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A886A16-03C3-4BA3-B014-62A4B06B9CE0}"/>
              </a:ext>
            </a:extLst>
          </p:cNvPr>
          <p:cNvCxnSpPr>
            <a:cxnSpLocks/>
          </p:cNvCxnSpPr>
          <p:nvPr/>
        </p:nvCxnSpPr>
        <p:spPr>
          <a:xfrm>
            <a:off x="1334897" y="4454288"/>
            <a:ext cx="2097156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027729F-0213-4E6A-9DC9-B5CA8706F722}"/>
              </a:ext>
            </a:extLst>
          </p:cNvPr>
          <p:cNvCxnSpPr>
            <a:cxnSpLocks/>
          </p:cNvCxnSpPr>
          <p:nvPr/>
        </p:nvCxnSpPr>
        <p:spPr>
          <a:xfrm>
            <a:off x="1616305" y="5111015"/>
            <a:ext cx="1547392" cy="17215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50E333B-AF18-475A-8534-FB71F998338F}"/>
              </a:ext>
            </a:extLst>
          </p:cNvPr>
          <p:cNvCxnSpPr>
            <a:cxnSpLocks/>
          </p:cNvCxnSpPr>
          <p:nvPr/>
        </p:nvCxnSpPr>
        <p:spPr>
          <a:xfrm flipV="1">
            <a:off x="1809297" y="5770224"/>
            <a:ext cx="1118549" cy="4085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1951A5A-FF4F-4D17-A9F5-18BB6329C159}"/>
              </a:ext>
            </a:extLst>
          </p:cNvPr>
          <p:cNvCxnSpPr>
            <a:cxnSpLocks/>
          </p:cNvCxnSpPr>
          <p:nvPr/>
        </p:nvCxnSpPr>
        <p:spPr>
          <a:xfrm>
            <a:off x="2037369" y="6210355"/>
            <a:ext cx="662404" cy="9935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67D32A9-5E18-42A7-AFA7-841E311118FA}"/>
              </a:ext>
            </a:extLst>
          </p:cNvPr>
          <p:cNvCxnSpPr>
            <a:cxnSpLocks/>
          </p:cNvCxnSpPr>
          <p:nvPr/>
        </p:nvCxnSpPr>
        <p:spPr>
          <a:xfrm>
            <a:off x="2125058" y="6587231"/>
            <a:ext cx="465171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66EC6C0-9798-4EC7-BF33-FC99139A69F2}"/>
              </a:ext>
            </a:extLst>
          </p:cNvPr>
          <p:cNvSpPr/>
          <p:nvPr/>
        </p:nvSpPr>
        <p:spPr>
          <a:xfrm>
            <a:off x="5665202" y="819267"/>
            <a:ext cx="2798507" cy="920999"/>
          </a:xfrm>
          <a:prstGeom prst="roundRect">
            <a:avLst>
              <a:gd name="adj" fmla="val 48870"/>
            </a:avLst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কাওয়াইদুল লুগাতিল আরাবিয়্যাহ</a:t>
            </a:r>
            <a:endParaRPr lang="en-US" sz="24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9F011BD-346E-4CA8-A93F-CBB2A13D58B3}"/>
              </a:ext>
            </a:extLst>
          </p:cNvPr>
          <p:cNvSpPr/>
          <p:nvPr/>
        </p:nvSpPr>
        <p:spPr>
          <a:xfrm>
            <a:off x="5665202" y="1958711"/>
            <a:ext cx="2606118" cy="768211"/>
          </a:xfrm>
          <a:prstGeom prst="roundRect">
            <a:avLst>
              <a:gd name="adj" fmla="val 48432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ar-SA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ar-SA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16" name="Scroll: Vertical 15">
            <a:extLst>
              <a:ext uri="{FF2B5EF4-FFF2-40B4-BE49-F238E27FC236}">
                <a16:creationId xmlns:a16="http://schemas.microsoft.com/office/drawing/2014/main" id="{3EA3AA40-89C6-4F80-A831-9A194CF1C80D}"/>
              </a:ext>
            </a:extLst>
          </p:cNvPr>
          <p:cNvSpPr/>
          <p:nvPr/>
        </p:nvSpPr>
        <p:spPr>
          <a:xfrm>
            <a:off x="8627254" y="4306974"/>
            <a:ext cx="2263806" cy="851460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200"/>
              <a:t>اَلدَّرْسُ </a:t>
            </a:r>
            <a:r>
              <a:rPr lang="ar-SA" sz="3200">
                <a:cs typeface="+mj-cs"/>
              </a:rPr>
              <a:t>الأول</a:t>
            </a:r>
            <a:endParaRPr lang="en-US" sz="3200" dirty="0">
              <a:cs typeface="+mj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020EFC-06D2-44A2-A5FE-BE252FAAAF45}"/>
              </a:ext>
            </a:extLst>
          </p:cNvPr>
          <p:cNvGrpSpPr/>
          <p:nvPr/>
        </p:nvGrpSpPr>
        <p:grpSpPr>
          <a:xfrm>
            <a:off x="6588085" y="4262509"/>
            <a:ext cx="2183904" cy="870013"/>
            <a:chOff x="7625919" y="2991775"/>
            <a:chExt cx="2317072" cy="1207361"/>
          </a:xfrm>
        </p:grpSpPr>
        <p:sp>
          <p:nvSpPr>
            <p:cNvPr id="18" name="Scroll: Vertical 17">
              <a:extLst>
                <a:ext uri="{FF2B5EF4-FFF2-40B4-BE49-F238E27FC236}">
                  <a16:creationId xmlns:a16="http://schemas.microsoft.com/office/drawing/2014/main" id="{272C8088-B572-4651-9BFC-0251A06AEB22}"/>
                </a:ext>
              </a:extLst>
            </p:cNvPr>
            <p:cNvSpPr/>
            <p:nvPr/>
          </p:nvSpPr>
          <p:spPr>
            <a:xfrm>
              <a:off x="7625919" y="2991775"/>
              <a:ext cx="2317072" cy="1207361"/>
            </a:xfrm>
            <a:prstGeom prst="verticalScroll">
              <a:avLst>
                <a:gd name="adj" fmla="val 21795"/>
              </a:avLst>
            </a:prstGeom>
            <a:solidFill>
              <a:srgbClr val="FF0000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B937442-36CD-4CCE-B1D9-4B42B2130532}"/>
                </a:ext>
              </a:extLst>
            </p:cNvPr>
            <p:cNvSpPr/>
            <p:nvPr/>
          </p:nvSpPr>
          <p:spPr>
            <a:xfrm>
              <a:off x="8068613" y="3350867"/>
              <a:ext cx="1629486" cy="811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াঠ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824712-D250-4426-BFBA-4D52884DC689}"/>
              </a:ext>
            </a:extLst>
          </p:cNvPr>
          <p:cNvGrpSpPr/>
          <p:nvPr/>
        </p:nvGrpSpPr>
        <p:grpSpPr>
          <a:xfrm>
            <a:off x="8959049" y="3072206"/>
            <a:ext cx="2041863" cy="754600"/>
            <a:chOff x="9543495" y="2805343"/>
            <a:chExt cx="1997473" cy="941033"/>
          </a:xfrm>
        </p:grpSpPr>
        <p:sp>
          <p:nvSpPr>
            <p:cNvPr id="21" name="Scroll: Horizontal 20">
              <a:extLst>
                <a:ext uri="{FF2B5EF4-FFF2-40B4-BE49-F238E27FC236}">
                  <a16:creationId xmlns:a16="http://schemas.microsoft.com/office/drawing/2014/main" id="{CB1D9585-96F0-4644-B4F4-8F40CFD10B68}"/>
                </a:ext>
              </a:extLst>
            </p:cNvPr>
            <p:cNvSpPr/>
            <p:nvPr/>
          </p:nvSpPr>
          <p:spPr>
            <a:xfrm>
              <a:off x="9543495" y="2805343"/>
              <a:ext cx="1953088" cy="941033"/>
            </a:xfrm>
            <a:prstGeom prst="horizontalScroll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D170E7-CFF4-4935-A7E2-7B13E3CF8464}"/>
                </a:ext>
              </a:extLst>
            </p:cNvPr>
            <p:cNvSpPr txBox="1"/>
            <p:nvPr/>
          </p:nvSpPr>
          <p:spPr>
            <a:xfrm>
              <a:off x="9605636" y="2912189"/>
              <a:ext cx="1935332" cy="729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3200" dirty="0">
                  <a:solidFill>
                    <a:srgbClr val="FF0000"/>
                  </a:solidFill>
                </a:rPr>
                <a:t>اَلْوَحْدَةُ الُأُوْلَى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0376D7-73BD-48AB-B705-95A5EA9746E9}"/>
              </a:ext>
            </a:extLst>
          </p:cNvPr>
          <p:cNvGrpSpPr/>
          <p:nvPr/>
        </p:nvGrpSpPr>
        <p:grpSpPr>
          <a:xfrm>
            <a:off x="6379745" y="3094371"/>
            <a:ext cx="1882066" cy="1045692"/>
            <a:chOff x="6968969" y="2922232"/>
            <a:chExt cx="1873189" cy="1257278"/>
          </a:xfrm>
        </p:grpSpPr>
        <p:sp>
          <p:nvSpPr>
            <p:cNvPr id="24" name="Scroll: Horizontal 23">
              <a:extLst>
                <a:ext uri="{FF2B5EF4-FFF2-40B4-BE49-F238E27FC236}">
                  <a16:creationId xmlns:a16="http://schemas.microsoft.com/office/drawing/2014/main" id="{193B079B-5DDF-400A-8A24-534E5185DDAF}"/>
                </a:ext>
              </a:extLst>
            </p:cNvPr>
            <p:cNvSpPr/>
            <p:nvPr/>
          </p:nvSpPr>
          <p:spPr>
            <a:xfrm flipH="1">
              <a:off x="6968969" y="2922232"/>
              <a:ext cx="1873189" cy="939554"/>
            </a:xfrm>
            <a:prstGeom prst="horizontalScroll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21419EB-0063-4C95-8C5D-F38416CF4B05}"/>
                </a:ext>
              </a:extLst>
            </p:cNvPr>
            <p:cNvSpPr/>
            <p:nvPr/>
          </p:nvSpPr>
          <p:spPr>
            <a:xfrm>
              <a:off x="6994146" y="3102292"/>
              <a:ext cx="174088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রথম ইউনিট</a:t>
              </a:r>
            </a:p>
          </p:txBody>
        </p:sp>
      </p:grpSp>
      <p:sp>
        <p:nvSpPr>
          <p:cNvPr id="26" name="Frame 25">
            <a:extLst>
              <a:ext uri="{FF2B5EF4-FFF2-40B4-BE49-F238E27FC236}">
                <a16:creationId xmlns:a16="http://schemas.microsoft.com/office/drawing/2014/main" id="{24794624-B824-427D-BCA4-4D1DB4CF3026}"/>
              </a:ext>
            </a:extLst>
          </p:cNvPr>
          <p:cNvSpPr/>
          <p:nvPr/>
        </p:nvSpPr>
        <p:spPr>
          <a:xfrm>
            <a:off x="5282211" y="85853"/>
            <a:ext cx="6847643" cy="6676714"/>
          </a:xfrm>
          <a:prstGeom prst="frame">
            <a:avLst>
              <a:gd name="adj1" fmla="val 23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DD50AF0-D6B6-4D00-ABA8-B45CE6D2BCD2}"/>
              </a:ext>
            </a:extLst>
          </p:cNvPr>
          <p:cNvGrpSpPr/>
          <p:nvPr/>
        </p:nvGrpSpPr>
        <p:grpSpPr>
          <a:xfrm>
            <a:off x="8524497" y="2039274"/>
            <a:ext cx="3136158" cy="550415"/>
            <a:chOff x="8753383" y="2947387"/>
            <a:chExt cx="3142695" cy="55041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256FB4F2-038D-4A42-9055-A9F7DBB78080}"/>
                </a:ext>
              </a:extLst>
            </p:cNvPr>
            <p:cNvSpPr/>
            <p:nvPr/>
          </p:nvSpPr>
          <p:spPr>
            <a:xfrm>
              <a:off x="8753383" y="2947387"/>
              <a:ext cx="3142695" cy="550415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CAD35FA-17AA-4A20-9E91-DEA576C54710}"/>
                </a:ext>
              </a:extLst>
            </p:cNvPr>
            <p:cNvSpPr txBox="1"/>
            <p:nvPr/>
          </p:nvSpPr>
          <p:spPr>
            <a:xfrm>
              <a:off x="8762259" y="2992307"/>
              <a:ext cx="3113105" cy="46166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</a:rPr>
                <a:t>اَلصَّفُّ: اَلصَّفُّ </a:t>
              </a:r>
              <a:r>
                <a:rPr lang="ar-SA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الثّامِنُ</a:t>
              </a:r>
              <a:r>
                <a:rPr lang="ar-SA" sz="2400" dirty="0">
                  <a:solidFill>
                    <a:schemeClr val="bg1"/>
                  </a:solidFill>
                </a:rPr>
                <a:t> لِلدَّاخِلُ</a:t>
              </a:r>
              <a:endParaRPr lang="en-US" sz="24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558D0F-D2C7-4DE9-8838-8A741087D8B2}"/>
              </a:ext>
            </a:extLst>
          </p:cNvPr>
          <p:cNvGrpSpPr/>
          <p:nvPr/>
        </p:nvGrpSpPr>
        <p:grpSpPr>
          <a:xfrm>
            <a:off x="8584795" y="897061"/>
            <a:ext cx="3338002" cy="736847"/>
            <a:chOff x="8691239" y="1873188"/>
            <a:chExt cx="3382392" cy="736847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EAD1122-56F4-44B4-AA2F-E5AA46EC842A}"/>
                </a:ext>
              </a:extLst>
            </p:cNvPr>
            <p:cNvSpPr/>
            <p:nvPr/>
          </p:nvSpPr>
          <p:spPr>
            <a:xfrm>
              <a:off x="8691239" y="1873188"/>
              <a:ext cx="3213715" cy="736847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B545DE-FDDB-440B-9737-14CE7A85CE95}"/>
                </a:ext>
              </a:extLst>
            </p:cNvPr>
            <p:cNvSpPr txBox="1"/>
            <p:nvPr/>
          </p:nvSpPr>
          <p:spPr>
            <a:xfrm>
              <a:off x="8778353" y="1975297"/>
              <a:ext cx="32952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800" dirty="0">
                  <a:solidFill>
                    <a:schemeClr val="bg1"/>
                  </a:solidFill>
                </a:rPr>
                <a:t>اَلْكِتَابُ: قَوَاعِدُ</a:t>
              </a:r>
              <a:r>
                <a:rPr lang="ar-SA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</a:t>
              </a:r>
              <a:r>
                <a:rPr lang="ar-SA" sz="2800" dirty="0">
                  <a:solidFill>
                    <a:schemeClr val="bg1"/>
                  </a:solidFill>
                </a:rPr>
                <a:t>للُّغَةِ الْعَرَبِيَّةِ</a:t>
              </a:r>
              <a:endParaRPr lang="en-US" sz="2800" dirty="0"/>
            </a:p>
          </p:txBody>
        </p:sp>
      </p:grpSp>
      <p:sp>
        <p:nvSpPr>
          <p:cNvPr id="33" name="Frame 32">
            <a:extLst>
              <a:ext uri="{FF2B5EF4-FFF2-40B4-BE49-F238E27FC236}">
                <a16:creationId xmlns:a16="http://schemas.microsoft.com/office/drawing/2014/main" id="{CA491E84-894F-46A9-96F3-529D38E41D24}"/>
              </a:ext>
            </a:extLst>
          </p:cNvPr>
          <p:cNvSpPr/>
          <p:nvPr/>
        </p:nvSpPr>
        <p:spPr>
          <a:xfrm>
            <a:off x="5477522" y="257175"/>
            <a:ext cx="6436311" cy="6276791"/>
          </a:xfrm>
          <a:prstGeom prst="frame">
            <a:avLst>
              <a:gd name="adj1" fmla="val 281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460B620-7941-4A3A-B4AE-CEC37143A60C}"/>
              </a:ext>
            </a:extLst>
          </p:cNvPr>
          <p:cNvGrpSpPr/>
          <p:nvPr/>
        </p:nvGrpSpPr>
        <p:grpSpPr>
          <a:xfrm>
            <a:off x="7645057" y="5341904"/>
            <a:ext cx="2592280" cy="830997"/>
            <a:chOff x="8194089" y="5601809"/>
            <a:chExt cx="2592280" cy="830997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DFFAF0B0-91E1-4C19-A91E-8E14DAD5D499}"/>
                </a:ext>
              </a:extLst>
            </p:cNvPr>
            <p:cNvSpPr/>
            <p:nvPr/>
          </p:nvSpPr>
          <p:spPr>
            <a:xfrm>
              <a:off x="8194089" y="5637320"/>
              <a:ext cx="2476870" cy="710214"/>
            </a:xfrm>
            <a:prstGeom prst="roundRect">
              <a:avLst>
                <a:gd name="adj" fmla="val 25417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80B6FFF-D03F-477F-AB06-F6CA44E8C6A0}"/>
                </a:ext>
              </a:extLst>
            </p:cNvPr>
            <p:cNvSpPr txBox="1"/>
            <p:nvPr/>
          </p:nvSpPr>
          <p:spPr>
            <a:xfrm>
              <a:off x="8451542" y="5601809"/>
              <a:ext cx="2334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৪৫ মিনিট </a:t>
              </a:r>
            </a:p>
            <a:p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৪/</a:t>
              </a:r>
              <a:r>
                <a:rPr lang="bn-BD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/২০</a:t>
              </a:r>
              <a:r>
                <a:rPr lang="bn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0564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B7B85B9-9DDB-479D-B410-E6C5BE74CC38}"/>
              </a:ext>
            </a:extLst>
          </p:cNvPr>
          <p:cNvSpPr/>
          <p:nvPr/>
        </p:nvSpPr>
        <p:spPr>
          <a:xfrm>
            <a:off x="265727" y="272988"/>
            <a:ext cx="11629748" cy="6312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645949-D823-4BD8-9BBB-FB97E5BA21D9}"/>
              </a:ext>
            </a:extLst>
          </p:cNvPr>
          <p:cNvGrpSpPr/>
          <p:nvPr/>
        </p:nvGrpSpPr>
        <p:grpSpPr>
          <a:xfrm>
            <a:off x="381739" y="5359818"/>
            <a:ext cx="11428522" cy="1058737"/>
            <a:chOff x="381739" y="5359818"/>
            <a:chExt cx="11428522" cy="1058737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4666D5A-F9A8-4B09-A6FA-32355BEF68B7}"/>
                </a:ext>
              </a:extLst>
            </p:cNvPr>
            <p:cNvSpPr/>
            <p:nvPr/>
          </p:nvSpPr>
          <p:spPr>
            <a:xfrm>
              <a:off x="381739" y="5372115"/>
              <a:ext cx="11398929" cy="1046440"/>
            </a:xfrm>
            <a:prstGeom prst="roundRect">
              <a:avLst>
                <a:gd name="adj" fmla="val 50000"/>
              </a:avLst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A5AD12-98F8-45AA-A00D-07E3E4F980DC}"/>
                </a:ext>
              </a:extLst>
            </p:cNvPr>
            <p:cNvSpPr txBox="1"/>
            <p:nvPr/>
          </p:nvSpPr>
          <p:spPr>
            <a:xfrm>
              <a:off x="676509" y="5359818"/>
              <a:ext cx="1113375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 দ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তে পার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ফুল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0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ালা</a:t>
              </a:r>
              <a:r>
                <a:rPr lang="bn-BD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রে  পরিবর্তন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আছে 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আর এই জানার নামই হল</a:t>
              </a:r>
              <a:r>
                <a:rPr lang="bn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r-SA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عِلْمٌ</a:t>
              </a:r>
              <a:r>
                <a:rPr lang="bn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জ্ঞান। </a:t>
              </a:r>
              <a:r>
                <a:rPr lang="bn-BD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 পরিবর্তনের নাম হল </a:t>
              </a:r>
              <a:r>
                <a:rPr lang="ar-SA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الصَّرْفِ</a:t>
              </a:r>
              <a:r>
                <a:rPr lang="bn-BD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Frame 4">
            <a:extLst>
              <a:ext uri="{FF2B5EF4-FFF2-40B4-BE49-F238E27FC236}">
                <a16:creationId xmlns:a16="http://schemas.microsoft.com/office/drawing/2014/main" id="{57AECB55-BA81-4E56-9B7F-BFED179273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12FD68-ED45-4B78-9CD2-BA5F59BBC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7" y="1018546"/>
            <a:ext cx="2823098" cy="3582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A299F5-34C8-4EA4-8BE3-E65A6E999477}"/>
              </a:ext>
            </a:extLst>
          </p:cNvPr>
          <p:cNvSpPr txBox="1"/>
          <p:nvPr/>
        </p:nvSpPr>
        <p:spPr>
          <a:xfrm>
            <a:off x="284387" y="299066"/>
            <a:ext cx="1140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াপ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কালার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নাম বল ...................................,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143B35-183B-4150-8ED3-39D70E684F90}"/>
              </a:ext>
            </a:extLst>
          </p:cNvPr>
          <p:cNvSpPr txBox="1"/>
          <p:nvPr/>
        </p:nvSpPr>
        <p:spPr>
          <a:xfrm>
            <a:off x="710514" y="4764526"/>
            <a:ext cx="1970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বেগুনী কালার</a:t>
            </a:r>
            <a:endParaRPr lang="en-US" sz="3200" dirty="0">
              <a:solidFill>
                <a:srgbClr val="66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CF9937-0859-4713-8860-37517AE2DA38}"/>
              </a:ext>
            </a:extLst>
          </p:cNvPr>
          <p:cNvSpPr txBox="1"/>
          <p:nvPr/>
        </p:nvSpPr>
        <p:spPr>
          <a:xfrm>
            <a:off x="3652826" y="4709982"/>
            <a:ext cx="1944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কালার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0DE496-53E4-4EED-A605-338C8B99B9C4}"/>
              </a:ext>
            </a:extLst>
          </p:cNvPr>
          <p:cNvSpPr txBox="1"/>
          <p:nvPr/>
        </p:nvSpPr>
        <p:spPr>
          <a:xfrm>
            <a:off x="6802045" y="4726933"/>
            <a:ext cx="1944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কালো কালার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EDEB26-3DB3-4B54-88FA-FCE4DF73A836}"/>
              </a:ext>
            </a:extLst>
          </p:cNvPr>
          <p:cNvSpPr txBox="1"/>
          <p:nvPr/>
        </p:nvSpPr>
        <p:spPr>
          <a:xfrm>
            <a:off x="9531659" y="4742677"/>
            <a:ext cx="2660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গোলাপী কালার</a:t>
            </a:r>
            <a:endParaRPr lang="en-US" sz="3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DF66D4-39D3-4F7F-9E28-88D67DA89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72" y="1116603"/>
            <a:ext cx="2476563" cy="34146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3D5BB2-D5EB-492A-B5C5-2BBA604D6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210" y="1072013"/>
            <a:ext cx="2822983" cy="3397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95DD0F-8E15-4C8F-96AC-1E41738115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506" y="1232768"/>
            <a:ext cx="2645154" cy="3153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884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06EADD-B99D-4402-839D-E1A202A7D363}"/>
              </a:ext>
            </a:extLst>
          </p:cNvPr>
          <p:cNvGrpSpPr/>
          <p:nvPr/>
        </p:nvGrpSpPr>
        <p:grpSpPr>
          <a:xfrm>
            <a:off x="961125" y="1929053"/>
            <a:ext cx="10528183" cy="1518081"/>
            <a:chOff x="422316" y="702217"/>
            <a:chExt cx="9533392" cy="151808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A966E6C-9394-46D5-92A5-1A3ECADC2825}"/>
                </a:ext>
              </a:extLst>
            </p:cNvPr>
            <p:cNvSpPr/>
            <p:nvPr/>
          </p:nvSpPr>
          <p:spPr>
            <a:xfrm>
              <a:off x="777446" y="702217"/>
              <a:ext cx="8677273" cy="151808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330C9F-497D-46F7-827F-F2821AF0FC09}"/>
                </a:ext>
              </a:extLst>
            </p:cNvPr>
            <p:cNvSpPr/>
            <p:nvPr/>
          </p:nvSpPr>
          <p:spPr>
            <a:xfrm>
              <a:off x="422316" y="799537"/>
              <a:ext cx="953339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8000" dirty="0"/>
                <a:t> </a:t>
              </a:r>
              <a:r>
                <a:rPr lang="ar-SA" sz="8000" dirty="0">
                  <a:solidFill>
                    <a:schemeClr val="bg1"/>
                  </a:solidFill>
                </a:rPr>
                <a:t>عِلْمُ الصَّرْفِ:تَعْرِيْفُهُ وَمَجَالُهُ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44718E6-B5A2-4321-900A-A905613050AB}"/>
              </a:ext>
            </a:extLst>
          </p:cNvPr>
          <p:cNvGrpSpPr/>
          <p:nvPr/>
        </p:nvGrpSpPr>
        <p:grpSpPr>
          <a:xfrm>
            <a:off x="504017" y="3452980"/>
            <a:ext cx="11281319" cy="1367161"/>
            <a:chOff x="1954434" y="1994113"/>
            <a:chExt cx="8980076" cy="136716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6BD1FFC-E6F6-40E3-99DA-3BEF6C757F5E}"/>
                </a:ext>
              </a:extLst>
            </p:cNvPr>
            <p:cNvSpPr/>
            <p:nvPr/>
          </p:nvSpPr>
          <p:spPr>
            <a:xfrm>
              <a:off x="1991159" y="1994113"/>
              <a:ext cx="8826775" cy="1367161"/>
            </a:xfrm>
            <a:prstGeom prst="rect">
              <a:avLst/>
            </a:prstGeom>
            <a:solidFill>
              <a:srgbClr val="006600"/>
            </a:solidFill>
            <a:effectLst>
              <a:reflection blurRad="6350" stA="50000" endA="295" endPos="92000" dist="101600" dir="5400000" sy="-100000" algn="bl" rotWithShape="0"/>
            </a:effectLst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3A8184-9BF1-4246-9EB0-085C94F36C77}"/>
                </a:ext>
              </a:extLst>
            </p:cNvPr>
            <p:cNvSpPr/>
            <p:nvPr/>
          </p:nvSpPr>
          <p:spPr>
            <a:xfrm>
              <a:off x="1954434" y="2085587"/>
              <a:ext cx="8980076" cy="1200329"/>
            </a:xfrm>
            <a:prstGeom prst="rect">
              <a:avLst/>
            </a:prstGeom>
            <a:effectLst>
              <a:reflection blurRad="6350" stA="50000" endA="295" endPos="92000" dist="101600" dir="5400000" sy="-100000" algn="bl" rotWithShape="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as-IN" sz="7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7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মে সরফের পরিচয় ও তার ক্ষেত্র </a:t>
              </a:r>
            </a:p>
          </p:txBody>
        </p:sp>
      </p:grpSp>
      <p:sp>
        <p:nvSpPr>
          <p:cNvPr id="8" name="Frame 7">
            <a:extLst>
              <a:ext uri="{FF2B5EF4-FFF2-40B4-BE49-F238E27FC236}">
                <a16:creationId xmlns:a16="http://schemas.microsoft.com/office/drawing/2014/main" id="{3F0383F3-B796-4238-9DDC-C089856B486B}"/>
              </a:ext>
            </a:extLst>
          </p:cNvPr>
          <p:cNvSpPr/>
          <p:nvPr/>
        </p:nvSpPr>
        <p:spPr>
          <a:xfrm>
            <a:off x="488272" y="492710"/>
            <a:ext cx="11212497" cy="5881457"/>
          </a:xfrm>
          <a:prstGeom prst="frame">
            <a:avLst>
              <a:gd name="adj1" fmla="val 178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F7BC16-21A7-4D39-ACCC-0A11B3FFC3C6}"/>
              </a:ext>
            </a:extLst>
          </p:cNvPr>
          <p:cNvSpPr txBox="1"/>
          <p:nvPr/>
        </p:nvSpPr>
        <p:spPr>
          <a:xfrm>
            <a:off x="750813" y="674519"/>
            <a:ext cx="101800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আজকের পাঠ হল.................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20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AF8A4CD-0DC3-4303-9260-28543817FB4A}"/>
              </a:ext>
            </a:extLst>
          </p:cNvPr>
          <p:cNvGrpSpPr/>
          <p:nvPr/>
        </p:nvGrpSpPr>
        <p:grpSpPr>
          <a:xfrm>
            <a:off x="3665620" y="826872"/>
            <a:ext cx="6327071" cy="1235106"/>
            <a:chOff x="3657600" y="826872"/>
            <a:chExt cx="6191297" cy="123510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39C6779-3860-49E7-8329-745B307A88CE}"/>
                </a:ext>
              </a:extLst>
            </p:cNvPr>
            <p:cNvSpPr/>
            <p:nvPr/>
          </p:nvSpPr>
          <p:spPr>
            <a:xfrm>
              <a:off x="3657600" y="826872"/>
              <a:ext cx="5715000" cy="1235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572D94-46C1-4D68-BAC8-02A0AABBEDB6}"/>
                </a:ext>
              </a:extLst>
            </p:cNvPr>
            <p:cNvSpPr txBox="1"/>
            <p:nvPr/>
          </p:nvSpPr>
          <p:spPr>
            <a:xfrm>
              <a:off x="3844356" y="936593"/>
              <a:ext cx="60045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</a:t>
              </a:r>
              <a:r>
                <a:rPr lang="bn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ফল..........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1812F9-453C-4B78-87D4-89AA70F5421A}"/>
              </a:ext>
            </a:extLst>
          </p:cNvPr>
          <p:cNvSpPr txBox="1"/>
          <p:nvPr/>
        </p:nvSpPr>
        <p:spPr>
          <a:xfrm>
            <a:off x="3062796" y="2787588"/>
            <a:ext cx="77235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ar-SA" sz="3600" dirty="0">
                <a:solidFill>
                  <a:schemeClr val="bg1"/>
                </a:solidFill>
              </a:rPr>
              <a:t>عِلْمُ الصَّرْفِ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–এর অর্থ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 ।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ar-SA" sz="3600" dirty="0">
                <a:solidFill>
                  <a:schemeClr val="bg1"/>
                </a:solidFill>
              </a:rPr>
              <a:t>عِلْمُ الصَّرْفِ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 পারবে ।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ar-SA" sz="3600" dirty="0">
                <a:solidFill>
                  <a:schemeClr val="bg1"/>
                </a:solidFill>
              </a:rPr>
              <a:t>عِلْمُ الصَّرْفِ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ব্যাখ্যা করতে পারবে ।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0CF46D37-F813-44F7-9857-45B056CCEB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6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147D6-8C61-45BD-9EC1-E3078644814C}"/>
              </a:ext>
            </a:extLst>
          </p:cNvPr>
          <p:cNvSpPr txBox="1"/>
          <p:nvPr/>
        </p:nvSpPr>
        <p:spPr>
          <a:xfrm>
            <a:off x="2008881" y="2230208"/>
            <a:ext cx="6522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عِلْمٌ</a:t>
            </a:r>
            <a:r>
              <a:rPr lang="bn-IN" sz="2000" dirty="0">
                <a:latin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অর্থ- </a:t>
            </a:r>
          </a:p>
          <a:p>
            <a:pPr lvl="1"/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জ্ঞান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বা জানা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ুঝা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000" dirty="0"/>
              <a:t> 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BC1E57-903A-4682-B71A-B0F2949166CB}"/>
              </a:ext>
            </a:extLst>
          </p:cNvPr>
          <p:cNvGrpSpPr/>
          <p:nvPr/>
        </p:nvGrpSpPr>
        <p:grpSpPr>
          <a:xfrm>
            <a:off x="241754" y="251201"/>
            <a:ext cx="3798227" cy="767247"/>
            <a:chOff x="-711634" y="477011"/>
            <a:chExt cx="4149519" cy="76724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F8A40B-AD4A-4B4E-A243-01277341E428}"/>
                </a:ext>
              </a:extLst>
            </p:cNvPr>
            <p:cNvSpPr/>
            <p:nvPr/>
          </p:nvSpPr>
          <p:spPr>
            <a:xfrm>
              <a:off x="-711634" y="477011"/>
              <a:ext cx="3861132" cy="76724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reflection blurRad="6350" stA="50000" endA="295" endPos="92000" dist="101600" dir="5400000" sy="-100000" algn="bl" rotWithShape="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3908FF-5115-4E42-881F-F5B7D175C3C1}"/>
                </a:ext>
              </a:extLst>
            </p:cNvPr>
            <p:cNvSpPr txBox="1"/>
            <p:nvPr/>
          </p:nvSpPr>
          <p:spPr>
            <a:xfrm>
              <a:off x="-652369" y="568246"/>
              <a:ext cx="40902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dirty="0">
                  <a:solidFill>
                    <a:schemeClr val="bg1"/>
                  </a:solidFill>
                </a:rPr>
                <a:t>  </a:t>
              </a:r>
              <a:r>
                <a:rPr lang="ar-SA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عِلْمُ الصَّرْفِ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as-IN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r-SA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পরিচয় : 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3068E33-AD16-4796-8462-CF80474C9701}"/>
              </a:ext>
            </a:extLst>
          </p:cNvPr>
          <p:cNvSpPr txBox="1"/>
          <p:nvPr/>
        </p:nvSpPr>
        <p:spPr>
          <a:xfrm>
            <a:off x="5724118" y="2044403"/>
            <a:ext cx="6669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اَلصَّرْفُ</a:t>
            </a:r>
            <a:r>
              <a:rPr lang="bn-IN" sz="2400" dirty="0"/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শব্দটি 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 - ر- ص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মূল থেকে গৃহীত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অর্থ-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ঘুড়ানো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ফিরানো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A9EF86-C37A-4F6D-ABCE-17ACBD3CEF0C}"/>
              </a:ext>
            </a:extLst>
          </p:cNvPr>
          <p:cNvSpPr txBox="1"/>
          <p:nvPr/>
        </p:nvSpPr>
        <p:spPr>
          <a:xfrm>
            <a:off x="1897175" y="5064395"/>
            <a:ext cx="7989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অতএব </a:t>
            </a:r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عِلْمُ الصَّرْفِ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অর্থ রুপান্তর সম্পর্কিত জ্ঞান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909034-1FFA-40CE-BA4A-7A46DC842C46}"/>
              </a:ext>
            </a:extLst>
          </p:cNvPr>
          <p:cNvSpPr txBox="1"/>
          <p:nvPr/>
        </p:nvSpPr>
        <p:spPr>
          <a:xfrm>
            <a:off x="764960" y="1439662"/>
            <a:ext cx="162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3DCB2-5FC5-4F52-B294-686581A6E9C6}"/>
              </a:ext>
            </a:extLst>
          </p:cNvPr>
          <p:cNvSpPr txBox="1"/>
          <p:nvPr/>
        </p:nvSpPr>
        <p:spPr>
          <a:xfrm>
            <a:off x="296002" y="1441910"/>
            <a:ext cx="461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latin typeface="NikoshBAN" panose="02000000000000000000" pitchFamily="2" charset="0"/>
                <a:cs typeface="Times New Roman" panose="02020603050405020304" pitchFamily="18" charset="0"/>
              </a:rPr>
              <a:t>عِلْمُ الصَّرْفِ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r-SA" sz="2800" dirty="0">
                <a:latin typeface="NikoshBAN" panose="02000000000000000000" pitchFamily="2" charset="0"/>
                <a:cs typeface="Times New Roman" panose="02020603050405020304" pitchFamily="18" charset="0"/>
              </a:rPr>
              <a:t>  مُرَكَّبُ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খানে</a:t>
            </a:r>
          </a:p>
        </p:txBody>
      </p:sp>
    </p:spTree>
    <p:extLst>
      <p:ext uri="{BB962C8B-B14F-4D97-AF65-F5344CB8AC3E}">
        <p14:creationId xmlns:p14="http://schemas.microsoft.com/office/powerpoint/2010/main" val="3478337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3E588E-1FEE-4D25-9C15-3EC6D8096140}"/>
              </a:ext>
            </a:extLst>
          </p:cNvPr>
          <p:cNvSpPr txBox="1"/>
          <p:nvPr/>
        </p:nvSpPr>
        <p:spPr>
          <a:xfrm>
            <a:off x="826812" y="3522607"/>
            <a:ext cx="11155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/>
              <a:t>عِلْمُ الصَّرْفِ هُوَ عِلْمٌ يُبْحَثُ فِيْهِ عَنْ </a:t>
            </a:r>
            <a:r>
              <a:rPr lang="ar-SA" sz="2800" dirty="0">
                <a:cs typeface="+mj-cs"/>
              </a:rPr>
              <a:t>هَيْىأَتِ</a:t>
            </a:r>
            <a:r>
              <a:rPr lang="ar-SA" sz="2800" dirty="0"/>
              <a:t> الْكَلِمَاتِ الْعَرَبِيَّةِ وَ تَحْوِيْلِهاَ إِلَى صُوَرٍمُختَلِفَةٍ.</a:t>
            </a:r>
            <a:r>
              <a:rPr lang="bn-BD" sz="2800" dirty="0"/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(২)</a:t>
            </a:r>
            <a:endParaRPr lang="ar-SA" sz="2800" dirty="0">
              <a:latin typeface="NikoshBAN" panose="02000000000000000000" pitchFamily="2" charset="0"/>
            </a:endParaRPr>
          </a:p>
          <a:p>
            <a:endParaRPr lang="ar-SA" sz="2800" dirty="0">
              <a:solidFill>
                <a:schemeClr val="bg1"/>
              </a:solidFill>
            </a:endParaRPr>
          </a:p>
          <a:p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1308F-D7C0-4026-882E-10AA92759D0F}"/>
              </a:ext>
            </a:extLst>
          </p:cNvPr>
          <p:cNvSpPr txBox="1"/>
          <p:nvPr/>
        </p:nvSpPr>
        <p:spPr>
          <a:xfrm>
            <a:off x="1003121" y="4011838"/>
            <a:ext cx="99303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শাস্ত্রে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গঠনপদ্ধতি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নিয়মাবলি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হয়,তাকে</a:t>
            </a:r>
            <a:r>
              <a:rPr lang="ar-SA" sz="2800" dirty="0"/>
              <a:t>عِلْمُ الصَّرْفِ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ar-SA" dirty="0"/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51035A-FF31-41B0-AEDA-0EFF7C514FCD}"/>
              </a:ext>
            </a:extLst>
          </p:cNvPr>
          <p:cNvGrpSpPr/>
          <p:nvPr/>
        </p:nvGrpSpPr>
        <p:grpSpPr>
          <a:xfrm>
            <a:off x="466887" y="288033"/>
            <a:ext cx="5101937" cy="744317"/>
            <a:chOff x="984817" y="444699"/>
            <a:chExt cx="4927014" cy="68784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D77F355-A659-46F0-9DFD-621CCD41AD51}"/>
                </a:ext>
              </a:extLst>
            </p:cNvPr>
            <p:cNvSpPr/>
            <p:nvPr/>
          </p:nvSpPr>
          <p:spPr>
            <a:xfrm>
              <a:off x="984817" y="444699"/>
              <a:ext cx="4798929" cy="5847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2707FE-E887-408A-9548-43FE2ED8A90C}"/>
                </a:ext>
              </a:extLst>
            </p:cNvPr>
            <p:cNvSpPr txBox="1"/>
            <p:nvPr/>
          </p:nvSpPr>
          <p:spPr>
            <a:xfrm>
              <a:off x="984817" y="547771"/>
              <a:ext cx="4927014" cy="58477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ar-SA" sz="3200" dirty="0"/>
                <a:t>عِلْمُ الصَّرْفِ</a:t>
              </a:r>
              <a:r>
                <a:rPr lang="bn-IN" sz="3200" dirty="0"/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এর পারিভাষিক অর্থ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endParaRPr lang="en-US" sz="32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E341D41-4FA4-42E8-9895-4BDC164EDA2B}"/>
              </a:ext>
            </a:extLst>
          </p:cNvPr>
          <p:cNvGrpSpPr/>
          <p:nvPr/>
        </p:nvGrpSpPr>
        <p:grpSpPr>
          <a:xfrm>
            <a:off x="1079535" y="5551786"/>
            <a:ext cx="10306976" cy="993737"/>
            <a:chOff x="1473692" y="3595455"/>
            <a:chExt cx="10306976" cy="99373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D49A1B-4053-4154-9614-3CB17BB670A8}"/>
                </a:ext>
              </a:extLst>
            </p:cNvPr>
            <p:cNvSpPr txBox="1"/>
            <p:nvPr/>
          </p:nvSpPr>
          <p:spPr>
            <a:xfrm>
              <a:off x="1473692" y="3595455"/>
              <a:ext cx="13616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মন-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98B3B7-24BD-4CB4-ABA3-292C33CB6AD0}"/>
                </a:ext>
              </a:extLst>
            </p:cNvPr>
            <p:cNvSpPr/>
            <p:nvPr/>
          </p:nvSpPr>
          <p:spPr>
            <a:xfrm>
              <a:off x="2244164" y="3634950"/>
              <a:ext cx="953650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SA" sz="2800" dirty="0"/>
                <a:t>  اَلنَّصْرُ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মাসদার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ar-SA" sz="2800" dirty="0"/>
                <a:t> نَصَرَ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 থেকে </a:t>
              </a:r>
              <a:r>
                <a:rPr lang="ar-SA" sz="2800" dirty="0"/>
                <a:t> يَنٌصُرُ</a:t>
              </a:r>
              <a:r>
                <a:rPr lang="bn-IN" sz="2800" dirty="0"/>
                <a:t>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এবং </a:t>
              </a:r>
              <a:r>
                <a:rPr lang="ar-SA" sz="2800" dirty="0"/>
                <a:t> يَنٌصُر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r-SA" sz="2800" dirty="0"/>
                <a:t>اُنٌصُرٌ</a:t>
              </a:r>
              <a:r>
                <a:rPr lang="bn-IN" sz="2800" dirty="0"/>
                <a:t>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সেখান থেকে</a:t>
              </a:r>
              <a:endParaRPr lang="en-US" sz="2800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38C6248-3BD1-4DD3-AB89-34B0C3C7BC87}"/>
                </a:ext>
              </a:extLst>
            </p:cNvPr>
            <p:cNvSpPr txBox="1"/>
            <p:nvPr/>
          </p:nvSpPr>
          <p:spPr>
            <a:xfrm>
              <a:off x="3142695" y="4065972"/>
              <a:ext cx="33024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800" dirty="0"/>
                <a:t>مَنْصُوْرٌ -  نَاصِرٌ - لَاتَنْصُرْ</a:t>
              </a:r>
              <a:endParaRPr lang="en-US" sz="2800" dirty="0"/>
            </a:p>
          </p:txBody>
        </p:sp>
      </p:grpSp>
      <p:sp>
        <p:nvSpPr>
          <p:cNvPr id="6" name="Frame 5">
            <a:extLst>
              <a:ext uri="{FF2B5EF4-FFF2-40B4-BE49-F238E27FC236}">
                <a16:creationId xmlns:a16="http://schemas.microsoft.com/office/drawing/2014/main" id="{E08B0072-5A46-4D83-A314-98923B0001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60"/>
            </a:avLst>
          </a:prstGeom>
          <a:solidFill>
            <a:srgbClr val="0066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CFB53-C0C0-4DF7-89DB-7FEFED03B6EE}"/>
              </a:ext>
            </a:extLst>
          </p:cNvPr>
          <p:cNvSpPr txBox="1"/>
          <p:nvPr/>
        </p:nvSpPr>
        <p:spPr>
          <a:xfrm>
            <a:off x="1079535" y="1585519"/>
            <a:ext cx="7418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2B7EF8-57D1-49B6-BD0F-104704523C79}"/>
              </a:ext>
            </a:extLst>
          </p:cNvPr>
          <p:cNvSpPr txBox="1"/>
          <p:nvPr/>
        </p:nvSpPr>
        <p:spPr>
          <a:xfrm>
            <a:off x="466887" y="1193768"/>
            <a:ext cx="11155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latin typeface="NikoshBAN" panose="02000000000000000000" pitchFamily="2" charset="0"/>
              </a:rPr>
              <a:t>عِلْمُ</a:t>
            </a:r>
            <a:r>
              <a:rPr lang="ar-SA" sz="2800" dirty="0"/>
              <a:t> الصَّرْفِ هُوَ عِلْمٌ يُبْحَثُ فِيْهِ عَنْ تَحْوِيْلِ الْكَلِمَاتِ إِلَى صُوَرٍمُختَلِفَةٍ بِحَسْبِ الْمَعْنَى الْمَقْصُوْد</a:t>
            </a:r>
            <a:r>
              <a:rPr lang="ar-SA" sz="2800" dirty="0">
                <a:solidFill>
                  <a:schemeClr val="bg1"/>
                </a:solidFill>
              </a:rPr>
              <a:t>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(১)</a:t>
            </a:r>
            <a:endParaRPr lang="ar-SA" sz="2800" dirty="0">
              <a:solidFill>
                <a:schemeClr val="bg1"/>
              </a:solidFill>
            </a:endParaRPr>
          </a:p>
          <a:p>
            <a:endParaRPr lang="ar-SA" sz="2800" dirty="0">
              <a:solidFill>
                <a:schemeClr val="bg1"/>
              </a:solidFill>
            </a:endParaRPr>
          </a:p>
          <a:p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AEB89B-EE47-481F-975F-9C0C6C03EAAA}"/>
              </a:ext>
            </a:extLst>
          </p:cNvPr>
          <p:cNvSpPr txBox="1"/>
          <p:nvPr/>
        </p:nvSpPr>
        <p:spPr>
          <a:xfrm>
            <a:off x="1182081" y="1684423"/>
            <a:ext cx="99303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dirty="0"/>
              <a:t>عِلْمُ الصَّرْفِ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মন এক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াধ্যমে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ষ্ট অর্থ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মোতাবেক শব্দকে বিভিন্ন রুপ ও আকৃতিতে পরিবর্ত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করা সম্পর্কে আলোচনা করা হয়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ar-SA" dirty="0"/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1077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Vapor Trail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4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5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607</Words>
  <Application>Microsoft Office PowerPoint</Application>
  <PresentationFormat>Widescreen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Calibri</vt:lpstr>
      <vt:lpstr>Century Gothic</vt:lpstr>
      <vt:lpstr>Century Schoolbook</vt:lpstr>
      <vt:lpstr>Corbel</vt:lpstr>
      <vt:lpstr>Garamond</vt:lpstr>
      <vt:lpstr>Impact</vt:lpstr>
      <vt:lpstr>NikoshBAN</vt:lpstr>
      <vt:lpstr>Times New Roman</vt:lpstr>
      <vt:lpstr>Wingdings</vt:lpstr>
      <vt:lpstr>Organic</vt:lpstr>
      <vt:lpstr>Vapor Trail</vt:lpstr>
      <vt:lpstr>Feathered</vt:lpstr>
      <vt:lpstr>Main Event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ASADULLAH</dc:creator>
  <cp:lastModifiedBy>DELL</cp:lastModifiedBy>
  <cp:revision>290</cp:revision>
  <dcterms:created xsi:type="dcterms:W3CDTF">2020-04-07T16:09:08Z</dcterms:created>
  <dcterms:modified xsi:type="dcterms:W3CDTF">2020-10-24T12:31:56Z</dcterms:modified>
</cp:coreProperties>
</file>