
<file path=[Content_Types].xml><?xml version="1.0" encoding="utf-8"?>
<Types xmlns="http://schemas.openxmlformats.org/package/2006/content-types">
  <Default Extension="bmp" ContentType="image/bmp"/>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80" r:id="rId2"/>
  </p:sldMasterIdLst>
  <p:sldIdLst>
    <p:sldId id="272" r:id="rId3"/>
    <p:sldId id="256" r:id="rId4"/>
    <p:sldId id="257" r:id="rId5"/>
    <p:sldId id="258" r:id="rId6"/>
    <p:sldId id="259" r:id="rId7"/>
    <p:sldId id="260" r:id="rId8"/>
    <p:sldId id="261" r:id="rId9"/>
    <p:sldId id="263" r:id="rId10"/>
    <p:sldId id="279" r:id="rId11"/>
    <p:sldId id="281" r:id="rId12"/>
    <p:sldId id="264" r:id="rId13"/>
    <p:sldId id="265" r:id="rId14"/>
    <p:sldId id="266" r:id="rId15"/>
    <p:sldId id="276" r:id="rId16"/>
    <p:sldId id="267" r:id="rId17"/>
    <p:sldId id="268"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B9CA913A-830B-45A7-BC3D-1AF1C4B38492}">
          <p14:sldIdLst>
            <p14:sldId id="272"/>
            <p14:sldId id="256"/>
            <p14:sldId id="257"/>
            <p14:sldId id="258"/>
            <p14:sldId id="259"/>
            <p14:sldId id="260"/>
            <p14:sldId id="261"/>
            <p14:sldId id="263"/>
            <p14:sldId id="279"/>
            <p14:sldId id="281"/>
            <p14:sldId id="264"/>
            <p14:sldId id="265"/>
            <p14:sldId id="266"/>
            <p14:sldId id="276"/>
            <p14:sldId id="267"/>
            <p14:sldId id="268"/>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1CADE4"/>
    <a:srgbClr val="E7E0C7"/>
    <a:srgbClr val="C0FC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62"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6CA95D98-E3EC-4658-B50E-B3620ACD5E78}" type="datetimeFigureOut">
              <a:rPr lang="en-US" smtClean="0"/>
              <a:t>24-Oct-20</a:t>
            </a:fld>
            <a:endParaRPr 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02EF1616-04CC-47B0-AF91-C94E0C32997A}" type="slidenum">
              <a:rPr lang="en-US" smtClean="0"/>
              <a:t>‹#›</a:t>
            </a:fld>
            <a:endParaRPr lang="en-US"/>
          </a:p>
        </p:txBody>
      </p:sp>
    </p:spTree>
    <p:extLst>
      <p:ext uri="{BB962C8B-B14F-4D97-AF65-F5344CB8AC3E}">
        <p14:creationId xmlns:p14="http://schemas.microsoft.com/office/powerpoint/2010/main" val="3111892013"/>
      </p:ext>
    </p:extLst>
  </p:cSld>
  <p:clrMapOvr>
    <a:masterClrMapping/>
  </p:clrMapOvr>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6CA95D98-E3EC-4658-B50E-B3620ACD5E78}" type="datetimeFigureOut">
              <a:rPr lang="en-US" smtClean="0"/>
              <a:t>24-Oct-20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2EF1616-04CC-47B0-AF91-C94E0C32997A}" type="slidenum">
              <a:rPr lang="en-US" smtClean="0"/>
              <a:t>‹#›</a:t>
            </a:fld>
            <a:endParaRPr lang="en-US"/>
          </a:p>
        </p:txBody>
      </p:sp>
    </p:spTree>
    <p:extLst>
      <p:ext uri="{BB962C8B-B14F-4D97-AF65-F5344CB8AC3E}">
        <p14:creationId xmlns:p14="http://schemas.microsoft.com/office/powerpoint/2010/main" val="1873697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6CA95D98-E3EC-4658-B50E-B3620ACD5E78}" type="datetimeFigureOut">
              <a:rPr lang="en-US" smtClean="0"/>
              <a:t>24-Oct-20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2EF1616-04CC-47B0-AF91-C94E0C32997A}" type="slidenum">
              <a:rPr lang="en-US" smtClean="0"/>
              <a:t>‹#›</a:t>
            </a:fld>
            <a:endParaRPr lang="en-US"/>
          </a:p>
        </p:txBody>
      </p:sp>
    </p:spTree>
    <p:extLst>
      <p:ext uri="{BB962C8B-B14F-4D97-AF65-F5344CB8AC3E}">
        <p14:creationId xmlns:p14="http://schemas.microsoft.com/office/powerpoint/2010/main" val="3882695496"/>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cstate="email">
              <a:alphaModFix amt="40000"/>
              <a:duotone>
                <a:schemeClr val="accent1">
                  <a:shade val="45000"/>
                  <a:satMod val="135000"/>
                </a:schemeClr>
                <a:prstClr val="white"/>
              </a:duotone>
              <a:extLst>
                <a:ext uri="{28A0092B-C50C-407E-A947-70E740481C1C}">
                  <a14:useLocalDpi xmlns:a14="http://schemas.microsoft.com/office/drawing/2010/main"/>
                </a:ext>
              </a:extLst>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6CA95D98-E3EC-4658-B50E-B3620ACD5E78}" type="datetimeFigureOut">
              <a:rPr lang="en-US" smtClean="0"/>
              <a:t>24-Oct-20</a:t>
            </a:fld>
            <a:endParaRPr 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02EF1616-04CC-47B0-AF91-C94E0C32997A}" type="slidenum">
              <a:rPr lang="en-US" smtClean="0"/>
              <a:t>‹#›</a:t>
            </a:fld>
            <a:endParaRPr lang="en-US"/>
          </a:p>
        </p:txBody>
      </p:sp>
    </p:spTree>
    <p:extLst>
      <p:ext uri="{BB962C8B-B14F-4D97-AF65-F5344CB8AC3E}">
        <p14:creationId xmlns:p14="http://schemas.microsoft.com/office/powerpoint/2010/main" val="367240952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A95D98-E3EC-4658-B50E-B3620ACD5E78}" type="datetimeFigureOut">
              <a:rPr lang="en-US" smtClean="0"/>
              <a:t>24-Oct-20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F1616-04CC-47B0-AF91-C94E0C32997A}" type="slidenum">
              <a:rPr lang="en-US" smtClean="0"/>
              <a:t>‹#›</a:t>
            </a:fld>
            <a:endParaRPr lang="en-US"/>
          </a:p>
        </p:txBody>
      </p:sp>
    </p:spTree>
    <p:extLst>
      <p:ext uri="{BB962C8B-B14F-4D97-AF65-F5344CB8AC3E}">
        <p14:creationId xmlns:p14="http://schemas.microsoft.com/office/powerpoint/2010/main" val="1440488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cstate="email">
              <a:alphaModFix amt="40000"/>
              <a:duotone>
                <a:schemeClr val="accent2">
                  <a:shade val="45000"/>
                  <a:satMod val="135000"/>
                </a:schemeClr>
                <a:prstClr val="white"/>
              </a:duotone>
              <a:extLst>
                <a:ext uri="{28A0092B-C50C-407E-A947-70E740481C1C}">
                  <a14:useLocalDpi xmlns:a14="http://schemas.microsoft.com/office/drawing/2010/main"/>
                </a:ext>
              </a:extLst>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6CA95D98-E3EC-4658-B50E-B3620ACD5E78}" type="datetimeFigureOut">
              <a:rPr lang="en-US" smtClean="0"/>
              <a:t>24-Oct-20</a:t>
            </a:fld>
            <a:endParaRPr lang="en-US"/>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2080"/>
            <a:ext cx="2112264" cy="228600"/>
          </a:xfrm>
        </p:spPr>
        <p:txBody>
          <a:bodyPr/>
          <a:lstStyle/>
          <a:p>
            <a:fld id="{02EF1616-04CC-47B0-AF91-C94E0C32997A}" type="slidenum">
              <a:rPr lang="en-US" smtClean="0"/>
              <a:t>‹#›</a:t>
            </a:fld>
            <a:endParaRPr lang="en-US"/>
          </a:p>
        </p:txBody>
      </p:sp>
    </p:spTree>
    <p:extLst>
      <p:ext uri="{BB962C8B-B14F-4D97-AF65-F5344CB8AC3E}">
        <p14:creationId xmlns:p14="http://schemas.microsoft.com/office/powerpoint/2010/main" val="55285737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A95D98-E3EC-4658-B50E-B3620ACD5E78}" type="datetimeFigureOut">
              <a:rPr lang="en-US" smtClean="0"/>
              <a:t>24-Oct-20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F1616-04CC-47B0-AF91-C94E0C32997A}" type="slidenum">
              <a:rPr lang="en-US" smtClean="0"/>
              <a:t>‹#›</a:t>
            </a:fld>
            <a:endParaRPr lang="en-US"/>
          </a:p>
        </p:txBody>
      </p:sp>
    </p:spTree>
    <p:extLst>
      <p:ext uri="{BB962C8B-B14F-4D97-AF65-F5344CB8AC3E}">
        <p14:creationId xmlns:p14="http://schemas.microsoft.com/office/powerpoint/2010/main" val="2430945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A95D98-E3EC-4658-B50E-B3620ACD5E78}" type="datetimeFigureOut">
              <a:rPr lang="en-US" smtClean="0"/>
              <a:t>24-Oct-20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EF1616-04CC-47B0-AF91-C94E0C32997A}" type="slidenum">
              <a:rPr lang="en-US" smtClean="0"/>
              <a:t>‹#›</a:t>
            </a:fld>
            <a:endParaRPr lang="en-US"/>
          </a:p>
        </p:txBody>
      </p:sp>
    </p:spTree>
    <p:extLst>
      <p:ext uri="{BB962C8B-B14F-4D97-AF65-F5344CB8AC3E}">
        <p14:creationId xmlns:p14="http://schemas.microsoft.com/office/powerpoint/2010/main" val="20583620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A95D98-E3EC-4658-B50E-B3620ACD5E78}" type="datetimeFigureOut">
              <a:rPr lang="en-US" smtClean="0"/>
              <a:t>24-Oct-20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EF1616-04CC-47B0-AF91-C94E0C32997A}" type="slidenum">
              <a:rPr lang="en-US" smtClean="0"/>
              <a:t>‹#›</a:t>
            </a:fld>
            <a:endParaRPr lang="en-US"/>
          </a:p>
        </p:txBody>
      </p:sp>
    </p:spTree>
    <p:extLst>
      <p:ext uri="{BB962C8B-B14F-4D97-AF65-F5344CB8AC3E}">
        <p14:creationId xmlns:p14="http://schemas.microsoft.com/office/powerpoint/2010/main" val="1069367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95D98-E3EC-4658-B50E-B3620ACD5E78}" type="datetimeFigureOut">
              <a:rPr lang="en-US" smtClean="0"/>
              <a:t>24-Oct-20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EF1616-04CC-47B0-AF91-C94E0C32997A}" type="slidenum">
              <a:rPr lang="en-US" smtClean="0"/>
              <a:t>‹#›</a:t>
            </a:fld>
            <a:endParaRPr lang="en-US"/>
          </a:p>
        </p:txBody>
      </p:sp>
    </p:spTree>
    <p:extLst>
      <p:ext uri="{BB962C8B-B14F-4D97-AF65-F5344CB8AC3E}">
        <p14:creationId xmlns:p14="http://schemas.microsoft.com/office/powerpoint/2010/main" val="2449110861"/>
      </p:ext>
    </p:extLst>
  </p:cSld>
  <p:clrMapOvr>
    <a:masterClrMapping/>
  </p:clrMapOvr>
  <p:extLst>
    <p:ext uri="{DCECCB84-F9BA-43D5-87BE-67443E8EF086}">
      <p15:sldGuideLst xmlns:p15="http://schemas.microsoft.com/office/powerpoint/2012/main">
        <p15:guide id="1" pos="540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6CA95D98-E3EC-4658-B50E-B3620ACD5E78}" type="datetimeFigureOut">
              <a:rPr lang="en-US" smtClean="0"/>
              <a:t>24-Oct-20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6728" y="6227064"/>
            <a:ext cx="1463040" cy="256032"/>
          </a:xfrm>
        </p:spPr>
        <p:txBody>
          <a:bodyPr/>
          <a:lstStyle/>
          <a:p>
            <a:fld id="{02EF1616-04CC-47B0-AF91-C94E0C32997A}"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78025314"/>
      </p:ext>
    </p:extLst>
  </p:cSld>
  <p:clrMapOvr>
    <a:masterClrMapping/>
  </p:clrMapOvr>
  <p:extLst>
    <p:ext uri="{DCECCB84-F9BA-43D5-87BE-67443E8EF086}">
      <p15:sldGuideLst xmlns:p15="http://schemas.microsoft.com/office/powerpoint/2012/main">
        <p15:guide id="1" pos="54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6CA95D98-E3EC-4658-B50E-B3620ACD5E78}" type="datetimeFigureOut">
              <a:rPr lang="en-US" smtClean="0"/>
              <a:t>24-Oct-20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2EF1616-04CC-47B0-AF91-C94E0C32997A}" type="slidenum">
              <a:rPr lang="en-US" smtClean="0"/>
              <a:t>‹#›</a:t>
            </a:fld>
            <a:endParaRPr lang="en-US"/>
          </a:p>
        </p:txBody>
      </p:sp>
    </p:spTree>
    <p:extLst>
      <p:ext uri="{BB962C8B-B14F-4D97-AF65-F5344CB8AC3E}">
        <p14:creationId xmlns:p14="http://schemas.microsoft.com/office/powerpoint/2010/main" val="2087596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A95D98-E3EC-4658-B50E-B3620ACD5E78}" type="datetimeFigureOut">
              <a:rPr lang="en-US" smtClean="0"/>
              <a:t>24-Oct-20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56032"/>
          </a:xfrm>
        </p:spPr>
        <p:txBody>
          <a:bodyPr/>
          <a:lstStyle/>
          <a:p>
            <a:fld id="{02EF1616-04CC-47B0-AF91-C94E0C32997A}"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21233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A95D98-E3EC-4658-B50E-B3620ACD5E78}" type="datetimeFigureOut">
              <a:rPr lang="en-US" smtClean="0"/>
              <a:t>24-Oct-20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F1616-04CC-47B0-AF91-C94E0C32997A}" type="slidenum">
              <a:rPr lang="en-US" smtClean="0"/>
              <a:t>‹#›</a:t>
            </a:fld>
            <a:endParaRPr lang="en-US"/>
          </a:p>
        </p:txBody>
      </p:sp>
    </p:spTree>
    <p:extLst>
      <p:ext uri="{BB962C8B-B14F-4D97-AF65-F5344CB8AC3E}">
        <p14:creationId xmlns:p14="http://schemas.microsoft.com/office/powerpoint/2010/main" val="35192908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A95D98-E3EC-4658-B50E-B3620ACD5E78}" type="datetimeFigureOut">
              <a:rPr lang="en-US" smtClean="0"/>
              <a:t>24-Oct-20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F1616-04CC-47B0-AF91-C94E0C32997A}" type="slidenum">
              <a:rPr lang="en-US" smtClean="0"/>
              <a:t>‹#›</a:t>
            </a:fld>
            <a:endParaRPr lang="en-US"/>
          </a:p>
        </p:txBody>
      </p:sp>
    </p:spTree>
    <p:extLst>
      <p:ext uri="{BB962C8B-B14F-4D97-AF65-F5344CB8AC3E}">
        <p14:creationId xmlns:p14="http://schemas.microsoft.com/office/powerpoint/2010/main" val="272422737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6CA95D98-E3EC-4658-B50E-B3620ACD5E78}" type="datetimeFigureOut">
              <a:rPr lang="en-US" smtClean="0"/>
              <a:t>24-Oct-20</a:t>
            </a:fld>
            <a:endParaRPr lang="en-US"/>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02EF1616-04CC-47B0-AF91-C94E0C32997A}" type="slidenum">
              <a:rPr lang="en-US" smtClean="0"/>
              <a:t>‹#›</a:t>
            </a:fld>
            <a:endParaRPr lang="en-US"/>
          </a:p>
        </p:txBody>
      </p:sp>
    </p:spTree>
    <p:extLst>
      <p:ext uri="{BB962C8B-B14F-4D97-AF65-F5344CB8AC3E}">
        <p14:creationId xmlns:p14="http://schemas.microsoft.com/office/powerpoint/2010/main" val="332081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CA95D98-E3EC-4658-B50E-B3620ACD5E78}" type="datetimeFigureOut">
              <a:rPr lang="en-US" smtClean="0"/>
              <a:t>24-Oct-20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EF1616-04CC-47B0-AF91-C94E0C32997A}" type="slidenum">
              <a:rPr lang="en-US" smtClean="0"/>
              <a:t>‹#›</a:t>
            </a:fld>
            <a:endParaRPr lang="en-US"/>
          </a:p>
        </p:txBody>
      </p:sp>
    </p:spTree>
    <p:extLst>
      <p:ext uri="{BB962C8B-B14F-4D97-AF65-F5344CB8AC3E}">
        <p14:creationId xmlns:p14="http://schemas.microsoft.com/office/powerpoint/2010/main" val="4171357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6CA95D98-E3EC-4658-B50E-B3620ACD5E78}" type="datetimeFigureOut">
              <a:rPr lang="en-US" smtClean="0"/>
              <a:t>24-Oct-20</a:t>
            </a:fld>
            <a:endParaRPr lang="en-US"/>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02EF1616-04CC-47B0-AF91-C94E0C32997A}" type="slidenum">
              <a:rPr lang="en-US" smtClean="0"/>
              <a:t>‹#›</a:t>
            </a:fld>
            <a:endParaRPr lang="en-US"/>
          </a:p>
        </p:txBody>
      </p:sp>
    </p:spTree>
    <p:extLst>
      <p:ext uri="{BB962C8B-B14F-4D97-AF65-F5344CB8AC3E}">
        <p14:creationId xmlns:p14="http://schemas.microsoft.com/office/powerpoint/2010/main" val="302234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CA95D98-E3EC-4658-B50E-B3620ACD5E78}" type="datetimeFigureOut">
              <a:rPr lang="en-US" smtClean="0"/>
              <a:t>24-Oct-20</a:t>
            </a:fld>
            <a:endParaRPr lang="en-US"/>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02EF1616-04CC-47B0-AF91-C94E0C32997A}" type="slidenum">
              <a:rPr lang="en-US" smtClean="0"/>
              <a:t>‹#›</a:t>
            </a:fld>
            <a:endParaRPr lang="en-US"/>
          </a:p>
        </p:txBody>
      </p:sp>
    </p:spTree>
    <p:extLst>
      <p:ext uri="{BB962C8B-B14F-4D97-AF65-F5344CB8AC3E}">
        <p14:creationId xmlns:p14="http://schemas.microsoft.com/office/powerpoint/2010/main" val="43927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6CA95D98-E3EC-4658-B50E-B3620ACD5E78}" type="datetimeFigureOut">
              <a:rPr lang="en-US" smtClean="0"/>
              <a:t>24-Oct-20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02EF1616-04CC-47B0-AF91-C94E0C32997A}" type="slidenum">
              <a:rPr lang="en-US" smtClean="0"/>
              <a:t>‹#›</a:t>
            </a:fld>
            <a:endParaRPr lang="en-US"/>
          </a:p>
        </p:txBody>
      </p:sp>
    </p:spTree>
    <p:extLst>
      <p:ext uri="{BB962C8B-B14F-4D97-AF65-F5344CB8AC3E}">
        <p14:creationId xmlns:p14="http://schemas.microsoft.com/office/powerpoint/2010/main" val="417571536"/>
      </p:ext>
    </p:extLst>
  </p:cSld>
  <p:clrMapOvr>
    <a:masterClrMapping/>
  </p:clrMapOvr>
  <p:extLst>
    <p:ext uri="{DCECCB84-F9BA-43D5-87BE-67443E8EF086}">
      <p15:sldGuideLst xmlns:p15="http://schemas.microsoft.com/office/powerpoint/2012/main">
        <p15:guide id="1" pos="540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6CA95D98-E3EC-4658-B50E-B3620ACD5E78}" type="datetimeFigureOut">
              <a:rPr lang="en-US" smtClean="0"/>
              <a:t>24-Oct-20</a:t>
            </a:fld>
            <a:endParaRPr lang="en-US"/>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02EF1616-04CC-47B0-AF91-C94E0C32997A}" type="slidenum">
              <a:rPr lang="en-US" smtClean="0"/>
              <a:t>‹#›</a:t>
            </a:fld>
            <a:endParaRPr lang="en-US"/>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69671830"/>
      </p:ext>
    </p:extLst>
  </p:cSld>
  <p:clrMapOvr>
    <a:masterClrMapping/>
  </p:clrMapOvr>
  <p:extLst>
    <p:ext uri="{DCECCB84-F9BA-43D5-87BE-67443E8EF086}">
      <p15:sldGuideLst xmlns:p15="http://schemas.microsoft.com/office/powerpoint/2012/main">
        <p15:guide id="1" pos="540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A95D98-E3EC-4658-B50E-B3620ACD5E78}" type="datetimeFigureOut">
              <a:rPr lang="en-US" smtClean="0"/>
              <a:t>24-Oct-20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EF1616-04CC-47B0-AF91-C94E0C32997A}" type="slidenum">
              <a:rPr lang="en-US" smtClean="0"/>
              <a:t>‹#›</a:t>
            </a:fld>
            <a:endParaRPr lang="en-US"/>
          </a:p>
        </p:txBody>
      </p:sp>
    </p:spTree>
    <p:extLst>
      <p:ext uri="{BB962C8B-B14F-4D97-AF65-F5344CB8AC3E}">
        <p14:creationId xmlns:p14="http://schemas.microsoft.com/office/powerpoint/2010/main" val="35585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6CA95D98-E3EC-4658-B50E-B3620ACD5E78}" type="datetimeFigureOut">
              <a:rPr lang="en-US" smtClean="0"/>
              <a:t>24-Oct-20</a:t>
            </a:fld>
            <a:endParaRPr 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02EF1616-04CC-47B0-AF91-C94E0C32997A}" type="slidenum">
              <a:rPr lang="en-US" smtClean="0"/>
              <a:t>‹#›</a:t>
            </a:fld>
            <a:endParaRPr lang="en-US"/>
          </a:p>
        </p:txBody>
      </p:sp>
    </p:spTree>
    <p:extLst>
      <p:ext uri="{BB962C8B-B14F-4D97-AF65-F5344CB8AC3E}">
        <p14:creationId xmlns:p14="http://schemas.microsoft.com/office/powerpoint/2010/main" val="3141630693"/>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userDrawn="1">
          <p15:clr>
            <a:srgbClr val="F26B43"/>
          </p15:clr>
        </p15:guide>
        <p15:guide id="2" orient="horz" pos="3960" userDrawn="1">
          <p15:clr>
            <a:srgbClr val="F26B43"/>
          </p15:clr>
        </p15:guide>
        <p15:guide id="3" orient="horz" pos="1536" userDrawn="1">
          <p15:clr>
            <a:srgbClr val="F26B43"/>
          </p15:clr>
        </p15:guide>
        <p15:guide id="4" orient="horz" pos="3840" userDrawn="1">
          <p15:clr>
            <a:srgbClr val="F26B43"/>
          </p15:clr>
        </p15:guide>
        <p15:guide id="5" pos="4416" userDrawn="1">
          <p15:clr>
            <a:srgbClr val="F26B43"/>
          </p15:clr>
        </p15:guide>
        <p15:guide id="6" pos="4800" userDrawn="1">
          <p15:clr>
            <a:srgbClr val="F26B43"/>
          </p15:clr>
        </p15:guide>
        <p15:guide id="7" orient="horz" pos="360" userDrawn="1">
          <p15:clr>
            <a:srgbClr val="F26B43"/>
          </p15:clr>
        </p15:guide>
        <p15:guide id="8" pos="7368" userDrawn="1">
          <p15:clr>
            <a:srgbClr val="F26B43"/>
          </p15:clr>
        </p15:guide>
        <p15:guide id="9" pos="2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A95D98-E3EC-4658-B50E-B3620ACD5E78}" type="datetimeFigureOut">
              <a:rPr lang="en-US" smtClean="0"/>
              <a:t>24-Oct-20</a:t>
            </a:fld>
            <a:endParaRPr 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02EF1616-04CC-47B0-AF91-C94E0C32997A}" type="slidenum">
              <a:rPr lang="en-US" smtClean="0"/>
              <a:t>‹#›</a:t>
            </a:fld>
            <a:endParaRPr lang="en-US"/>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78104209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userDrawn="1">
          <p15:clr>
            <a:srgbClr val="F26B43"/>
          </p15:clr>
        </p15:guide>
        <p15:guide id="2" orient="horz" pos="3960" userDrawn="1">
          <p15:clr>
            <a:srgbClr val="F26B43"/>
          </p15:clr>
        </p15:guide>
        <p15:guide id="3" orient="horz" pos="1536" userDrawn="1">
          <p15:clr>
            <a:srgbClr val="F26B43"/>
          </p15:clr>
        </p15:guide>
        <p15:guide id="4" orient="horz" pos="3840" userDrawn="1">
          <p15:clr>
            <a:srgbClr val="F26B43"/>
          </p15:clr>
        </p15:guide>
        <p15:guide id="5" pos="4416" userDrawn="1">
          <p15:clr>
            <a:srgbClr val="F26B43"/>
          </p15:clr>
        </p15:guide>
        <p15:guide id="6" pos="4800" userDrawn="1">
          <p15:clr>
            <a:srgbClr val="F26B43"/>
          </p15:clr>
        </p15:guide>
        <p15:guide id="7" orient="horz" pos="360" userDrawn="1">
          <p15:clr>
            <a:srgbClr val="F26B43"/>
          </p15:clr>
        </p15:guide>
        <p15:guide id="8" pos="7368" userDrawn="1">
          <p15:clr>
            <a:srgbClr val="F26B43"/>
          </p15:clr>
        </p15:guide>
        <p15:guide id="9" pos="2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18.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17.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67AB0C-3D4E-4B62-B943-EA042A3FD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724" y="212578"/>
            <a:ext cx="11752977" cy="6464464"/>
          </a:xfrm>
          <a:prstGeom prst="rect">
            <a:avLst/>
          </a:prstGeom>
        </p:spPr>
      </p:pic>
    </p:spTree>
    <p:extLst>
      <p:ext uri="{BB962C8B-B14F-4D97-AF65-F5344CB8AC3E}">
        <p14:creationId xmlns:p14="http://schemas.microsoft.com/office/powerpoint/2010/main" val="41279228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49000">
              <a:srgbClr val="FF0000"/>
            </a:gs>
            <a:gs pos="61000">
              <a:srgbClr val="00B0F0"/>
            </a:gs>
            <a:gs pos="100000">
              <a:srgbClr val="002060"/>
            </a:gs>
            <a:gs pos="72000">
              <a:srgbClr val="FFFF00"/>
            </a:gs>
            <a:gs pos="31292">
              <a:srgbClr val="00B050"/>
            </a:gs>
            <a:gs pos="11000">
              <a:srgbClr val="00206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4C6798-C2B1-4660-9CC5-DCE7C6743942}"/>
              </a:ext>
            </a:extLst>
          </p:cNvPr>
          <p:cNvSpPr/>
          <p:nvPr/>
        </p:nvSpPr>
        <p:spPr>
          <a:xfrm>
            <a:off x="376350" y="293348"/>
            <a:ext cx="3052422" cy="830997"/>
          </a:xfrm>
          <a:prstGeom prst="rect">
            <a:avLst/>
          </a:prstGeom>
        </p:spPr>
        <p:txBody>
          <a:bodyPr wrap="square">
            <a:spAutoFit/>
          </a:bodyPr>
          <a:lstStyle/>
          <a:p>
            <a:r>
              <a:rPr lang="ar-SA" sz="4400" b="1" u="sng" dirty="0">
                <a:solidFill>
                  <a:srgbClr val="FF0000"/>
                </a:solidFill>
                <a:latin typeface="Times New Roman" panose="02020603050405020304" pitchFamily="18" charset="0"/>
                <a:cs typeface="Times New Roman" panose="02020603050405020304" pitchFamily="18" charset="0"/>
              </a:rPr>
              <a:t> </a:t>
            </a:r>
            <a:r>
              <a:rPr lang="ar-SA" sz="48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فعل</a:t>
            </a:r>
            <a:r>
              <a:rPr lang="ar-SA" sz="44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b="1" u="sng" dirty="0">
                <a:solidFill>
                  <a:srgbClr val="FF0000"/>
                </a:solidFill>
                <a:latin typeface="NikoshBAN" panose="02000000000000000000" pitchFamily="2" charset="0"/>
                <a:cs typeface="NikoshBAN" panose="02000000000000000000" pitchFamily="2" charset="0"/>
              </a:rPr>
              <a:t>এর</a:t>
            </a:r>
            <a:r>
              <a:rPr lang="ar-SA" sz="4400" b="1" u="sng" dirty="0">
                <a:solidFill>
                  <a:srgbClr val="FF0000"/>
                </a:solidFill>
                <a:latin typeface="Times New Roman" panose="02020603050405020304" pitchFamily="18" charset="0"/>
                <a:cs typeface="Times New Roman" panose="02020603050405020304" pitchFamily="18" charset="0"/>
              </a:rPr>
              <a:t>علامة </a:t>
            </a:r>
            <a:endParaRPr lang="en-US" sz="4400" b="1" u="sng" dirty="0">
              <a:solidFill>
                <a:srgbClr val="FF0000"/>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8BAEDB7E-DBE0-45D5-ACA4-A0B77352F54A}"/>
              </a:ext>
            </a:extLst>
          </p:cNvPr>
          <p:cNvSpPr/>
          <p:nvPr/>
        </p:nvSpPr>
        <p:spPr>
          <a:xfrm>
            <a:off x="414678" y="1576785"/>
            <a:ext cx="7833972" cy="584775"/>
          </a:xfrm>
          <a:prstGeom prst="rect">
            <a:avLst/>
          </a:prstGeom>
        </p:spPr>
        <p:txBody>
          <a:bodyPr wrap="square">
            <a:spAutoFit/>
          </a:bodyPr>
          <a:lstStyle/>
          <a:p>
            <a:r>
              <a:rPr lang="en-US" sz="3200" dirty="0">
                <a:latin typeface="NikoshBAN" panose="02000000000000000000" pitchFamily="2" charset="0"/>
                <a:cs typeface="NikoshBAN" panose="02000000000000000000" pitchFamily="2" charset="0"/>
              </a:rPr>
              <a:t>১) </a:t>
            </a:r>
            <a:r>
              <a:rPr lang="en-US" sz="3200" dirty="0" err="1">
                <a:latin typeface="NikoshBAN" panose="02000000000000000000" pitchFamily="2" charset="0"/>
                <a:cs typeface="NikoshBAN" panose="02000000000000000000" pitchFamily="2" charset="0"/>
              </a:rPr>
              <a:t>শব্দের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শুরুতে</a:t>
            </a:r>
            <a:r>
              <a:rPr lang="ar-SA" sz="3200" dirty="0">
                <a:solidFill>
                  <a:schemeClr val="tx1">
                    <a:lumMod val="95000"/>
                    <a:lumOff val="5000"/>
                  </a:schemeClr>
                </a:solidFill>
                <a:latin typeface="NikoshBAN" panose="02000000000000000000" pitchFamily="2" charset="0"/>
                <a:cs typeface="Times New Roman" panose="02020603050405020304" pitchFamily="18" charset="0"/>
              </a:rPr>
              <a:t> س</a:t>
            </a:r>
            <a:r>
              <a:rPr lang="ar-SA" sz="3200" dirty="0">
                <a:latin typeface="NikoshBAN" panose="02000000000000000000" pitchFamily="2" charset="0"/>
                <a:cs typeface="Times New Roman" panose="02020603050405020304" pitchFamily="18" charset="0"/>
              </a:rPr>
              <a:t> </a:t>
            </a:r>
            <a:r>
              <a:rPr lang="en-GB" sz="3200" dirty="0" err="1">
                <a:solidFill>
                  <a:schemeClr val="tx1">
                    <a:lumMod val="95000"/>
                    <a:lumOff val="5000"/>
                  </a:schemeClr>
                </a:solidFill>
                <a:latin typeface="NikoshBAN" panose="02000000000000000000" pitchFamily="2" charset="0"/>
                <a:cs typeface="NikoshBAN" panose="02000000000000000000" pitchFamily="2" charset="0"/>
              </a:rPr>
              <a:t>বা</a:t>
            </a:r>
            <a:r>
              <a:rPr lang="ar-SA" sz="3200" dirty="0">
                <a:solidFill>
                  <a:schemeClr val="tx1">
                    <a:lumMod val="95000"/>
                    <a:lumOff val="5000"/>
                  </a:schemeClr>
                </a:solidFill>
                <a:latin typeface="NikoshBAN" panose="02000000000000000000" pitchFamily="2" charset="0"/>
                <a:cs typeface="Times New Roman" panose="02020603050405020304" pitchFamily="18" charset="0"/>
              </a:rPr>
              <a:t> سوف</a:t>
            </a:r>
            <a:r>
              <a:rPr lang="ar-SA" sz="3200" dirty="0">
                <a:latin typeface="NikoshBAN" panose="02000000000000000000" pitchFamily="2" charset="0"/>
                <a:cs typeface="Times New Roman" panose="02020603050405020304" pitchFamily="18" charset="0"/>
              </a:rPr>
              <a:t> </a:t>
            </a:r>
            <a:r>
              <a:rPr lang="en-GB"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যুক্ত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হওয়া</a:t>
            </a:r>
            <a:r>
              <a:rPr lang="bn-BD" sz="3200" dirty="0">
                <a:latin typeface="NikoshBAN" panose="02000000000000000000" pitchFamily="2" charset="0"/>
                <a:cs typeface="NikoshBAN" panose="02000000000000000000" pitchFamily="2" charset="0"/>
              </a:rPr>
              <a:t> যেমন- </a:t>
            </a:r>
            <a:r>
              <a:rPr lang="en-US" sz="3200" dirty="0">
                <a:latin typeface="NikoshBAN" panose="02000000000000000000" pitchFamily="2" charset="0"/>
                <a:cs typeface="NikoshBAN" panose="02000000000000000000" pitchFamily="2" charset="0"/>
              </a:rPr>
              <a:t> </a:t>
            </a:r>
          </a:p>
        </p:txBody>
      </p:sp>
      <p:sp>
        <p:nvSpPr>
          <p:cNvPr id="7" name="Rectangle 6">
            <a:extLst>
              <a:ext uri="{FF2B5EF4-FFF2-40B4-BE49-F238E27FC236}">
                <a16:creationId xmlns:a16="http://schemas.microsoft.com/office/drawing/2014/main" id="{E2F4D445-C509-4DFB-A85E-49E66CACE2BA}"/>
              </a:ext>
            </a:extLst>
          </p:cNvPr>
          <p:cNvSpPr/>
          <p:nvPr/>
        </p:nvSpPr>
        <p:spPr>
          <a:xfrm>
            <a:off x="414678" y="2189351"/>
            <a:ext cx="6765694" cy="584775"/>
          </a:xfrm>
          <a:prstGeom prst="rect">
            <a:avLst/>
          </a:prstGeom>
        </p:spPr>
        <p:txBody>
          <a:bodyPr wrap="square">
            <a:spAutoFit/>
          </a:bodyPr>
          <a:lstStyle/>
          <a:p>
            <a:r>
              <a:rPr lang="en-US" sz="3200" dirty="0">
                <a:latin typeface="NikoshBAN" panose="02000000000000000000" pitchFamily="2" charset="0"/>
                <a:cs typeface="NikoshBAN" panose="02000000000000000000" pitchFamily="2" charset="0"/>
              </a:rPr>
              <a:t>২) </a:t>
            </a:r>
            <a:r>
              <a:rPr lang="en-US" sz="3200" dirty="0" err="1">
                <a:latin typeface="NikoshBAN" panose="02000000000000000000" pitchFamily="2" charset="0"/>
                <a:cs typeface="NikoshBAN" panose="02000000000000000000" pitchFamily="2" charset="0"/>
              </a:rPr>
              <a:t>শব্দের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শুরুতে</a:t>
            </a:r>
            <a:r>
              <a:rPr lang="en-US" sz="3200" dirty="0">
                <a:latin typeface="NikoshBAN" panose="02000000000000000000" pitchFamily="2" charset="0"/>
                <a:cs typeface="NikoshBAN" panose="02000000000000000000" pitchFamily="2" charset="0"/>
              </a:rPr>
              <a:t> </a:t>
            </a:r>
            <a:r>
              <a:rPr lang="ar-SA" sz="3200" dirty="0">
                <a:solidFill>
                  <a:schemeClr val="tx1">
                    <a:lumMod val="95000"/>
                    <a:lumOff val="5000"/>
                  </a:schemeClr>
                </a:solidFill>
                <a:latin typeface="NikoshBAN" panose="02000000000000000000" pitchFamily="2" charset="0"/>
                <a:cs typeface="Times New Roman" panose="02020603050405020304" pitchFamily="18" charset="0"/>
              </a:rPr>
              <a:t>قد</a:t>
            </a:r>
            <a:r>
              <a:rPr lang="ar-SA" sz="3200" dirty="0">
                <a:latin typeface="NikoshBAN" panose="02000000000000000000" pitchFamily="2" charset="0"/>
                <a:cs typeface="Times New Roman" panose="02020603050405020304" pitchFamily="18" charset="0"/>
              </a:rPr>
              <a:t> </a:t>
            </a:r>
            <a:r>
              <a:rPr lang="en-US" sz="3200" dirty="0">
                <a:latin typeface="NikoshBAN" panose="02000000000000000000" pitchFamily="2" charset="0"/>
                <a:cs typeface="NikoshBAN" panose="02000000000000000000" pitchFamily="2" charset="0"/>
              </a:rPr>
              <a:t> </a:t>
            </a:r>
            <a:r>
              <a:rPr lang="ar-SA" sz="3200" dirty="0">
                <a:latin typeface="NikoshBAN" panose="02000000000000000000" pitchFamily="2" charset="0"/>
                <a:cs typeface="Times New Roman" panose="02020603050405020304" pitchFamily="18" charset="0"/>
              </a:rPr>
              <a:t> </a:t>
            </a:r>
            <a:r>
              <a:rPr lang="en-US" sz="3200" dirty="0" err="1">
                <a:latin typeface="NikoshBAN" panose="02000000000000000000" pitchFamily="2" charset="0"/>
                <a:cs typeface="NikoshBAN" panose="02000000000000000000" pitchFamily="2" charset="0"/>
              </a:rPr>
              <a:t>যুক্ত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হওয়া</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 </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       </a:t>
            </a:r>
            <a:r>
              <a:rPr lang="ar-SA" sz="3200" dirty="0">
                <a:solidFill>
                  <a:schemeClr val="tx1">
                    <a:lumMod val="95000"/>
                    <a:lumOff val="5000"/>
                  </a:schemeClr>
                </a:solidFill>
                <a:latin typeface="Times New Roman" panose="02020603050405020304" pitchFamily="18" charset="0"/>
                <a:cs typeface="Times New Roman" panose="02020603050405020304" pitchFamily="18" charset="0"/>
              </a:rPr>
              <a:t> قد جأكم </a:t>
            </a:r>
            <a:r>
              <a:rPr lang="bn-BD" sz="32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3200" dirty="0">
              <a:latin typeface="NikoshBAN" panose="02000000000000000000" pitchFamily="2" charset="0"/>
              <a:cs typeface="NikoshBAN" panose="02000000000000000000" pitchFamily="2" charset="0"/>
            </a:endParaRPr>
          </a:p>
        </p:txBody>
      </p:sp>
      <p:sp>
        <p:nvSpPr>
          <p:cNvPr id="9" name="Rectangle 8">
            <a:extLst>
              <a:ext uri="{FF2B5EF4-FFF2-40B4-BE49-F238E27FC236}">
                <a16:creationId xmlns:a16="http://schemas.microsoft.com/office/drawing/2014/main" id="{BBB2A978-0F1A-4310-A7F7-D9B526A0B34A}"/>
              </a:ext>
            </a:extLst>
          </p:cNvPr>
          <p:cNvSpPr/>
          <p:nvPr/>
        </p:nvSpPr>
        <p:spPr>
          <a:xfrm>
            <a:off x="376350" y="2758250"/>
            <a:ext cx="11595197" cy="1569660"/>
          </a:xfrm>
          <a:prstGeom prst="rect">
            <a:avLst/>
          </a:prstGeom>
        </p:spPr>
        <p:txBody>
          <a:bodyPr wrap="square">
            <a:spAutoFit/>
          </a:bodyPr>
          <a:lstStyle/>
          <a:p>
            <a:r>
              <a:rPr lang="en-US" sz="3200" dirty="0">
                <a:latin typeface="NikoshBAN" panose="02000000000000000000" pitchFamily="2" charset="0"/>
                <a:cs typeface="NikoshBAN" panose="02000000000000000000" pitchFamily="2" charset="0"/>
              </a:rPr>
              <a:t>৩) </a:t>
            </a:r>
            <a:r>
              <a:rPr lang="en-US" sz="3200" dirty="0" err="1">
                <a:latin typeface="NikoshBAN" panose="02000000000000000000" pitchFamily="2" charset="0"/>
                <a:cs typeface="NikoshBAN" panose="02000000000000000000" pitchFamily="2" charset="0"/>
              </a:rPr>
              <a:t>শব্দটি</a:t>
            </a:r>
            <a:r>
              <a:rPr lang="en-US" sz="3200" dirty="0">
                <a:latin typeface="NikoshBAN" panose="02000000000000000000" pitchFamily="2" charset="0"/>
                <a:cs typeface="NikoshBAN" panose="02000000000000000000" pitchFamily="2" charset="0"/>
              </a:rPr>
              <a:t> </a:t>
            </a:r>
            <a:r>
              <a:rPr lang="ar-SA" sz="3200" dirty="0">
                <a:latin typeface="NikoshBAN" panose="02000000000000000000" pitchFamily="2" charset="0"/>
                <a:cs typeface="Times New Roman" panose="02020603050405020304" pitchFamily="18" charset="0"/>
              </a:rPr>
              <a:t> ماضى </a:t>
            </a:r>
            <a:r>
              <a:rPr lang="en-GB" sz="3200" dirty="0">
                <a:latin typeface="NikoshBAN" panose="02000000000000000000" pitchFamily="2" charset="0"/>
                <a:cs typeface="NikoshBAN" panose="02000000000000000000" pitchFamily="2" charset="0"/>
              </a:rPr>
              <a:t>,</a:t>
            </a:r>
            <a:r>
              <a:rPr lang="ar-SA" sz="3200" dirty="0">
                <a:latin typeface="NikoshBAN" panose="02000000000000000000" pitchFamily="2" charset="0"/>
                <a:cs typeface="Times New Roman" panose="02020603050405020304" pitchFamily="18" charset="0"/>
              </a:rPr>
              <a:t> مضارع </a:t>
            </a:r>
            <a:r>
              <a:rPr lang="en-GB" sz="3200" dirty="0" err="1">
                <a:latin typeface="NikoshBAN" panose="02000000000000000000" pitchFamily="2" charset="0"/>
                <a:cs typeface="NikoshBAN" panose="02000000000000000000" pitchFamily="2" charset="0"/>
              </a:rPr>
              <a:t>এবং</a:t>
            </a:r>
            <a:r>
              <a:rPr lang="ar-SA" sz="3200" dirty="0">
                <a:latin typeface="NikoshBAN" panose="02000000000000000000" pitchFamily="2" charset="0"/>
                <a:cs typeface="Times New Roman" panose="02020603050405020304" pitchFamily="18" charset="0"/>
              </a:rPr>
              <a:t> أمر</a:t>
            </a:r>
            <a:r>
              <a:rPr lang="en-GB" sz="3200" dirty="0">
                <a:latin typeface="NikoshBAN" panose="02000000000000000000" pitchFamily="2" charset="0"/>
                <a:cs typeface="NikoshBAN" panose="02000000000000000000" pitchFamily="2" charset="0"/>
              </a:rPr>
              <a:t> এ </a:t>
            </a:r>
            <a:r>
              <a:rPr lang="en-GB" sz="3200" dirty="0" err="1">
                <a:latin typeface="NikoshBAN" panose="02000000000000000000" pitchFamily="2" charset="0"/>
                <a:cs typeface="NikoshBAN" panose="02000000000000000000" pitchFamily="2" charset="0"/>
              </a:rPr>
              <a:t>রূপান্তর</a:t>
            </a:r>
            <a:r>
              <a:rPr lang="en-GB"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হওয়া</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যেমন-    </a:t>
            </a:r>
            <a:r>
              <a:rPr lang="ar-SA" sz="3200" dirty="0">
                <a:latin typeface="NikoshBAN" panose="02000000000000000000" pitchFamily="2" charset="0"/>
                <a:cs typeface="NikoshBAN" panose="02000000000000000000" pitchFamily="2" charset="0"/>
              </a:rPr>
              <a:t> </a:t>
            </a:r>
            <a:r>
              <a:rPr lang="ar-SA" sz="3200" b="1" dirty="0">
                <a:latin typeface="Times New Roman" panose="02020603050405020304" pitchFamily="18" charset="0"/>
                <a:cs typeface="Times New Roman" panose="02020603050405020304" pitchFamily="18" charset="0"/>
              </a:rPr>
              <a:t>نَصَرَ- يَنْصُ-  اُنْصُرْ</a:t>
            </a:r>
          </a:p>
          <a:p>
            <a:r>
              <a:rPr lang="bn-BD" sz="3200" b="1" dirty="0">
                <a:latin typeface="Times New Roman" panose="02020603050405020304" pitchFamily="18" charset="0"/>
                <a:cs typeface="Times New Roman" panose="02020603050405020304" pitchFamily="18" charset="0"/>
              </a:rPr>
              <a:t> </a:t>
            </a:r>
            <a:endParaRPr lang="ar-SA" sz="3200" b="1" dirty="0">
              <a:latin typeface="Times New Roman" panose="02020603050405020304" pitchFamily="18" charset="0"/>
              <a:cs typeface="Times New Roman" panose="02020603050405020304" pitchFamily="18" charset="0"/>
            </a:endParaRPr>
          </a:p>
          <a:p>
            <a:r>
              <a:rPr lang="en-US" sz="3200" dirty="0">
                <a:latin typeface="NikoshBAN" panose="02000000000000000000" pitchFamily="2" charset="0"/>
                <a:cs typeface="NikoshBAN" panose="02000000000000000000" pitchFamily="2" charset="0"/>
              </a:rPr>
              <a:t> </a:t>
            </a:r>
          </a:p>
        </p:txBody>
      </p:sp>
      <p:sp>
        <p:nvSpPr>
          <p:cNvPr id="10" name="Rectangle 9">
            <a:extLst>
              <a:ext uri="{FF2B5EF4-FFF2-40B4-BE49-F238E27FC236}">
                <a16:creationId xmlns:a16="http://schemas.microsoft.com/office/drawing/2014/main" id="{F2DA5E4A-F999-4303-95A9-82F7A9833C7B}"/>
              </a:ext>
            </a:extLst>
          </p:cNvPr>
          <p:cNvSpPr/>
          <p:nvPr/>
        </p:nvSpPr>
        <p:spPr>
          <a:xfrm>
            <a:off x="6561288" y="1410016"/>
            <a:ext cx="1734987" cy="769441"/>
          </a:xfrm>
          <a:prstGeom prst="rect">
            <a:avLst/>
          </a:prstGeom>
        </p:spPr>
        <p:txBody>
          <a:bodyPr wrap="square">
            <a:spAutoFit/>
          </a:bodyPr>
          <a:lstStyle/>
          <a:p>
            <a:pPr algn="ctr"/>
            <a:r>
              <a:rPr lang="ar-SA" sz="4400" spc="300" dirty="0">
                <a:solidFill>
                  <a:schemeClr val="tx1">
                    <a:lumMod val="95000"/>
                    <a:lumOff val="5000"/>
                  </a:schemeClr>
                </a:solidFill>
                <a:latin typeface="Times New Roman" panose="02020603050405020304" pitchFamily="18" charset="0"/>
                <a:cs typeface="Times New Roman" panose="02020603050405020304" pitchFamily="18" charset="0"/>
              </a:rPr>
              <a:t>سَمِعُوْا</a:t>
            </a:r>
            <a:endParaRPr lang="en-US" sz="4400" spc="300"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B32C18E4-5B2A-4E19-B16E-31653F2A4138}"/>
              </a:ext>
            </a:extLst>
          </p:cNvPr>
          <p:cNvSpPr/>
          <p:nvPr/>
        </p:nvSpPr>
        <p:spPr>
          <a:xfrm>
            <a:off x="414678" y="3378588"/>
            <a:ext cx="10113723" cy="584775"/>
          </a:xfrm>
          <a:prstGeom prst="rect">
            <a:avLst/>
          </a:prstGeom>
        </p:spPr>
        <p:txBody>
          <a:bodyPr wrap="square">
            <a:spAutoFit/>
          </a:bodyPr>
          <a:lstStyle/>
          <a:p>
            <a:r>
              <a:rPr lang="en-US" sz="3200" dirty="0">
                <a:latin typeface="NikoshBAN" panose="02000000000000000000" pitchFamily="2" charset="0"/>
                <a:cs typeface="NikoshBAN" panose="02000000000000000000" pitchFamily="2" charset="0"/>
              </a:rPr>
              <a:t>৪) </a:t>
            </a:r>
            <a:r>
              <a:rPr lang="en-US" sz="3200" dirty="0" err="1">
                <a:latin typeface="NikoshBAN" panose="02000000000000000000" pitchFamily="2" charset="0"/>
                <a:cs typeface="NikoshBAN" panose="02000000000000000000" pitchFamily="2" charset="0"/>
              </a:rPr>
              <a:t>শব্দের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শেষে</a:t>
            </a:r>
            <a:r>
              <a:rPr lang="ar-SA" sz="3200" dirty="0">
                <a:latin typeface="NikoshBAN" panose="02000000000000000000" pitchFamily="2" charset="0"/>
                <a:cs typeface="Times New Roman" panose="02020603050405020304" pitchFamily="18" charset="0"/>
              </a:rPr>
              <a:t> ضمير بارز </a:t>
            </a:r>
            <a:r>
              <a:rPr lang="en-US" sz="3200" dirty="0" err="1">
                <a:latin typeface="NikoshBAN" panose="02000000000000000000" pitchFamily="2" charset="0"/>
                <a:cs typeface="NikoshBAN" panose="02000000000000000000" pitchFamily="2" charset="0"/>
              </a:rPr>
              <a:t>যুক্ত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হওয়া</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 যেমন-  </a:t>
            </a:r>
            <a:r>
              <a:rPr lang="en-US" sz="3200" dirty="0">
                <a:latin typeface="NikoshBAN" panose="02000000000000000000" pitchFamily="2" charset="0"/>
                <a:cs typeface="NikoshBAN" panose="02000000000000000000" pitchFamily="2" charset="0"/>
              </a:rPr>
              <a:t> </a:t>
            </a:r>
          </a:p>
        </p:txBody>
      </p:sp>
      <p:sp>
        <p:nvSpPr>
          <p:cNvPr id="13" name="Rectangle 12">
            <a:extLst>
              <a:ext uri="{FF2B5EF4-FFF2-40B4-BE49-F238E27FC236}">
                <a16:creationId xmlns:a16="http://schemas.microsoft.com/office/drawing/2014/main" id="{67D61C5E-2276-4BE5-B7E1-85E1CED8CBFB}"/>
              </a:ext>
            </a:extLst>
          </p:cNvPr>
          <p:cNvSpPr/>
          <p:nvPr/>
        </p:nvSpPr>
        <p:spPr>
          <a:xfrm>
            <a:off x="8041870" y="1332209"/>
            <a:ext cx="3002507" cy="830997"/>
          </a:xfrm>
          <a:prstGeom prst="rect">
            <a:avLst/>
          </a:prstGeom>
        </p:spPr>
        <p:txBody>
          <a:bodyPr wrap="square">
            <a:spAutoFit/>
          </a:bodyPr>
          <a:lstStyle/>
          <a:p>
            <a:pPr algn="ctr"/>
            <a:r>
              <a:rPr lang="ar-SA" sz="4800" dirty="0">
                <a:solidFill>
                  <a:schemeClr val="tx1">
                    <a:lumMod val="95000"/>
                    <a:lumOff val="5000"/>
                  </a:schemeClr>
                </a:solidFill>
                <a:latin typeface="Times New Roman" panose="02020603050405020304" pitchFamily="18" charset="0"/>
                <a:cs typeface="Times New Roman" panose="02020603050405020304" pitchFamily="18" charset="0"/>
              </a:rPr>
              <a:t>سوف يعلمون </a:t>
            </a:r>
            <a:endParaRPr lang="en-US" sz="4800" dirty="0">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0A9B2DC6-533A-425C-804E-EA6FA4584A29}"/>
              </a:ext>
            </a:extLst>
          </p:cNvPr>
          <p:cNvSpPr/>
          <p:nvPr/>
        </p:nvSpPr>
        <p:spPr>
          <a:xfrm>
            <a:off x="414678" y="3857627"/>
            <a:ext cx="11439159" cy="646331"/>
          </a:xfrm>
          <a:prstGeom prst="rect">
            <a:avLst/>
          </a:prstGeom>
        </p:spPr>
        <p:txBody>
          <a:bodyPr wrap="square">
            <a:spAutoFit/>
          </a:bodyPr>
          <a:lstStyle/>
          <a:p>
            <a:r>
              <a:rPr lang="en-US" sz="3200" dirty="0">
                <a:latin typeface="NikoshBAN" panose="02000000000000000000" pitchFamily="2" charset="0"/>
                <a:cs typeface="NikoshBAN" panose="02000000000000000000" pitchFamily="2" charset="0"/>
              </a:rPr>
              <a:t>৫) </a:t>
            </a:r>
            <a:r>
              <a:rPr lang="en-US" sz="3200" dirty="0" err="1">
                <a:latin typeface="NikoshBAN" panose="02000000000000000000" pitchFamily="2" charset="0"/>
                <a:cs typeface="NikoshBAN" panose="02000000000000000000" pitchFamily="2" charset="0"/>
              </a:rPr>
              <a:t>শব্দের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শেষে</a:t>
            </a:r>
            <a:r>
              <a:rPr lang="ar-SA" sz="3200" dirty="0">
                <a:latin typeface="NikoshBAN" panose="02000000000000000000" pitchFamily="2" charset="0"/>
                <a:cs typeface="Times New Roman" panose="02020603050405020304" pitchFamily="18" charset="0"/>
              </a:rPr>
              <a:t>تاء تانيث ساكنة  </a:t>
            </a:r>
            <a:r>
              <a:rPr lang="en-GB"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যুক্ত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হওয়া</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যেমন</a:t>
            </a:r>
            <a:r>
              <a:rPr lang="en-US" sz="3200" dirty="0">
                <a:latin typeface="NikoshBAN" panose="02000000000000000000" pitchFamily="2" charset="0"/>
                <a:cs typeface="NikoshBAN" panose="02000000000000000000" pitchFamily="2" charset="0"/>
              </a:rPr>
              <a:t>-  </a:t>
            </a:r>
            <a:r>
              <a:rPr lang="ar-SA" sz="3200" dirty="0">
                <a:solidFill>
                  <a:schemeClr val="tx1">
                    <a:lumMod val="95000"/>
                    <a:lumOff val="5000"/>
                  </a:schemeClr>
                </a:solidFill>
                <a:latin typeface="NikoshBAN" panose="02000000000000000000" pitchFamily="2" charset="0"/>
                <a:cs typeface="Times New Roman" panose="02020603050405020304" pitchFamily="18" charset="0"/>
              </a:rPr>
              <a:t> </a:t>
            </a:r>
            <a:r>
              <a:rPr lang="ar-SA" sz="3600" b="1" dirty="0">
                <a:solidFill>
                  <a:schemeClr val="tx1">
                    <a:lumMod val="95000"/>
                    <a:lumOff val="5000"/>
                  </a:schemeClr>
                </a:solidFill>
                <a:latin typeface="NikoshBAN" panose="02000000000000000000" pitchFamily="2" charset="0"/>
                <a:cs typeface="Times New Roman" panose="02020603050405020304" pitchFamily="18" charset="0"/>
              </a:rPr>
              <a:t>نَصَرَتْ ـ فَضِلَتْ</a:t>
            </a:r>
            <a:endParaRPr lang="en-US" sz="3200" b="1" dirty="0">
              <a:latin typeface="NikoshBAN" panose="02000000000000000000" pitchFamily="2" charset="0"/>
              <a:cs typeface="NikoshBAN" panose="02000000000000000000" pitchFamily="2" charset="0"/>
            </a:endParaRPr>
          </a:p>
        </p:txBody>
      </p:sp>
      <p:sp>
        <p:nvSpPr>
          <p:cNvPr id="25" name="Rectangle 24">
            <a:extLst>
              <a:ext uri="{FF2B5EF4-FFF2-40B4-BE49-F238E27FC236}">
                <a16:creationId xmlns:a16="http://schemas.microsoft.com/office/drawing/2014/main" id="{00614EBD-7182-49DA-9BCC-37CD11A6C6AB}"/>
              </a:ext>
            </a:extLst>
          </p:cNvPr>
          <p:cNvSpPr/>
          <p:nvPr/>
        </p:nvSpPr>
        <p:spPr>
          <a:xfrm>
            <a:off x="414678" y="4428271"/>
            <a:ext cx="7741972" cy="584775"/>
          </a:xfrm>
          <a:prstGeom prst="rect">
            <a:avLst/>
          </a:prstGeom>
        </p:spPr>
        <p:txBody>
          <a:bodyPr wrap="square">
            <a:spAutoFit/>
          </a:bodyPr>
          <a:lstStyle/>
          <a:p>
            <a:r>
              <a:rPr lang="en-US" sz="3200" dirty="0">
                <a:latin typeface="NikoshBAN" panose="02000000000000000000" pitchFamily="2" charset="0"/>
                <a:cs typeface="NikoshBAN" panose="02000000000000000000" pitchFamily="2" charset="0"/>
              </a:rPr>
              <a:t>৬) </a:t>
            </a:r>
            <a:r>
              <a:rPr lang="en-US" sz="3200" dirty="0" err="1">
                <a:latin typeface="NikoshBAN" panose="02000000000000000000" pitchFamily="2" charset="0"/>
                <a:cs typeface="NikoshBAN" panose="02000000000000000000" pitchFamily="2" charset="0"/>
              </a:rPr>
              <a:t>শব্দের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শেষে</a:t>
            </a:r>
            <a:r>
              <a:rPr lang="ar-SA" sz="3200" dirty="0">
                <a:latin typeface="NikoshBAN" panose="02000000000000000000" pitchFamily="2" charset="0"/>
                <a:cs typeface="Times New Roman" panose="02020603050405020304" pitchFamily="18" charset="0"/>
              </a:rPr>
              <a:t> ياء مخاطبة  </a:t>
            </a:r>
            <a:r>
              <a:rPr lang="en-GB"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যুক্ত</a:t>
            </a:r>
            <a:r>
              <a:rPr lang="ar-SA"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হওয়া</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যেমন- </a:t>
            </a:r>
            <a:endParaRPr lang="en-US" sz="3200" dirty="0">
              <a:latin typeface="NikoshBAN" panose="02000000000000000000" pitchFamily="2" charset="0"/>
              <a:cs typeface="NikoshBAN" panose="02000000000000000000" pitchFamily="2" charset="0"/>
            </a:endParaRPr>
          </a:p>
        </p:txBody>
      </p:sp>
      <p:sp>
        <p:nvSpPr>
          <p:cNvPr id="26" name="Rectangle 25">
            <a:extLst>
              <a:ext uri="{FF2B5EF4-FFF2-40B4-BE49-F238E27FC236}">
                <a16:creationId xmlns:a16="http://schemas.microsoft.com/office/drawing/2014/main" id="{71F5F0CC-17C6-4789-A81E-7CC197099CEC}"/>
              </a:ext>
            </a:extLst>
          </p:cNvPr>
          <p:cNvSpPr/>
          <p:nvPr/>
        </p:nvSpPr>
        <p:spPr>
          <a:xfrm>
            <a:off x="414678" y="4922920"/>
            <a:ext cx="11871610" cy="584775"/>
          </a:xfrm>
          <a:prstGeom prst="rect">
            <a:avLst/>
          </a:prstGeom>
        </p:spPr>
        <p:txBody>
          <a:bodyPr wrap="square">
            <a:spAutoFit/>
          </a:bodyPr>
          <a:lstStyle/>
          <a:p>
            <a:r>
              <a:rPr lang="bn-BD" sz="3200" dirty="0">
                <a:latin typeface="NikoshBAN" panose="02000000000000000000" pitchFamily="2" charset="0"/>
                <a:cs typeface="NikoshBAN" panose="02000000000000000000" pitchFamily="2" charset="0"/>
              </a:rPr>
              <a:t>৭</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শব্দের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শুরুতে</a:t>
            </a:r>
            <a:r>
              <a:rPr lang="ar-SA" sz="3200" dirty="0">
                <a:solidFill>
                  <a:schemeClr val="tx1">
                    <a:lumMod val="95000"/>
                    <a:lumOff val="5000"/>
                  </a:schemeClr>
                </a:solidFill>
                <a:latin typeface="NikoshBAN" panose="02000000000000000000" pitchFamily="2" charset="0"/>
                <a:cs typeface="Times New Roman" panose="02020603050405020304" pitchFamily="18" charset="0"/>
              </a:rPr>
              <a:t> جزم</a:t>
            </a:r>
            <a:r>
              <a:rPr lang="ar-SA" sz="3200" dirty="0">
                <a:latin typeface="NikoshBAN" panose="02000000000000000000" pitchFamily="2" charset="0"/>
                <a:cs typeface="Times New Roman" panose="02020603050405020304" pitchFamily="18" charset="0"/>
              </a:rPr>
              <a:t> </a:t>
            </a:r>
            <a:r>
              <a:rPr lang="en-GB" sz="3200" dirty="0" err="1">
                <a:solidFill>
                  <a:schemeClr val="tx1">
                    <a:lumMod val="95000"/>
                    <a:lumOff val="5000"/>
                  </a:schemeClr>
                </a:solidFill>
                <a:latin typeface="NikoshBAN" panose="02000000000000000000" pitchFamily="2" charset="0"/>
                <a:cs typeface="NikoshBAN" panose="02000000000000000000" pitchFamily="2" charset="0"/>
              </a:rPr>
              <a:t>প্রদানকারী</a:t>
            </a:r>
            <a:r>
              <a:rPr lang="ar-SA" sz="3200" dirty="0">
                <a:solidFill>
                  <a:schemeClr val="tx1">
                    <a:lumMod val="95000"/>
                    <a:lumOff val="5000"/>
                  </a:schemeClr>
                </a:solidFill>
                <a:latin typeface="NikoshBAN" panose="02000000000000000000" pitchFamily="2" charset="0"/>
                <a:cs typeface="Times New Roman" panose="02020603050405020304" pitchFamily="18" charset="0"/>
              </a:rPr>
              <a:t> عامل </a:t>
            </a:r>
            <a:r>
              <a:rPr lang="en-GB"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আসা।যেমন</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 </a:t>
            </a:r>
            <a:r>
              <a:rPr lang="ar-SA" sz="3200" dirty="0">
                <a:latin typeface="NikoshBAN" panose="02000000000000000000" pitchFamily="2" charset="0"/>
                <a:cs typeface="Times New Roman" panose="02020603050405020304" pitchFamily="18" charset="0"/>
              </a:rPr>
              <a:t>     </a:t>
            </a:r>
            <a:r>
              <a:rPr lang="ar-SA" sz="3200" b="1" dirty="0">
                <a:solidFill>
                  <a:schemeClr val="tx1">
                    <a:lumMod val="95000"/>
                    <a:lumOff val="5000"/>
                  </a:schemeClr>
                </a:solidFill>
                <a:latin typeface="NikoshBAN" panose="02000000000000000000" pitchFamily="2" charset="0"/>
                <a:cs typeface="Times New Roman" panose="02020603050405020304" pitchFamily="18" charset="0"/>
              </a:rPr>
              <a:t>لاَ تَفْعَلْ </a:t>
            </a:r>
            <a:r>
              <a:rPr lang="ar-SA" sz="3200" b="1" dirty="0">
                <a:latin typeface="NikoshBAN" panose="02000000000000000000" pitchFamily="2" charset="0"/>
                <a:cs typeface="Times New Roman" panose="02020603050405020304" pitchFamily="18" charset="0"/>
              </a:rPr>
              <a:t>-</a:t>
            </a:r>
            <a:r>
              <a:rPr lang="ar-SA" sz="3200" b="1" dirty="0">
                <a:solidFill>
                  <a:schemeClr val="tx1">
                    <a:lumMod val="95000"/>
                    <a:lumOff val="5000"/>
                  </a:schemeClr>
                </a:solidFill>
                <a:latin typeface="NikoshBAN" panose="02000000000000000000" pitchFamily="2" charset="0"/>
                <a:cs typeface="Times New Roman" panose="02020603050405020304" pitchFamily="18" charset="0"/>
              </a:rPr>
              <a:t>   لَمْ يَسْمَعْ</a:t>
            </a:r>
            <a:r>
              <a:rPr lang="ar-SA" sz="3200" b="1" dirty="0">
                <a:latin typeface="NikoshBAN" panose="02000000000000000000" pitchFamily="2" charset="0"/>
                <a:cs typeface="Times New Roman" panose="02020603050405020304" pitchFamily="18" charset="0"/>
              </a:rPr>
              <a:t> </a:t>
            </a:r>
            <a:endParaRPr lang="en-US" sz="3200" b="1" dirty="0">
              <a:latin typeface="NikoshBAN" panose="02000000000000000000" pitchFamily="2" charset="0"/>
              <a:cs typeface="NikoshBAN" panose="02000000000000000000" pitchFamily="2" charset="0"/>
            </a:endParaRPr>
          </a:p>
        </p:txBody>
      </p:sp>
      <p:sp>
        <p:nvSpPr>
          <p:cNvPr id="27" name="Rectangle 26">
            <a:extLst>
              <a:ext uri="{FF2B5EF4-FFF2-40B4-BE49-F238E27FC236}">
                <a16:creationId xmlns:a16="http://schemas.microsoft.com/office/drawing/2014/main" id="{BDF82762-B2BC-4304-9995-2E1823F03E15}"/>
              </a:ext>
            </a:extLst>
          </p:cNvPr>
          <p:cNvSpPr/>
          <p:nvPr/>
        </p:nvSpPr>
        <p:spPr>
          <a:xfrm>
            <a:off x="6071470" y="4227549"/>
            <a:ext cx="2054086" cy="769441"/>
          </a:xfrm>
          <a:prstGeom prst="rect">
            <a:avLst/>
          </a:prstGeom>
        </p:spPr>
        <p:txBody>
          <a:bodyPr wrap="square">
            <a:spAutoFit/>
          </a:bodyPr>
          <a:lstStyle/>
          <a:p>
            <a:pPr algn="ctr"/>
            <a:r>
              <a:rPr lang="ar-SA" sz="4400" dirty="0">
                <a:solidFill>
                  <a:schemeClr val="tx1">
                    <a:lumMod val="95000"/>
                    <a:lumOff val="5000"/>
                  </a:schemeClr>
                </a:solidFill>
                <a:latin typeface="Times New Roman" panose="02020603050405020304" pitchFamily="18" charset="0"/>
                <a:cs typeface="Times New Roman" panose="02020603050405020304" pitchFamily="18" charset="0"/>
              </a:rPr>
              <a:t> اُدْخُلِىْ </a:t>
            </a:r>
            <a:endParaRPr lang="en-US" sz="4400" dirty="0">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85466446-7C44-4821-B4B5-7F64700D6A3E}"/>
              </a:ext>
            </a:extLst>
          </p:cNvPr>
          <p:cNvSpPr/>
          <p:nvPr/>
        </p:nvSpPr>
        <p:spPr>
          <a:xfrm>
            <a:off x="414678" y="5415952"/>
            <a:ext cx="12973050" cy="584775"/>
          </a:xfrm>
          <a:prstGeom prst="rect">
            <a:avLst/>
          </a:prstGeom>
        </p:spPr>
        <p:txBody>
          <a:bodyPr wrap="square">
            <a:spAutoFit/>
          </a:bodyPr>
          <a:lstStyle/>
          <a:p>
            <a:r>
              <a:rPr lang="en-US" sz="3200" dirty="0">
                <a:latin typeface="NikoshBAN" panose="02000000000000000000" pitchFamily="2" charset="0"/>
                <a:cs typeface="NikoshBAN" panose="02000000000000000000" pitchFamily="2" charset="0"/>
              </a:rPr>
              <a:t>৮) </a:t>
            </a:r>
            <a:r>
              <a:rPr lang="en-US" sz="3200" dirty="0" err="1">
                <a:latin typeface="NikoshBAN" panose="02000000000000000000" pitchFamily="2" charset="0"/>
                <a:cs typeface="NikoshBAN" panose="02000000000000000000" pitchFamily="2" charset="0"/>
              </a:rPr>
              <a:t>শব্দের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শুরুতে</a:t>
            </a:r>
            <a:r>
              <a:rPr lang="ar-SA" sz="3200" dirty="0">
                <a:solidFill>
                  <a:schemeClr val="tx1">
                    <a:lumMod val="95000"/>
                    <a:lumOff val="5000"/>
                  </a:schemeClr>
                </a:solidFill>
                <a:latin typeface="NikoshBAN" panose="02000000000000000000" pitchFamily="2" charset="0"/>
                <a:cs typeface="Times New Roman" panose="02020603050405020304" pitchFamily="18" charset="0"/>
              </a:rPr>
              <a:t> نصب</a:t>
            </a:r>
            <a:r>
              <a:rPr lang="ar-SA" sz="3200" dirty="0">
                <a:latin typeface="NikoshBAN" panose="02000000000000000000" pitchFamily="2" charset="0"/>
                <a:cs typeface="Times New Roman" panose="02020603050405020304" pitchFamily="18" charset="0"/>
              </a:rPr>
              <a:t> </a:t>
            </a:r>
            <a:r>
              <a:rPr lang="en-GB" sz="3200" dirty="0" err="1">
                <a:solidFill>
                  <a:schemeClr val="tx1">
                    <a:lumMod val="95000"/>
                    <a:lumOff val="5000"/>
                  </a:schemeClr>
                </a:solidFill>
                <a:latin typeface="NikoshBAN" panose="02000000000000000000" pitchFamily="2" charset="0"/>
                <a:cs typeface="NikoshBAN" panose="02000000000000000000" pitchFamily="2" charset="0"/>
              </a:rPr>
              <a:t>প্রদানকারী</a:t>
            </a:r>
            <a:r>
              <a:rPr lang="ar-SA" sz="3200" dirty="0">
                <a:solidFill>
                  <a:schemeClr val="tx1">
                    <a:lumMod val="95000"/>
                    <a:lumOff val="5000"/>
                  </a:schemeClr>
                </a:solidFill>
                <a:latin typeface="NikoshBAN" panose="02000000000000000000" pitchFamily="2" charset="0"/>
                <a:cs typeface="Times New Roman" panose="02020603050405020304" pitchFamily="18" charset="0"/>
              </a:rPr>
              <a:t> عامل </a:t>
            </a:r>
            <a:r>
              <a:rPr lang="en-US" sz="3200" dirty="0" err="1">
                <a:latin typeface="NikoshBAN" panose="02000000000000000000" pitchFamily="2" charset="0"/>
                <a:cs typeface="NikoshBAN" panose="02000000000000000000" pitchFamily="2" charset="0"/>
              </a:rPr>
              <a:t>আসা</a:t>
            </a:r>
            <a:r>
              <a:rPr lang="en-US" sz="3200" dirty="0">
                <a:latin typeface="NikoshBAN" panose="02000000000000000000" pitchFamily="2" charset="0"/>
                <a:cs typeface="NikoshBAN" panose="02000000000000000000" pitchFamily="2" charset="0"/>
              </a:rPr>
              <a:t>।</a:t>
            </a:r>
            <a:r>
              <a:rPr lang="ar-SA" sz="3200" dirty="0">
                <a:latin typeface="NikoshBAN" panose="02000000000000000000" pitchFamily="2" charset="0"/>
                <a:cs typeface="Times New Roman" panose="02020603050405020304" pitchFamily="18" charset="0"/>
              </a:rPr>
              <a:t> </a:t>
            </a:r>
            <a:r>
              <a:rPr lang="en-US" sz="3200" dirty="0" err="1">
                <a:latin typeface="NikoshBAN" panose="02000000000000000000" pitchFamily="2" charset="0"/>
                <a:cs typeface="NikoshBAN" panose="02000000000000000000" pitchFamily="2" charset="0"/>
              </a:rPr>
              <a:t>যেমন</a:t>
            </a:r>
            <a:r>
              <a:rPr lang="en-US" sz="3200" dirty="0">
                <a:latin typeface="NikoshBAN" panose="02000000000000000000" pitchFamily="2" charset="0"/>
                <a:cs typeface="NikoshBAN" panose="02000000000000000000" pitchFamily="2" charset="0"/>
              </a:rPr>
              <a:t>-</a:t>
            </a:r>
            <a:r>
              <a:rPr lang="ar-SA" sz="3200" dirty="0">
                <a:latin typeface="NikoshBAN" panose="02000000000000000000" pitchFamily="2" charset="0"/>
                <a:cs typeface="Times New Roman" panose="02020603050405020304" pitchFamily="18" charset="0"/>
              </a:rPr>
              <a:t>   </a:t>
            </a:r>
            <a:r>
              <a:rPr lang="ar-SA" sz="3200" b="1" dirty="0">
                <a:solidFill>
                  <a:schemeClr val="tx1">
                    <a:lumMod val="95000"/>
                    <a:lumOff val="5000"/>
                  </a:schemeClr>
                </a:solidFill>
                <a:latin typeface="NikoshBAN" panose="02000000000000000000" pitchFamily="2" charset="0"/>
                <a:cs typeface="Times New Roman" panose="02020603050405020304" pitchFamily="18" charset="0"/>
              </a:rPr>
              <a:t>لَنْ تَفْعَلَ </a:t>
            </a:r>
            <a:r>
              <a:rPr lang="ar-SA" sz="3200" b="1" dirty="0">
                <a:latin typeface="NikoshBAN" panose="02000000000000000000" pitchFamily="2" charset="0"/>
                <a:cs typeface="Times New Roman" panose="02020603050405020304" pitchFamily="18" charset="0"/>
              </a:rPr>
              <a:t>-</a:t>
            </a:r>
            <a:r>
              <a:rPr lang="ar-SA" sz="3200" b="1" dirty="0">
                <a:solidFill>
                  <a:schemeClr val="tx1">
                    <a:lumMod val="95000"/>
                    <a:lumOff val="5000"/>
                  </a:schemeClr>
                </a:solidFill>
                <a:latin typeface="NikoshBAN" panose="02000000000000000000" pitchFamily="2" charset="0"/>
                <a:cs typeface="Times New Roman" panose="02020603050405020304" pitchFamily="18" charset="0"/>
              </a:rPr>
              <a:t> اَنْ يّضْرِبَ </a:t>
            </a:r>
            <a:r>
              <a:rPr lang="ar-SA" sz="3200" b="1" dirty="0">
                <a:latin typeface="NikoshBAN" panose="02000000000000000000" pitchFamily="2" charset="0"/>
                <a:cs typeface="Times New Roman" panose="02020603050405020304" pitchFamily="18" charset="0"/>
              </a:rPr>
              <a:t> </a:t>
            </a:r>
            <a:endParaRPr lang="en-US" sz="3200" b="1" dirty="0">
              <a:latin typeface="NikoshBAN" panose="02000000000000000000" pitchFamily="2" charset="0"/>
              <a:cs typeface="NikoshBAN" panose="02000000000000000000" pitchFamily="2" charset="0"/>
            </a:endParaRPr>
          </a:p>
        </p:txBody>
      </p:sp>
      <p:sp>
        <p:nvSpPr>
          <p:cNvPr id="30" name="Rectangle 29">
            <a:extLst>
              <a:ext uri="{FF2B5EF4-FFF2-40B4-BE49-F238E27FC236}">
                <a16:creationId xmlns:a16="http://schemas.microsoft.com/office/drawing/2014/main" id="{D31D60D5-AEFB-4A7C-B025-64A3FDB9E628}"/>
              </a:ext>
            </a:extLst>
          </p:cNvPr>
          <p:cNvSpPr/>
          <p:nvPr/>
        </p:nvSpPr>
        <p:spPr>
          <a:xfrm>
            <a:off x="5867400" y="3364595"/>
            <a:ext cx="2883233" cy="769441"/>
          </a:xfrm>
          <a:prstGeom prst="rect">
            <a:avLst/>
          </a:prstGeom>
        </p:spPr>
        <p:txBody>
          <a:bodyPr wrap="square">
            <a:spAutoFit/>
          </a:bodyPr>
          <a:lstStyle/>
          <a:p>
            <a:pPr algn="ctr"/>
            <a:r>
              <a:rPr lang="ar-SA" sz="4400" spc="300" dirty="0">
                <a:solidFill>
                  <a:schemeClr val="tx1">
                    <a:lumMod val="95000"/>
                    <a:lumOff val="5000"/>
                  </a:schemeClr>
                </a:solidFill>
                <a:latin typeface="Times New Roman" panose="02020603050405020304" pitchFamily="18" charset="0"/>
                <a:cs typeface="Times New Roman" panose="02020603050405020304" pitchFamily="18" charset="0"/>
              </a:rPr>
              <a:t>سَمِعْنَا</a:t>
            </a:r>
            <a:endParaRPr lang="en-US" sz="4400" spc="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173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250" fill="hold"/>
                                        <p:tgtEl>
                                          <p:spTgt spid="3"/>
                                        </p:tgtEl>
                                        <p:attrNameLst>
                                          <p:attrName>ppt_x</p:attrName>
                                        </p:attrNameLst>
                                      </p:cBhvr>
                                      <p:tavLst>
                                        <p:tav tm="0">
                                          <p:val>
                                            <p:strVal val="1+#ppt_w/2"/>
                                          </p:val>
                                        </p:tav>
                                        <p:tav tm="100000">
                                          <p:val>
                                            <p:strVal val="#ppt_x"/>
                                          </p:val>
                                        </p:tav>
                                      </p:tavLst>
                                    </p:anim>
                                    <p:anim calcmode="lin" valueType="num">
                                      <p:cBhvr additive="base">
                                        <p:cTn id="8" dur="225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grpId="0" nodeType="click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75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4" dur="750" fill="hold"/>
                                        <p:tgtEl>
                                          <p:spTgt spid="4"/>
                                        </p:tgtEl>
                                        <p:attrNameLst>
                                          <p:attrName>ppt_y</p:attrName>
                                        </p:attrNameLst>
                                      </p:cBhvr>
                                      <p:tavLst>
                                        <p:tav tm="0">
                                          <p:val>
                                            <p:strVal val="#ppt_y"/>
                                          </p:val>
                                        </p:tav>
                                        <p:tav tm="100000">
                                          <p:val>
                                            <p:strVal val="#ppt_y"/>
                                          </p:val>
                                        </p:tav>
                                      </p:tavLst>
                                    </p:anim>
                                    <p:anim calcmode="lin" valueType="num">
                                      <p:cBhvr>
                                        <p:cTn id="15" dur="75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6" dur="75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7" dur="750" tmFilter="0,0; .5, 1; 1, 1"/>
                                        <p:tgtEl>
                                          <p:spTgt spid="4"/>
                                        </p:tgtEl>
                                      </p:cBhvr>
                                    </p:animEffect>
                                  </p:childTnLst>
                                </p:cTn>
                              </p:par>
                              <p:par>
                                <p:cTn id="18" presetID="41" presetClass="entr" presetSubtype="0" fill="hold" grpId="0" nodeType="withEffect">
                                  <p:stCondLst>
                                    <p:cond delay="0"/>
                                  </p:stCondLst>
                                  <p:iterate type="lt">
                                    <p:tmPct val="10000"/>
                                  </p:iterate>
                                  <p:childTnLst>
                                    <p:set>
                                      <p:cBhvr>
                                        <p:cTn id="19" dur="1" fill="hold">
                                          <p:stCondLst>
                                            <p:cond delay="0"/>
                                          </p:stCondLst>
                                        </p:cTn>
                                        <p:tgtEl>
                                          <p:spTgt spid="13"/>
                                        </p:tgtEl>
                                        <p:attrNameLst>
                                          <p:attrName>style.visibility</p:attrName>
                                        </p:attrNameLst>
                                      </p:cBhvr>
                                      <p:to>
                                        <p:strVal val="visible"/>
                                      </p:to>
                                    </p:set>
                                    <p:anim calcmode="lin" valueType="num">
                                      <p:cBhvr>
                                        <p:cTn id="20" dur="75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1" dur="750" fill="hold"/>
                                        <p:tgtEl>
                                          <p:spTgt spid="13"/>
                                        </p:tgtEl>
                                        <p:attrNameLst>
                                          <p:attrName>ppt_y</p:attrName>
                                        </p:attrNameLst>
                                      </p:cBhvr>
                                      <p:tavLst>
                                        <p:tav tm="0">
                                          <p:val>
                                            <p:strVal val="#ppt_y"/>
                                          </p:val>
                                        </p:tav>
                                        <p:tav tm="100000">
                                          <p:val>
                                            <p:strVal val="#ppt_y"/>
                                          </p:val>
                                        </p:tav>
                                      </p:tavLst>
                                    </p:anim>
                                    <p:anim calcmode="lin" valueType="num">
                                      <p:cBhvr>
                                        <p:cTn id="22" dur="75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3" dur="75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4" dur="750" tmFilter="0,0; .5, 1; 1, 1"/>
                                        <p:tgtEl>
                                          <p:spTgt spid="13"/>
                                        </p:tgtEl>
                                      </p:cBhvr>
                                    </p:animEffect>
                                  </p:childTnLst>
                                </p:cTn>
                              </p:par>
                              <p:par>
                                <p:cTn id="25" presetID="41" presetClass="entr" presetSubtype="0" fill="hold" grpId="0" nodeType="withEffect">
                                  <p:stCondLst>
                                    <p:cond delay="0"/>
                                  </p:stCondLst>
                                  <p:iterate type="lt">
                                    <p:tmPct val="10000"/>
                                  </p:iterate>
                                  <p:childTnLst>
                                    <p:set>
                                      <p:cBhvr>
                                        <p:cTn id="26" dur="1" fill="hold">
                                          <p:stCondLst>
                                            <p:cond delay="0"/>
                                          </p:stCondLst>
                                        </p:cTn>
                                        <p:tgtEl>
                                          <p:spTgt spid="7"/>
                                        </p:tgtEl>
                                        <p:attrNameLst>
                                          <p:attrName>style.visibility</p:attrName>
                                        </p:attrNameLst>
                                      </p:cBhvr>
                                      <p:to>
                                        <p:strVal val="visible"/>
                                      </p:to>
                                    </p:set>
                                    <p:anim calcmode="lin" valueType="num">
                                      <p:cBhvr>
                                        <p:cTn id="27" dur="75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8" dur="750" fill="hold"/>
                                        <p:tgtEl>
                                          <p:spTgt spid="7"/>
                                        </p:tgtEl>
                                        <p:attrNameLst>
                                          <p:attrName>ppt_y</p:attrName>
                                        </p:attrNameLst>
                                      </p:cBhvr>
                                      <p:tavLst>
                                        <p:tav tm="0">
                                          <p:val>
                                            <p:strVal val="#ppt_y"/>
                                          </p:val>
                                        </p:tav>
                                        <p:tav tm="100000">
                                          <p:val>
                                            <p:strVal val="#ppt_y"/>
                                          </p:val>
                                        </p:tav>
                                      </p:tavLst>
                                    </p:anim>
                                    <p:anim calcmode="lin" valueType="num">
                                      <p:cBhvr>
                                        <p:cTn id="29" dur="75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0" dur="75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1" dur="750" tmFilter="0,0; .5, 1; 1, 1"/>
                                        <p:tgtEl>
                                          <p:spTgt spid="7"/>
                                        </p:tgtEl>
                                      </p:cBhvr>
                                    </p:animEffect>
                                  </p:childTnLst>
                                </p:cTn>
                              </p:par>
                              <p:par>
                                <p:cTn id="32" presetID="41" presetClass="entr" presetSubtype="0" fill="hold" grpId="0" nodeType="withEffect">
                                  <p:stCondLst>
                                    <p:cond delay="0"/>
                                  </p:stCondLst>
                                  <p:iterate type="lt">
                                    <p:tmPct val="10000"/>
                                  </p:iterate>
                                  <p:childTnLst>
                                    <p:set>
                                      <p:cBhvr>
                                        <p:cTn id="33" dur="1" fill="hold">
                                          <p:stCondLst>
                                            <p:cond delay="0"/>
                                          </p:stCondLst>
                                        </p:cTn>
                                        <p:tgtEl>
                                          <p:spTgt spid="9"/>
                                        </p:tgtEl>
                                        <p:attrNameLst>
                                          <p:attrName>style.visibility</p:attrName>
                                        </p:attrNameLst>
                                      </p:cBhvr>
                                      <p:to>
                                        <p:strVal val="visible"/>
                                      </p:to>
                                    </p:set>
                                    <p:anim calcmode="lin" valueType="num">
                                      <p:cBhvr>
                                        <p:cTn id="34" dur="75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5" dur="750" fill="hold"/>
                                        <p:tgtEl>
                                          <p:spTgt spid="9"/>
                                        </p:tgtEl>
                                        <p:attrNameLst>
                                          <p:attrName>ppt_y</p:attrName>
                                        </p:attrNameLst>
                                      </p:cBhvr>
                                      <p:tavLst>
                                        <p:tav tm="0">
                                          <p:val>
                                            <p:strVal val="#ppt_y"/>
                                          </p:val>
                                        </p:tav>
                                        <p:tav tm="100000">
                                          <p:val>
                                            <p:strVal val="#ppt_y"/>
                                          </p:val>
                                        </p:tav>
                                      </p:tavLst>
                                    </p:anim>
                                    <p:anim calcmode="lin" valueType="num">
                                      <p:cBhvr>
                                        <p:cTn id="36" dur="75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7" dur="75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8" dur="750" tmFilter="0,0; .5, 1; 1, 1"/>
                                        <p:tgtEl>
                                          <p:spTgt spid="9"/>
                                        </p:tgtEl>
                                      </p:cBhvr>
                                    </p:animEffect>
                                  </p:childTnLst>
                                </p:cTn>
                              </p:par>
                              <p:par>
                                <p:cTn id="39" presetID="41" presetClass="entr" presetSubtype="0" fill="hold" grpId="0" nodeType="withEffect">
                                  <p:stCondLst>
                                    <p:cond delay="0"/>
                                  </p:stCondLst>
                                  <p:iterate type="lt">
                                    <p:tmPct val="10000"/>
                                  </p:iterate>
                                  <p:childTnLst>
                                    <p:set>
                                      <p:cBhvr>
                                        <p:cTn id="40" dur="1" fill="hold">
                                          <p:stCondLst>
                                            <p:cond delay="0"/>
                                          </p:stCondLst>
                                        </p:cTn>
                                        <p:tgtEl>
                                          <p:spTgt spid="11"/>
                                        </p:tgtEl>
                                        <p:attrNameLst>
                                          <p:attrName>style.visibility</p:attrName>
                                        </p:attrNameLst>
                                      </p:cBhvr>
                                      <p:to>
                                        <p:strVal val="visible"/>
                                      </p:to>
                                    </p:set>
                                    <p:anim calcmode="lin" valueType="num">
                                      <p:cBhvr>
                                        <p:cTn id="41" dur="7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42" dur="750" fill="hold"/>
                                        <p:tgtEl>
                                          <p:spTgt spid="11"/>
                                        </p:tgtEl>
                                        <p:attrNameLst>
                                          <p:attrName>ppt_y</p:attrName>
                                        </p:attrNameLst>
                                      </p:cBhvr>
                                      <p:tavLst>
                                        <p:tav tm="0">
                                          <p:val>
                                            <p:strVal val="#ppt_y"/>
                                          </p:val>
                                        </p:tav>
                                        <p:tav tm="100000">
                                          <p:val>
                                            <p:strVal val="#ppt_y"/>
                                          </p:val>
                                        </p:tav>
                                      </p:tavLst>
                                    </p:anim>
                                    <p:anim calcmode="lin" valueType="num">
                                      <p:cBhvr>
                                        <p:cTn id="43" dur="7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44" dur="7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45" dur="750" tmFilter="0,0; .5, 1; 1, 1"/>
                                        <p:tgtEl>
                                          <p:spTgt spid="11"/>
                                        </p:tgtEl>
                                      </p:cBhvr>
                                    </p:animEffect>
                                  </p:childTnLst>
                                </p:cTn>
                              </p:par>
                              <p:par>
                                <p:cTn id="46" presetID="41" presetClass="entr" presetSubtype="0" fill="hold" grpId="0" nodeType="withEffect">
                                  <p:stCondLst>
                                    <p:cond delay="0"/>
                                  </p:stCondLst>
                                  <p:iterate type="lt">
                                    <p:tmPct val="10000"/>
                                  </p:iterate>
                                  <p:childTnLst>
                                    <p:set>
                                      <p:cBhvr>
                                        <p:cTn id="47" dur="1" fill="hold">
                                          <p:stCondLst>
                                            <p:cond delay="0"/>
                                          </p:stCondLst>
                                        </p:cTn>
                                        <p:tgtEl>
                                          <p:spTgt spid="30"/>
                                        </p:tgtEl>
                                        <p:attrNameLst>
                                          <p:attrName>style.visibility</p:attrName>
                                        </p:attrNameLst>
                                      </p:cBhvr>
                                      <p:to>
                                        <p:strVal val="visible"/>
                                      </p:to>
                                    </p:set>
                                    <p:anim calcmode="lin" valueType="num">
                                      <p:cBhvr>
                                        <p:cTn id="48" dur="75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49" dur="750" fill="hold"/>
                                        <p:tgtEl>
                                          <p:spTgt spid="30"/>
                                        </p:tgtEl>
                                        <p:attrNameLst>
                                          <p:attrName>ppt_y</p:attrName>
                                        </p:attrNameLst>
                                      </p:cBhvr>
                                      <p:tavLst>
                                        <p:tav tm="0">
                                          <p:val>
                                            <p:strVal val="#ppt_y"/>
                                          </p:val>
                                        </p:tav>
                                        <p:tav tm="100000">
                                          <p:val>
                                            <p:strVal val="#ppt_y"/>
                                          </p:val>
                                        </p:tav>
                                      </p:tavLst>
                                    </p:anim>
                                    <p:anim calcmode="lin" valueType="num">
                                      <p:cBhvr>
                                        <p:cTn id="50" dur="75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51" dur="75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52" dur="750" tmFilter="0,0; .5, 1; 1, 1"/>
                                        <p:tgtEl>
                                          <p:spTgt spid="30"/>
                                        </p:tgtEl>
                                      </p:cBhvr>
                                    </p:animEffect>
                                  </p:childTnLst>
                                </p:cTn>
                              </p:par>
                              <p:par>
                                <p:cTn id="53" presetID="41" presetClass="entr" presetSubtype="0" fill="hold" grpId="0" nodeType="withEffect">
                                  <p:stCondLst>
                                    <p:cond delay="0"/>
                                  </p:stCondLst>
                                  <p:iterate type="lt">
                                    <p:tmPct val="10000"/>
                                  </p:iterate>
                                  <p:childTnLst>
                                    <p:set>
                                      <p:cBhvr>
                                        <p:cTn id="54" dur="1" fill="hold">
                                          <p:stCondLst>
                                            <p:cond delay="0"/>
                                          </p:stCondLst>
                                        </p:cTn>
                                        <p:tgtEl>
                                          <p:spTgt spid="23"/>
                                        </p:tgtEl>
                                        <p:attrNameLst>
                                          <p:attrName>style.visibility</p:attrName>
                                        </p:attrNameLst>
                                      </p:cBhvr>
                                      <p:to>
                                        <p:strVal val="visible"/>
                                      </p:to>
                                    </p:set>
                                    <p:anim calcmode="lin" valueType="num">
                                      <p:cBhvr>
                                        <p:cTn id="55" dur="75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56" dur="750" fill="hold"/>
                                        <p:tgtEl>
                                          <p:spTgt spid="23"/>
                                        </p:tgtEl>
                                        <p:attrNameLst>
                                          <p:attrName>ppt_y</p:attrName>
                                        </p:attrNameLst>
                                      </p:cBhvr>
                                      <p:tavLst>
                                        <p:tav tm="0">
                                          <p:val>
                                            <p:strVal val="#ppt_y"/>
                                          </p:val>
                                        </p:tav>
                                        <p:tav tm="100000">
                                          <p:val>
                                            <p:strVal val="#ppt_y"/>
                                          </p:val>
                                        </p:tav>
                                      </p:tavLst>
                                    </p:anim>
                                    <p:anim calcmode="lin" valueType="num">
                                      <p:cBhvr>
                                        <p:cTn id="57" dur="75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58" dur="75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59" dur="750" tmFilter="0,0; .5, 1; 1, 1"/>
                                        <p:tgtEl>
                                          <p:spTgt spid="23"/>
                                        </p:tgtEl>
                                      </p:cBhvr>
                                    </p:animEffect>
                                  </p:childTnLst>
                                </p:cTn>
                              </p:par>
                              <p:par>
                                <p:cTn id="60" presetID="41" presetClass="entr" presetSubtype="0" fill="hold" grpId="0" nodeType="withEffect">
                                  <p:stCondLst>
                                    <p:cond delay="0"/>
                                  </p:stCondLst>
                                  <p:iterate type="lt">
                                    <p:tmPct val="10000"/>
                                  </p:iterate>
                                  <p:childTnLst>
                                    <p:set>
                                      <p:cBhvr>
                                        <p:cTn id="61" dur="1" fill="hold">
                                          <p:stCondLst>
                                            <p:cond delay="0"/>
                                          </p:stCondLst>
                                        </p:cTn>
                                        <p:tgtEl>
                                          <p:spTgt spid="25"/>
                                        </p:tgtEl>
                                        <p:attrNameLst>
                                          <p:attrName>style.visibility</p:attrName>
                                        </p:attrNameLst>
                                      </p:cBhvr>
                                      <p:to>
                                        <p:strVal val="visible"/>
                                      </p:to>
                                    </p:set>
                                    <p:anim calcmode="lin" valueType="num">
                                      <p:cBhvr>
                                        <p:cTn id="62" dur="75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63" dur="750" fill="hold"/>
                                        <p:tgtEl>
                                          <p:spTgt spid="25"/>
                                        </p:tgtEl>
                                        <p:attrNameLst>
                                          <p:attrName>ppt_y</p:attrName>
                                        </p:attrNameLst>
                                      </p:cBhvr>
                                      <p:tavLst>
                                        <p:tav tm="0">
                                          <p:val>
                                            <p:strVal val="#ppt_y"/>
                                          </p:val>
                                        </p:tav>
                                        <p:tav tm="100000">
                                          <p:val>
                                            <p:strVal val="#ppt_y"/>
                                          </p:val>
                                        </p:tav>
                                      </p:tavLst>
                                    </p:anim>
                                    <p:anim calcmode="lin" valueType="num">
                                      <p:cBhvr>
                                        <p:cTn id="64" dur="75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65" dur="75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66" dur="750" tmFilter="0,0; .5, 1; 1, 1"/>
                                        <p:tgtEl>
                                          <p:spTgt spid="25"/>
                                        </p:tgtEl>
                                      </p:cBhvr>
                                    </p:animEffect>
                                  </p:childTnLst>
                                </p:cTn>
                              </p:par>
                              <p:par>
                                <p:cTn id="67" presetID="41" presetClass="entr" presetSubtype="0" fill="hold" grpId="0" nodeType="withEffect">
                                  <p:stCondLst>
                                    <p:cond delay="0"/>
                                  </p:stCondLst>
                                  <p:iterate type="lt">
                                    <p:tmPct val="10000"/>
                                  </p:iterate>
                                  <p:childTnLst>
                                    <p:set>
                                      <p:cBhvr>
                                        <p:cTn id="68" dur="1" fill="hold">
                                          <p:stCondLst>
                                            <p:cond delay="0"/>
                                          </p:stCondLst>
                                        </p:cTn>
                                        <p:tgtEl>
                                          <p:spTgt spid="27"/>
                                        </p:tgtEl>
                                        <p:attrNameLst>
                                          <p:attrName>style.visibility</p:attrName>
                                        </p:attrNameLst>
                                      </p:cBhvr>
                                      <p:to>
                                        <p:strVal val="visible"/>
                                      </p:to>
                                    </p:set>
                                    <p:anim calcmode="lin" valueType="num">
                                      <p:cBhvr>
                                        <p:cTn id="69" dur="75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70" dur="750" fill="hold"/>
                                        <p:tgtEl>
                                          <p:spTgt spid="27"/>
                                        </p:tgtEl>
                                        <p:attrNameLst>
                                          <p:attrName>ppt_y</p:attrName>
                                        </p:attrNameLst>
                                      </p:cBhvr>
                                      <p:tavLst>
                                        <p:tav tm="0">
                                          <p:val>
                                            <p:strVal val="#ppt_y"/>
                                          </p:val>
                                        </p:tav>
                                        <p:tav tm="100000">
                                          <p:val>
                                            <p:strVal val="#ppt_y"/>
                                          </p:val>
                                        </p:tav>
                                      </p:tavLst>
                                    </p:anim>
                                    <p:anim calcmode="lin" valueType="num">
                                      <p:cBhvr>
                                        <p:cTn id="71" dur="75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72" dur="75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73" dur="750" tmFilter="0,0; .5, 1; 1, 1"/>
                                        <p:tgtEl>
                                          <p:spTgt spid="27"/>
                                        </p:tgtEl>
                                      </p:cBhvr>
                                    </p:animEffect>
                                  </p:childTnLst>
                                </p:cTn>
                              </p:par>
                              <p:par>
                                <p:cTn id="74" presetID="41" presetClass="entr" presetSubtype="0" fill="hold" grpId="0" nodeType="withEffect">
                                  <p:stCondLst>
                                    <p:cond delay="0"/>
                                  </p:stCondLst>
                                  <p:iterate type="lt">
                                    <p:tmPct val="10000"/>
                                  </p:iterate>
                                  <p:childTnLst>
                                    <p:set>
                                      <p:cBhvr>
                                        <p:cTn id="75" dur="1" fill="hold">
                                          <p:stCondLst>
                                            <p:cond delay="0"/>
                                          </p:stCondLst>
                                        </p:cTn>
                                        <p:tgtEl>
                                          <p:spTgt spid="26"/>
                                        </p:tgtEl>
                                        <p:attrNameLst>
                                          <p:attrName>style.visibility</p:attrName>
                                        </p:attrNameLst>
                                      </p:cBhvr>
                                      <p:to>
                                        <p:strVal val="visible"/>
                                      </p:to>
                                    </p:set>
                                    <p:anim calcmode="lin" valueType="num">
                                      <p:cBhvr>
                                        <p:cTn id="76" dur="75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77" dur="750" fill="hold"/>
                                        <p:tgtEl>
                                          <p:spTgt spid="26"/>
                                        </p:tgtEl>
                                        <p:attrNameLst>
                                          <p:attrName>ppt_y</p:attrName>
                                        </p:attrNameLst>
                                      </p:cBhvr>
                                      <p:tavLst>
                                        <p:tav tm="0">
                                          <p:val>
                                            <p:strVal val="#ppt_y"/>
                                          </p:val>
                                        </p:tav>
                                        <p:tav tm="100000">
                                          <p:val>
                                            <p:strVal val="#ppt_y"/>
                                          </p:val>
                                        </p:tav>
                                      </p:tavLst>
                                    </p:anim>
                                    <p:anim calcmode="lin" valueType="num">
                                      <p:cBhvr>
                                        <p:cTn id="78" dur="75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79" dur="75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80" dur="750" tmFilter="0,0; .5, 1; 1, 1"/>
                                        <p:tgtEl>
                                          <p:spTgt spid="26"/>
                                        </p:tgtEl>
                                      </p:cBhvr>
                                    </p:animEffect>
                                  </p:childTnLst>
                                </p:cTn>
                              </p:par>
                              <p:par>
                                <p:cTn id="81" presetID="41" presetClass="entr" presetSubtype="0" fill="hold" grpId="0" nodeType="withEffect">
                                  <p:stCondLst>
                                    <p:cond delay="0"/>
                                  </p:stCondLst>
                                  <p:iterate type="lt">
                                    <p:tmPct val="10000"/>
                                  </p:iterate>
                                  <p:childTnLst>
                                    <p:set>
                                      <p:cBhvr>
                                        <p:cTn id="82" dur="1" fill="hold">
                                          <p:stCondLst>
                                            <p:cond delay="0"/>
                                          </p:stCondLst>
                                        </p:cTn>
                                        <p:tgtEl>
                                          <p:spTgt spid="29"/>
                                        </p:tgtEl>
                                        <p:attrNameLst>
                                          <p:attrName>style.visibility</p:attrName>
                                        </p:attrNameLst>
                                      </p:cBhvr>
                                      <p:to>
                                        <p:strVal val="visible"/>
                                      </p:to>
                                    </p:set>
                                    <p:anim calcmode="lin" valueType="num">
                                      <p:cBhvr>
                                        <p:cTn id="83" dur="75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84" dur="750" fill="hold"/>
                                        <p:tgtEl>
                                          <p:spTgt spid="29"/>
                                        </p:tgtEl>
                                        <p:attrNameLst>
                                          <p:attrName>ppt_y</p:attrName>
                                        </p:attrNameLst>
                                      </p:cBhvr>
                                      <p:tavLst>
                                        <p:tav tm="0">
                                          <p:val>
                                            <p:strVal val="#ppt_y"/>
                                          </p:val>
                                        </p:tav>
                                        <p:tav tm="100000">
                                          <p:val>
                                            <p:strVal val="#ppt_y"/>
                                          </p:val>
                                        </p:tav>
                                      </p:tavLst>
                                    </p:anim>
                                    <p:anim calcmode="lin" valueType="num">
                                      <p:cBhvr>
                                        <p:cTn id="85" dur="75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86" dur="75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87" dur="750" tmFilter="0,0; .5, 1; 1, 1"/>
                                        <p:tgtEl>
                                          <p:spTgt spid="29"/>
                                        </p:tgtEl>
                                      </p:cBhvr>
                                    </p:animEffect>
                                  </p:childTnLst>
                                </p:cTn>
                              </p:par>
                              <p:par>
                                <p:cTn id="88" presetID="41" presetClass="entr" presetSubtype="0" fill="hold" grpId="0" nodeType="withEffect">
                                  <p:stCondLst>
                                    <p:cond delay="0"/>
                                  </p:stCondLst>
                                  <p:iterate type="lt">
                                    <p:tmPct val="10000"/>
                                  </p:iterate>
                                  <p:childTnLst>
                                    <p:set>
                                      <p:cBhvr>
                                        <p:cTn id="89" dur="1" fill="hold">
                                          <p:stCondLst>
                                            <p:cond delay="0"/>
                                          </p:stCondLst>
                                        </p:cTn>
                                        <p:tgtEl>
                                          <p:spTgt spid="10"/>
                                        </p:tgtEl>
                                        <p:attrNameLst>
                                          <p:attrName>style.visibility</p:attrName>
                                        </p:attrNameLst>
                                      </p:cBhvr>
                                      <p:to>
                                        <p:strVal val="visible"/>
                                      </p:to>
                                    </p:set>
                                    <p:anim calcmode="lin" valueType="num">
                                      <p:cBhvr>
                                        <p:cTn id="90" dur="7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91" dur="750" fill="hold"/>
                                        <p:tgtEl>
                                          <p:spTgt spid="10"/>
                                        </p:tgtEl>
                                        <p:attrNameLst>
                                          <p:attrName>ppt_y</p:attrName>
                                        </p:attrNameLst>
                                      </p:cBhvr>
                                      <p:tavLst>
                                        <p:tav tm="0">
                                          <p:val>
                                            <p:strVal val="#ppt_y"/>
                                          </p:val>
                                        </p:tav>
                                        <p:tav tm="100000">
                                          <p:val>
                                            <p:strVal val="#ppt_y"/>
                                          </p:val>
                                        </p:tav>
                                      </p:tavLst>
                                    </p:anim>
                                    <p:anim calcmode="lin" valueType="num">
                                      <p:cBhvr>
                                        <p:cTn id="92" dur="7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93" dur="7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94" dur="75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9" grpId="0"/>
      <p:bldP spid="10" grpId="0"/>
      <p:bldP spid="11" grpId="0"/>
      <p:bldP spid="13" grpId="0"/>
      <p:bldP spid="23" grpId="0"/>
      <p:bldP spid="25" grpId="0"/>
      <p:bldP spid="26" grpId="0"/>
      <p:bldP spid="27" grpId="0"/>
      <p:bldP spid="29"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49000">
              <a:srgbClr val="FF0000"/>
            </a:gs>
            <a:gs pos="61000">
              <a:srgbClr val="00B0F0"/>
            </a:gs>
            <a:gs pos="100000">
              <a:srgbClr val="002060"/>
            </a:gs>
            <a:gs pos="72000">
              <a:srgbClr val="FFFF00"/>
            </a:gs>
            <a:gs pos="31292">
              <a:srgbClr val="00B050"/>
            </a:gs>
            <a:gs pos="11000">
              <a:srgbClr val="002060"/>
            </a:gs>
          </a:gsLst>
          <a:lin ang="13200000" scaled="0"/>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55586C6-F6F9-4241-9B5B-FAF4E7F5BD64}"/>
              </a:ext>
            </a:extLst>
          </p:cNvPr>
          <p:cNvSpPr txBox="1"/>
          <p:nvPr/>
        </p:nvSpPr>
        <p:spPr>
          <a:xfrm>
            <a:off x="4581525" y="495300"/>
            <a:ext cx="3219450" cy="1015663"/>
          </a:xfrm>
          <a:prstGeom prst="rect">
            <a:avLst/>
          </a:prstGeom>
          <a:noFill/>
        </p:spPr>
        <p:txBody>
          <a:bodyPr wrap="square">
            <a:spAutoFit/>
          </a:bodyPr>
          <a:lstStyle/>
          <a:p>
            <a:r>
              <a:rPr lang="en-US" sz="6000" b="1" spc="50" dirty="0">
                <a:ln w="0"/>
                <a:solidFill>
                  <a:srgbClr val="00B0F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এক</a:t>
            </a:r>
            <a:r>
              <a:rPr lang="as-IN" sz="6000" b="1" spc="50" dirty="0">
                <a:ln w="0"/>
                <a:solidFill>
                  <a:srgbClr val="00B0F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ক</a:t>
            </a:r>
            <a:r>
              <a:rPr lang="en-US" sz="6000" b="1" spc="50" dirty="0">
                <a:ln w="0"/>
                <a:solidFill>
                  <a:srgbClr val="00B0F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r>
              <a:rPr lang="as-IN" sz="6000" b="1" spc="50" dirty="0">
                <a:ln w="0"/>
                <a:solidFill>
                  <a:srgbClr val="00B0F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ক</a:t>
            </a:r>
            <a:r>
              <a:rPr lang="en-US" sz="6000" b="1" spc="50" dirty="0">
                <a:ln w="0"/>
                <a:solidFill>
                  <a:srgbClr val="00B0F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a:t>
            </a:r>
            <a:r>
              <a:rPr lang="as-IN" sz="6000" b="1" spc="50" dirty="0">
                <a:ln w="0"/>
                <a:solidFill>
                  <a:srgbClr val="00B0F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জ</a:t>
            </a:r>
            <a:r>
              <a:rPr lang="en-US" sz="6000" b="1" spc="50" dirty="0">
                <a:ln w="0"/>
                <a:solidFill>
                  <a:srgbClr val="00B0F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p>
        </p:txBody>
      </p:sp>
      <p:pic>
        <p:nvPicPr>
          <p:cNvPr id="9" name="Picture 8">
            <a:extLst>
              <a:ext uri="{FF2B5EF4-FFF2-40B4-BE49-F238E27FC236}">
                <a16:creationId xmlns:a16="http://schemas.microsoft.com/office/drawing/2014/main" id="{C497CF53-512F-404E-AC89-13108C05114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877175" y="3790950"/>
            <a:ext cx="3750720" cy="2679086"/>
          </a:xfrm>
          <a:prstGeom prst="rect">
            <a:avLst/>
          </a:prstGeom>
        </p:spPr>
      </p:pic>
      <p:sp>
        <p:nvSpPr>
          <p:cNvPr id="6" name="TextBox 5">
            <a:extLst>
              <a:ext uri="{FF2B5EF4-FFF2-40B4-BE49-F238E27FC236}">
                <a16:creationId xmlns:a16="http://schemas.microsoft.com/office/drawing/2014/main" id="{8C433CFD-A54B-4B54-B695-D7CFA8368660}"/>
              </a:ext>
            </a:extLst>
          </p:cNvPr>
          <p:cNvSpPr txBox="1"/>
          <p:nvPr/>
        </p:nvSpPr>
        <p:spPr>
          <a:xfrm>
            <a:off x="520161" y="1648771"/>
            <a:ext cx="11416782" cy="707886"/>
          </a:xfrm>
          <a:prstGeom prst="rect">
            <a:avLst/>
          </a:prstGeom>
          <a:noFill/>
        </p:spPr>
        <p:txBody>
          <a:bodyPr wrap="square" rtlCol="0">
            <a:spAutoFit/>
          </a:bodyPr>
          <a:lstStyle/>
          <a:p>
            <a:r>
              <a:rPr lang="ar-SA" sz="4000" dirty="0">
                <a:solidFill>
                  <a:srgbClr val="FF0000"/>
                </a:solidFill>
                <a:latin typeface="Times New Roman" panose="02020603050405020304" pitchFamily="18" charset="0"/>
                <a:cs typeface="Times New Roman" panose="02020603050405020304" pitchFamily="18" charset="0"/>
              </a:rPr>
              <a:t>اَلْفِعْلُ</a:t>
            </a:r>
            <a:r>
              <a:rPr lang="bn-IN" sz="4000" dirty="0">
                <a:solidFill>
                  <a:srgbClr val="FF0000"/>
                </a:solidFill>
                <a:latin typeface="NikoshBAN" panose="02000000000000000000" pitchFamily="2" charset="0"/>
                <a:cs typeface="NikoshBAN" panose="02000000000000000000" pitchFamily="2" charset="0"/>
              </a:rPr>
              <a:t> </a:t>
            </a:r>
            <a:r>
              <a:rPr lang="as-IN" sz="4000" dirty="0">
                <a:solidFill>
                  <a:srgbClr val="FF0000"/>
                </a:solidFill>
                <a:latin typeface="NikoshBAN" panose="02000000000000000000" pitchFamily="2" charset="0"/>
                <a:cs typeface="NikoshBAN" panose="02000000000000000000" pitchFamily="2" charset="0"/>
              </a:rPr>
              <a:t>এ</a:t>
            </a:r>
            <a:r>
              <a:rPr lang="en-US" sz="4000" dirty="0">
                <a:solidFill>
                  <a:srgbClr val="FF0000"/>
                </a:solidFill>
                <a:latin typeface="NikoshBAN" panose="02000000000000000000" pitchFamily="2" charset="0"/>
                <a:cs typeface="NikoshBAN" panose="02000000000000000000" pitchFamily="2" charset="0"/>
              </a:rPr>
              <a:t>র পারিভাষিক অর</a:t>
            </a:r>
            <a:r>
              <a:rPr lang="as-IN" sz="4000" dirty="0">
                <a:solidFill>
                  <a:srgbClr val="FF0000"/>
                </a:solidFill>
                <a:latin typeface="NikoshBAN" panose="02000000000000000000" pitchFamily="2" charset="0"/>
                <a:cs typeface="NikoshBAN" panose="02000000000000000000" pitchFamily="2" charset="0"/>
              </a:rPr>
              <a:t>্</a:t>
            </a:r>
            <a:r>
              <a:rPr lang="en-US" sz="4000" dirty="0">
                <a:solidFill>
                  <a:srgbClr val="FF0000"/>
                </a:solidFill>
                <a:latin typeface="NikoshBAN" panose="02000000000000000000" pitchFamily="2" charset="0"/>
                <a:cs typeface="NikoshBAN" panose="02000000000000000000" pitchFamily="2" charset="0"/>
              </a:rPr>
              <a:t>থ</a:t>
            </a:r>
            <a:r>
              <a:rPr lang="bn-IN" sz="4000" dirty="0">
                <a:solidFill>
                  <a:srgbClr val="FF0000"/>
                </a:solidFill>
                <a:latin typeface="NikoshBAN" panose="02000000000000000000" pitchFamily="2" charset="0"/>
                <a:cs typeface="NikoshBAN" panose="02000000000000000000" pitchFamily="2" charset="0"/>
              </a:rPr>
              <a:t> </a:t>
            </a:r>
            <a:r>
              <a:rPr lang="en-US" sz="4000" dirty="0">
                <a:solidFill>
                  <a:srgbClr val="FF0000"/>
                </a:solidFill>
                <a:latin typeface="Times New Roman" panose="02020603050405020304" pitchFamily="18" charset="0"/>
                <a:cs typeface="Times New Roman" panose="02020603050405020304" pitchFamily="18" charset="0"/>
              </a:rPr>
              <a:t>: </a:t>
            </a:r>
            <a:endParaRPr lang="bn-BD" sz="4000" dirty="0">
              <a:solidFill>
                <a:srgbClr val="FF0000"/>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EC968CA5-7026-4BFC-8102-AD2FE65DE6FE}"/>
              </a:ext>
            </a:extLst>
          </p:cNvPr>
          <p:cNvSpPr/>
          <p:nvPr/>
        </p:nvSpPr>
        <p:spPr>
          <a:xfrm>
            <a:off x="835096" y="3686011"/>
            <a:ext cx="5699054" cy="1261884"/>
          </a:xfrm>
          <a:prstGeom prst="rect">
            <a:avLst/>
          </a:prstGeom>
        </p:spPr>
        <p:txBody>
          <a:bodyPr wrap="square">
            <a:spAutoFit/>
          </a:bodyPr>
          <a:lstStyle/>
          <a:p>
            <a:pPr algn="ctr"/>
            <a:r>
              <a:rPr lang="ar-SA"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الفعل</a:t>
            </a:r>
            <a:r>
              <a:rPr lang="ar-SA" sz="3600" b="1" dirty="0">
                <a:latin typeface="Times New Roman" panose="02020603050405020304" pitchFamily="18" charset="0"/>
                <a:cs typeface="Times New Roman" panose="02020603050405020304" pitchFamily="18" charset="0"/>
              </a:rPr>
              <a:t> كلمةٌ تدل على معنىً فى نفسها دلالة مقترنة باحد ازمنة الثلاثة ـ</a:t>
            </a:r>
            <a:endParaRPr lang="ar-SA"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855872"/>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fltVal val="0"/>
                                          </p:val>
                                        </p:tav>
                                        <p:tav tm="100000">
                                          <p:val>
                                            <p:strVal val="#ppt_w"/>
                                          </p:val>
                                        </p:tav>
                                      </p:tavLst>
                                    </p:anim>
                                    <p:anim calcmode="lin" valueType="num">
                                      <p:cBhvr>
                                        <p:cTn id="8" dur="2000" fill="hold"/>
                                        <p:tgtEl>
                                          <p:spTgt spid="9"/>
                                        </p:tgtEl>
                                        <p:attrNameLst>
                                          <p:attrName>ppt_h</p:attrName>
                                        </p:attrNameLst>
                                      </p:cBhvr>
                                      <p:tavLst>
                                        <p:tav tm="0">
                                          <p:val>
                                            <p:fltVal val="0"/>
                                          </p:val>
                                        </p:tav>
                                        <p:tav tm="100000">
                                          <p:val>
                                            <p:strVal val="#ppt_h"/>
                                          </p:val>
                                        </p:tav>
                                      </p:tavLst>
                                    </p:anim>
                                    <p:animEffect transition="in" filter="fade">
                                      <p:cBhvr>
                                        <p:cTn id="9" dur="2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2000" fill="hold"/>
                                        <p:tgtEl>
                                          <p:spTgt spid="5"/>
                                        </p:tgtEl>
                                        <p:attrNameLst>
                                          <p:attrName>ppt_x</p:attrName>
                                        </p:attrNameLst>
                                      </p:cBhvr>
                                      <p:tavLst>
                                        <p:tav tm="0">
                                          <p:val>
                                            <p:strVal val="0-#ppt_w/2"/>
                                          </p:val>
                                        </p:tav>
                                        <p:tav tm="100000">
                                          <p:val>
                                            <p:strVal val="#ppt_x"/>
                                          </p:val>
                                        </p:tav>
                                      </p:tavLst>
                                    </p:anim>
                                    <p:anim calcmode="lin" valueType="num">
                                      <p:cBhvr additive="base">
                                        <p:cTn id="15"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3"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2000" fill="hold"/>
                                        <p:tgtEl>
                                          <p:spTgt spid="6"/>
                                        </p:tgtEl>
                                        <p:attrNameLst>
                                          <p:attrName>ppt_x</p:attrName>
                                        </p:attrNameLst>
                                      </p:cBhvr>
                                      <p:tavLst>
                                        <p:tav tm="0">
                                          <p:val>
                                            <p:strVal val="1+#ppt_w/2"/>
                                          </p:val>
                                        </p:tav>
                                        <p:tav tm="100000">
                                          <p:val>
                                            <p:strVal val="#ppt_x"/>
                                          </p:val>
                                        </p:tav>
                                      </p:tavLst>
                                    </p:anim>
                                    <p:anim calcmode="lin" valueType="num">
                                      <p:cBhvr additive="base">
                                        <p:cTn id="21" dur="2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heckerboard(across)">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7C9729-24A3-4FA4-8C9E-C2A917904B55}"/>
              </a:ext>
            </a:extLst>
          </p:cNvPr>
          <p:cNvSpPr/>
          <p:nvPr/>
        </p:nvSpPr>
        <p:spPr>
          <a:xfrm>
            <a:off x="783770" y="2424062"/>
            <a:ext cx="10659293" cy="707886"/>
          </a:xfrm>
          <a:prstGeom prst="rect">
            <a:avLst/>
          </a:prstGeom>
        </p:spPr>
        <p:txBody>
          <a:bodyPr wrap="square">
            <a:spAutoFit/>
          </a:bodyPr>
          <a:lstStyle/>
          <a:p>
            <a:pPr algn="ctr"/>
            <a:r>
              <a:rPr lang="ar-SA"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الحرف</a:t>
            </a:r>
            <a:r>
              <a:rPr lang="ar-SA" sz="3600" b="1" dirty="0">
                <a:latin typeface="Times New Roman" panose="02020603050405020304" pitchFamily="18" charset="0"/>
                <a:cs typeface="Times New Roman" panose="02020603050405020304" pitchFamily="18" charset="0"/>
              </a:rPr>
              <a:t> كلمةٌ لاتدل على معنىً فى نفسها بل تدل على معنىً فى غيرها ـ</a:t>
            </a:r>
            <a:endParaRPr lang="ar-SA" sz="36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DA9B744-AC3E-4F6A-8150-A6A6C70E6AF3}"/>
              </a:ext>
            </a:extLst>
          </p:cNvPr>
          <p:cNvSpPr txBox="1"/>
          <p:nvPr/>
        </p:nvSpPr>
        <p:spPr>
          <a:xfrm>
            <a:off x="520161" y="533236"/>
            <a:ext cx="9509533" cy="1200329"/>
          </a:xfrm>
          <a:prstGeom prst="rect">
            <a:avLst/>
          </a:prstGeom>
          <a:noFill/>
        </p:spPr>
        <p:txBody>
          <a:bodyPr wrap="square">
            <a:spAutoFit/>
          </a:bodyPr>
          <a:lstStyle/>
          <a:p>
            <a:r>
              <a:rPr lang="ar-SA"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الحرف</a:t>
            </a:r>
            <a:r>
              <a:rPr lang="bn-BD"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bn-BD" sz="3600" dirty="0">
                <a:solidFill>
                  <a:srgbClr val="FF0000"/>
                </a:solidFill>
                <a:latin typeface="NikoshBAN" panose="02000000000000000000" pitchFamily="2" charset="0"/>
                <a:cs typeface="NikoshBAN" panose="02000000000000000000" pitchFamily="2" charset="0"/>
              </a:rPr>
              <a:t>এর পরিচয়ঃ   </a:t>
            </a:r>
            <a:r>
              <a:rPr lang="ar-SA"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الحرف</a:t>
            </a:r>
            <a:r>
              <a:rPr lang="bn-BD"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bn-BD" sz="36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শব্দের অর্থ পার্শ্ব, সাইড ইত্যাদি</a:t>
            </a:r>
            <a:endParaRPr lang="en-US" sz="3600" dirty="0">
              <a:latin typeface="NikoshBAN" panose="02000000000000000000" pitchFamily="2" charset="0"/>
              <a:cs typeface="NikoshBAN" panose="02000000000000000000" pitchFamily="2" charset="0"/>
            </a:endParaRPr>
          </a:p>
          <a:p>
            <a:endParaRPr lang="en-US" sz="3600" dirty="0">
              <a:solidFill>
                <a:srgbClr val="FF0000"/>
              </a:solidFill>
            </a:endParaRPr>
          </a:p>
        </p:txBody>
      </p:sp>
      <p:sp>
        <p:nvSpPr>
          <p:cNvPr id="11" name="TextBox 10">
            <a:extLst>
              <a:ext uri="{FF2B5EF4-FFF2-40B4-BE49-F238E27FC236}">
                <a16:creationId xmlns:a16="http://schemas.microsoft.com/office/drawing/2014/main" id="{009C82DE-AB86-441F-8B28-77BE3E8B7F8D}"/>
              </a:ext>
            </a:extLst>
          </p:cNvPr>
          <p:cNvSpPr txBox="1"/>
          <p:nvPr/>
        </p:nvSpPr>
        <p:spPr>
          <a:xfrm>
            <a:off x="520161" y="1648771"/>
            <a:ext cx="11416782" cy="707886"/>
          </a:xfrm>
          <a:prstGeom prst="rect">
            <a:avLst/>
          </a:prstGeom>
          <a:noFill/>
        </p:spPr>
        <p:txBody>
          <a:bodyPr wrap="square" rtlCol="0">
            <a:spAutoFit/>
          </a:bodyPr>
          <a:lstStyle/>
          <a:p>
            <a:r>
              <a:rPr lang="ar-SA"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الحرف</a:t>
            </a:r>
            <a:r>
              <a:rPr lang="bn-IN" sz="4000" dirty="0">
                <a:solidFill>
                  <a:srgbClr val="FF0000"/>
                </a:solidFill>
                <a:latin typeface="NikoshBAN" panose="02000000000000000000" pitchFamily="2" charset="0"/>
                <a:cs typeface="NikoshBAN" panose="02000000000000000000" pitchFamily="2" charset="0"/>
              </a:rPr>
              <a:t> </a:t>
            </a:r>
            <a:r>
              <a:rPr lang="as-IN" sz="4000" dirty="0">
                <a:solidFill>
                  <a:srgbClr val="FF0000"/>
                </a:solidFill>
                <a:latin typeface="NikoshBAN" panose="02000000000000000000" pitchFamily="2" charset="0"/>
                <a:cs typeface="NikoshBAN" panose="02000000000000000000" pitchFamily="2" charset="0"/>
              </a:rPr>
              <a:t>এ</a:t>
            </a:r>
            <a:r>
              <a:rPr lang="en-US" sz="4000" dirty="0">
                <a:solidFill>
                  <a:srgbClr val="FF0000"/>
                </a:solidFill>
                <a:latin typeface="NikoshBAN" panose="02000000000000000000" pitchFamily="2" charset="0"/>
                <a:cs typeface="NikoshBAN" panose="02000000000000000000" pitchFamily="2" charset="0"/>
              </a:rPr>
              <a:t>র পারিভাষিক অর</a:t>
            </a:r>
            <a:r>
              <a:rPr lang="as-IN" sz="4000" dirty="0">
                <a:solidFill>
                  <a:srgbClr val="FF0000"/>
                </a:solidFill>
                <a:latin typeface="NikoshBAN" panose="02000000000000000000" pitchFamily="2" charset="0"/>
                <a:cs typeface="NikoshBAN" panose="02000000000000000000" pitchFamily="2" charset="0"/>
              </a:rPr>
              <a:t>্</a:t>
            </a:r>
            <a:r>
              <a:rPr lang="en-US" sz="4000" dirty="0">
                <a:solidFill>
                  <a:srgbClr val="FF0000"/>
                </a:solidFill>
                <a:latin typeface="NikoshBAN" panose="02000000000000000000" pitchFamily="2" charset="0"/>
                <a:cs typeface="NikoshBAN" panose="02000000000000000000" pitchFamily="2" charset="0"/>
              </a:rPr>
              <a:t>থ</a:t>
            </a:r>
            <a:r>
              <a:rPr lang="bn-IN" sz="4000" dirty="0">
                <a:solidFill>
                  <a:srgbClr val="FF0000"/>
                </a:solidFill>
                <a:latin typeface="NikoshBAN" panose="02000000000000000000" pitchFamily="2" charset="0"/>
                <a:cs typeface="NikoshBAN" panose="02000000000000000000" pitchFamily="2" charset="0"/>
              </a:rPr>
              <a:t> </a:t>
            </a:r>
            <a:r>
              <a:rPr lang="en-US" sz="4000" dirty="0">
                <a:solidFill>
                  <a:srgbClr val="FF0000"/>
                </a:solidFill>
                <a:latin typeface="Times New Roman" panose="02020603050405020304" pitchFamily="18" charset="0"/>
                <a:cs typeface="Times New Roman" panose="02020603050405020304" pitchFamily="18" charset="0"/>
              </a:rPr>
              <a:t>: </a:t>
            </a:r>
            <a:endParaRPr lang="bn-BD" sz="4000" dirty="0">
              <a:solidFill>
                <a:srgbClr val="FF0000"/>
              </a:solidFill>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CAC2E99A-65D4-4D26-958E-002CCFD7FE4B}"/>
              </a:ext>
            </a:extLst>
          </p:cNvPr>
          <p:cNvSpPr/>
          <p:nvPr/>
        </p:nvSpPr>
        <p:spPr>
          <a:xfrm>
            <a:off x="555170" y="3168351"/>
            <a:ext cx="10659293" cy="1200329"/>
          </a:xfrm>
          <a:prstGeom prst="rect">
            <a:avLst/>
          </a:prstGeom>
        </p:spPr>
        <p:txBody>
          <a:bodyPr wrap="square">
            <a:spAutoFit/>
          </a:bodyPr>
          <a:lstStyle/>
          <a:p>
            <a:r>
              <a:rPr lang="en-US" sz="3600" dirty="0" err="1">
                <a:latin typeface="NikoshBAN" panose="02000000000000000000" pitchFamily="2" charset="0"/>
                <a:cs typeface="NikoshBAN" panose="02000000000000000000" pitchFamily="2" charset="0"/>
              </a:rPr>
              <a:t>অর্থা</a:t>
            </a:r>
            <a:r>
              <a:rPr lang="en-US" sz="3600" dirty="0">
                <a:latin typeface="NikoshBAN" panose="02000000000000000000" pitchFamily="2" charset="0"/>
                <a:cs typeface="NikoshBAN" panose="02000000000000000000" pitchFamily="2" charset="0"/>
              </a:rPr>
              <a:t>ৎ- </a:t>
            </a:r>
            <a:r>
              <a:rPr lang="ar-SA" sz="3600" b="1" dirty="0">
                <a:latin typeface="NikoshBAN" panose="02000000000000000000" pitchFamily="2" charset="0"/>
                <a:cs typeface="Times New Roman" panose="02020603050405020304" pitchFamily="18" charset="0"/>
              </a:rPr>
              <a:t>حرف</a:t>
            </a:r>
            <a:r>
              <a:rPr lang="en-US" sz="3600" dirty="0">
                <a:latin typeface="NikoshBAN" panose="02000000000000000000" pitchFamily="2" charset="0"/>
                <a:cs typeface="NikoshBAN" panose="02000000000000000000" pitchFamily="2" charset="0"/>
              </a:rPr>
              <a:t> </a:t>
            </a:r>
            <a:r>
              <a:rPr lang="ar-SA" sz="3600" dirty="0">
                <a:latin typeface="NikoshBAN" panose="02000000000000000000" pitchFamily="2" charset="0"/>
                <a:cs typeface="Times New Roman" panose="02020603050405020304" pitchFamily="18" charset="0"/>
              </a:rPr>
              <a:t> </a:t>
            </a:r>
            <a:r>
              <a:rPr lang="en-US" sz="3600" dirty="0">
                <a:latin typeface="NikoshBAN" panose="02000000000000000000" pitchFamily="2" charset="0"/>
                <a:cs typeface="NikoshBAN" panose="02000000000000000000" pitchFamily="2" charset="0"/>
              </a:rPr>
              <a:t>এমন </a:t>
            </a:r>
            <a:r>
              <a:rPr lang="en-US" sz="3600" dirty="0" err="1">
                <a:latin typeface="NikoshBAN" panose="02000000000000000000" pitchFamily="2" charset="0"/>
                <a:cs typeface="NikoshBAN" panose="02000000000000000000" pitchFamily="2" charset="0"/>
              </a:rPr>
              <a:t>একটি</a:t>
            </a:r>
            <a:r>
              <a:rPr lang="ar-SA" sz="3600" b="1" dirty="0">
                <a:latin typeface="NikoshBAN" panose="02000000000000000000" pitchFamily="2" charset="0"/>
                <a:cs typeface="Times New Roman" panose="02020603050405020304" pitchFamily="18" charset="0"/>
              </a:rPr>
              <a:t>كلمة  </a:t>
            </a:r>
            <a:r>
              <a:rPr lang="en-US" sz="3600" dirty="0">
                <a:latin typeface="NikoshBAN" panose="02000000000000000000" pitchFamily="2" charset="0"/>
                <a:cs typeface="NikoshBAN" panose="02000000000000000000" pitchFamily="2" charset="0"/>
              </a:rPr>
              <a:t> </a:t>
            </a:r>
            <a:r>
              <a:rPr lang="ar-SA" sz="3600" dirty="0">
                <a:latin typeface="NikoshBAN" panose="02000000000000000000" pitchFamily="2" charset="0"/>
                <a:cs typeface="Times New Roman" panose="02020603050405020304" pitchFamily="18" charset="0"/>
              </a:rPr>
              <a:t> </a:t>
            </a:r>
            <a:r>
              <a:rPr lang="en-US" sz="3600" dirty="0" err="1">
                <a:latin typeface="NikoshBAN" panose="02000000000000000000" pitchFamily="2" charset="0"/>
                <a:cs typeface="NikoshBAN" panose="02000000000000000000" pitchFamily="2" charset="0"/>
              </a:rPr>
              <a:t>কে</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বলা</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হয়</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যা</a:t>
            </a:r>
            <a:r>
              <a:rPr lang="ar-SA" sz="3600" dirty="0">
                <a:latin typeface="NikoshBAN" panose="02000000000000000000" pitchFamily="2" charset="0"/>
                <a:cs typeface="Times New Roman" panose="02020603050405020304" pitchFamily="18" charset="0"/>
              </a:rPr>
              <a:t> </a:t>
            </a:r>
            <a:r>
              <a:rPr lang="en-GB" sz="3600" dirty="0" err="1">
                <a:latin typeface="NikoshBAN" panose="02000000000000000000" pitchFamily="2" charset="0"/>
                <a:cs typeface="NikoshBAN" panose="02000000000000000000" pitchFamily="2" charset="0"/>
              </a:rPr>
              <a:t>অন্য</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কোন</a:t>
            </a:r>
            <a:r>
              <a:rPr lang="en-GB" sz="3600" dirty="0">
                <a:latin typeface="NikoshBAN" panose="02000000000000000000" pitchFamily="2" charset="0"/>
                <a:cs typeface="NikoshBAN" panose="02000000000000000000" pitchFamily="2" charset="0"/>
              </a:rPr>
              <a:t> </a:t>
            </a:r>
            <a:r>
              <a:rPr lang="ar-SA" sz="3600" b="1" dirty="0">
                <a:latin typeface="NikoshBAN" panose="02000000000000000000" pitchFamily="2" charset="0"/>
                <a:cs typeface="Times New Roman" panose="02020603050405020304" pitchFamily="18" charset="0"/>
              </a:rPr>
              <a:t>كلمة</a:t>
            </a:r>
            <a:r>
              <a:rPr lang="en-GB" sz="3600" b="1" dirty="0">
                <a:latin typeface="NikoshBAN" panose="02000000000000000000" pitchFamily="2" charset="0"/>
                <a:cs typeface="NikoshBAN" panose="02000000000000000000" pitchFamily="2" charset="0"/>
              </a:rPr>
              <a:t>  </a:t>
            </a:r>
            <a:r>
              <a:rPr lang="en-US" sz="3600" dirty="0">
                <a:latin typeface="NikoshBAN" panose="02000000000000000000" pitchFamily="2" charset="0"/>
                <a:cs typeface="NikoshBAN" panose="02000000000000000000" pitchFamily="2" charset="0"/>
              </a:rPr>
              <a:t>র </a:t>
            </a:r>
            <a:r>
              <a:rPr lang="en-US" sz="3600" dirty="0" err="1">
                <a:latin typeface="NikoshBAN" panose="02000000000000000000" pitchFamily="2" charset="0"/>
                <a:cs typeface="NikoshBAN" panose="02000000000000000000" pitchFamily="2" charset="0"/>
              </a:rPr>
              <a:t>সাহায্য</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ছাড়া</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নিজের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অর্থ</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নিজে</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প্রকাশ</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করতে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a:t>
            </a:r>
            <a:r>
              <a:rPr lang="en-US" sz="3600" dirty="0">
                <a:latin typeface="NikoshBAN" panose="02000000000000000000" pitchFamily="2" charset="0"/>
                <a:cs typeface="NikoshBAN" panose="02000000000000000000" pitchFamily="2" charset="0"/>
              </a:rPr>
              <a:t>।</a:t>
            </a:r>
          </a:p>
        </p:txBody>
      </p:sp>
      <p:sp>
        <p:nvSpPr>
          <p:cNvPr id="14" name="Rectangle 13">
            <a:extLst>
              <a:ext uri="{FF2B5EF4-FFF2-40B4-BE49-F238E27FC236}">
                <a16:creationId xmlns:a16="http://schemas.microsoft.com/office/drawing/2014/main" id="{FA0D2A93-A404-4911-AAB8-74B7BDD0D5EB}"/>
              </a:ext>
            </a:extLst>
          </p:cNvPr>
          <p:cNvSpPr/>
          <p:nvPr/>
        </p:nvSpPr>
        <p:spPr>
          <a:xfrm>
            <a:off x="2383324" y="4524909"/>
            <a:ext cx="7002984" cy="769441"/>
          </a:xfrm>
          <a:prstGeom prst="rect">
            <a:avLst/>
          </a:prstGeom>
        </p:spPr>
        <p:txBody>
          <a:bodyPr wrap="square">
            <a:spAutoFit/>
          </a:bodyPr>
          <a:lstStyle/>
          <a:p>
            <a:pPr algn="ctr"/>
            <a:r>
              <a:rPr lang="bn-BD" sz="4400" dirty="0">
                <a:latin typeface="NikoshBAN" panose="02000000000000000000" pitchFamily="2" charset="0"/>
                <a:cs typeface="NikoshBAN" panose="02000000000000000000" pitchFamily="2" charset="0"/>
              </a:rPr>
              <a:t>যেমন - </a:t>
            </a:r>
            <a:r>
              <a:rPr lang="ar-SA"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سرتُ من سلهت الى داكا</a:t>
            </a:r>
            <a:r>
              <a:rPr lang="bn-BD"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44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8970FC9B-BD88-4D03-B3DC-73813700FC1C}"/>
              </a:ext>
            </a:extLst>
          </p:cNvPr>
          <p:cNvSpPr/>
          <p:nvPr/>
        </p:nvSpPr>
        <p:spPr>
          <a:xfrm>
            <a:off x="1013789" y="5370657"/>
            <a:ext cx="10164417" cy="954107"/>
          </a:xfrm>
          <a:prstGeom prst="rect">
            <a:avLst/>
          </a:prstGeom>
        </p:spPr>
        <p:txBody>
          <a:bodyPr wrap="square">
            <a:spAutoFit/>
          </a:bodyPr>
          <a:lstStyle/>
          <a:p>
            <a:r>
              <a:rPr lang="en-US" sz="2800" dirty="0">
                <a:latin typeface="NikoshBAN" panose="02000000000000000000" pitchFamily="2" charset="0"/>
                <a:cs typeface="NikoshBAN" panose="02000000000000000000" pitchFamily="2" charset="0"/>
              </a:rPr>
              <a:t>#&gt; </a:t>
            </a:r>
            <a:r>
              <a:rPr lang="en-US" sz="2800" dirty="0" err="1">
                <a:latin typeface="NikoshBAN" panose="02000000000000000000" pitchFamily="2" charset="0"/>
                <a:cs typeface="NikoshBAN" panose="02000000000000000000" pitchFamily="2" charset="0"/>
              </a:rPr>
              <a:t>যদি</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কোন</a:t>
            </a:r>
            <a:r>
              <a:rPr lang="en-US" sz="2800" dirty="0">
                <a:latin typeface="NikoshBAN" panose="02000000000000000000" pitchFamily="2" charset="0"/>
                <a:cs typeface="NikoshBAN" panose="02000000000000000000" pitchFamily="2" charset="0"/>
              </a:rPr>
              <a:t> </a:t>
            </a:r>
            <a:r>
              <a:rPr lang="ar-SA" sz="2800" b="1" dirty="0">
                <a:latin typeface="NikoshBAN" panose="02000000000000000000" pitchFamily="2" charset="0"/>
                <a:cs typeface="Times New Roman" panose="02020603050405020304" pitchFamily="18" charset="0"/>
              </a:rPr>
              <a:t>كلمة</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বা</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শব্দে</a:t>
            </a:r>
            <a:r>
              <a:rPr lang="en-US" sz="2800" dirty="0">
                <a:latin typeface="NikoshBAN" panose="02000000000000000000" pitchFamily="2" charset="0"/>
                <a:cs typeface="NikoshBAN" panose="02000000000000000000" pitchFamily="2" charset="0"/>
              </a:rPr>
              <a:t> </a:t>
            </a:r>
            <a:r>
              <a:rPr lang="ar-SA" sz="2800" dirty="0">
                <a:latin typeface="NikoshBAN" panose="02000000000000000000" pitchFamily="2" charset="0"/>
                <a:cs typeface="Times New Roman" panose="02020603050405020304" pitchFamily="18" charset="0"/>
              </a:rPr>
              <a:t>اسم</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অথবা</a:t>
            </a:r>
            <a:r>
              <a:rPr lang="en-US" sz="2800" dirty="0">
                <a:latin typeface="NikoshBAN" panose="02000000000000000000" pitchFamily="2" charset="0"/>
                <a:cs typeface="NikoshBAN" panose="02000000000000000000" pitchFamily="2" charset="0"/>
              </a:rPr>
              <a:t> </a:t>
            </a:r>
            <a:r>
              <a:rPr lang="ar-SA" sz="2800" dirty="0">
                <a:latin typeface="NikoshBAN" panose="02000000000000000000" pitchFamily="2" charset="0"/>
                <a:cs typeface="Times New Roman" panose="02020603050405020304" pitchFamily="18" charset="0"/>
              </a:rPr>
              <a:t>فعل</a:t>
            </a:r>
            <a:r>
              <a:rPr lang="en-US" sz="2800" dirty="0">
                <a:latin typeface="NikoshBAN" panose="02000000000000000000" pitchFamily="2" charset="0"/>
                <a:cs typeface="NikoshBAN" panose="02000000000000000000" pitchFamily="2" charset="0"/>
              </a:rPr>
              <a:t>  এর </a:t>
            </a:r>
            <a:r>
              <a:rPr lang="en-US" sz="2800" dirty="0" err="1">
                <a:latin typeface="NikoshBAN" panose="02000000000000000000" pitchFamily="2" charset="0"/>
                <a:cs typeface="NikoshBAN" panose="02000000000000000000" pitchFamily="2" charset="0"/>
              </a:rPr>
              <a:t>কোন</a:t>
            </a:r>
            <a:r>
              <a:rPr lang="en-US" sz="2800" dirty="0">
                <a:latin typeface="NikoshBAN" panose="02000000000000000000" pitchFamily="2" charset="0"/>
                <a:cs typeface="NikoshBAN" panose="02000000000000000000" pitchFamily="2" charset="0"/>
              </a:rPr>
              <a:t> </a:t>
            </a:r>
            <a:r>
              <a:rPr lang="ar-SA" sz="2800" dirty="0">
                <a:latin typeface="NikoshBAN" panose="02000000000000000000" pitchFamily="2" charset="0"/>
                <a:cs typeface="Times New Roman" panose="02020603050405020304" pitchFamily="18" charset="0"/>
              </a:rPr>
              <a:t>علامة</a:t>
            </a:r>
            <a:r>
              <a:rPr lang="en-GB" sz="2800" dirty="0">
                <a:latin typeface="NikoshBAN" panose="02000000000000000000" pitchFamily="2" charset="0"/>
                <a:cs typeface="NikoshBAN" panose="02000000000000000000" pitchFamily="2" charset="0"/>
              </a:rPr>
              <a:t> </a:t>
            </a:r>
            <a:r>
              <a:rPr lang="en-GB" sz="2800" dirty="0" err="1">
                <a:latin typeface="NikoshBAN" panose="02000000000000000000" pitchFamily="2" charset="0"/>
                <a:cs typeface="NikoshBAN" panose="02000000000000000000" pitchFamily="2" charset="0"/>
              </a:rPr>
              <a:t>পাওয়া</a:t>
            </a:r>
            <a:r>
              <a:rPr lang="en-GB" sz="2800" dirty="0">
                <a:latin typeface="NikoshBAN" panose="02000000000000000000" pitchFamily="2" charset="0"/>
                <a:cs typeface="NikoshBAN" panose="02000000000000000000" pitchFamily="2" charset="0"/>
              </a:rPr>
              <a:t> </a:t>
            </a:r>
            <a:r>
              <a:rPr lang="en-GB" sz="2800" dirty="0" err="1">
                <a:latin typeface="NikoshBAN" panose="02000000000000000000" pitchFamily="2" charset="0"/>
                <a:cs typeface="NikoshBAN" panose="02000000000000000000" pitchFamily="2" charset="0"/>
              </a:rPr>
              <a:t>না</a:t>
            </a:r>
            <a:r>
              <a:rPr lang="en-GB" sz="2800" dirty="0">
                <a:latin typeface="NikoshBAN" panose="02000000000000000000" pitchFamily="2" charset="0"/>
                <a:cs typeface="NikoshBAN" panose="02000000000000000000" pitchFamily="2" charset="0"/>
              </a:rPr>
              <a:t> </a:t>
            </a:r>
            <a:r>
              <a:rPr lang="en-GB" sz="2800" dirty="0" err="1">
                <a:latin typeface="NikoshBAN" panose="02000000000000000000" pitchFamily="2" charset="0"/>
                <a:cs typeface="NikoshBAN" panose="02000000000000000000" pitchFamily="2" charset="0"/>
              </a:rPr>
              <a:t>যায়</a:t>
            </a:r>
            <a:r>
              <a:rPr lang="en-GB" sz="2800" dirty="0">
                <a:latin typeface="NikoshBAN" panose="02000000000000000000" pitchFamily="2" charset="0"/>
                <a:cs typeface="NikoshBAN" panose="02000000000000000000" pitchFamily="2" charset="0"/>
              </a:rPr>
              <a:t> </a:t>
            </a:r>
            <a:r>
              <a:rPr lang="en-GB" sz="2800" dirty="0" err="1">
                <a:latin typeface="NikoshBAN" panose="02000000000000000000" pitchFamily="2" charset="0"/>
                <a:cs typeface="NikoshBAN" panose="02000000000000000000" pitchFamily="2" charset="0"/>
              </a:rPr>
              <a:t>তাহলে</a:t>
            </a:r>
            <a:r>
              <a:rPr lang="en-GB" sz="2800" dirty="0">
                <a:latin typeface="NikoshBAN" panose="02000000000000000000" pitchFamily="2" charset="0"/>
                <a:cs typeface="NikoshBAN" panose="02000000000000000000" pitchFamily="2" charset="0"/>
              </a:rPr>
              <a:t> </a:t>
            </a:r>
            <a:r>
              <a:rPr lang="en-GB" sz="2800" dirty="0" err="1">
                <a:latin typeface="NikoshBAN" panose="02000000000000000000" pitchFamily="2" charset="0"/>
                <a:cs typeface="NikoshBAN" panose="02000000000000000000" pitchFamily="2" charset="0"/>
              </a:rPr>
              <a:t>তা</a:t>
            </a:r>
            <a:r>
              <a:rPr lang="en-GB" sz="2800" dirty="0">
                <a:latin typeface="NikoshBAN" panose="02000000000000000000" pitchFamily="2" charset="0"/>
                <a:cs typeface="NikoshBAN" panose="02000000000000000000" pitchFamily="2" charset="0"/>
              </a:rPr>
              <a:t> </a:t>
            </a:r>
            <a:r>
              <a:rPr lang="ar-SA" sz="2800" b="1" dirty="0">
                <a:latin typeface="NikoshBAN" panose="02000000000000000000" pitchFamily="2" charset="0"/>
                <a:cs typeface="Times New Roman" panose="02020603050405020304" pitchFamily="18" charset="0"/>
              </a:rPr>
              <a:t>حرف </a:t>
            </a:r>
            <a:r>
              <a:rPr lang="en-GB" sz="2800" b="1"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হিসেবে</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গণ্য</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হবে</a:t>
            </a:r>
            <a:r>
              <a:rPr lang="en-US" sz="2800" dirty="0">
                <a:latin typeface="NikoshBAN" panose="02000000000000000000" pitchFamily="2" charset="0"/>
                <a:cs typeface="NikoshBAN" panose="02000000000000000000" pitchFamily="2" charset="0"/>
              </a:rPr>
              <a:t> ।  </a:t>
            </a:r>
          </a:p>
        </p:txBody>
      </p:sp>
    </p:spTree>
    <p:extLst>
      <p:ext uri="{BB962C8B-B14F-4D97-AF65-F5344CB8AC3E}">
        <p14:creationId xmlns:p14="http://schemas.microsoft.com/office/powerpoint/2010/main" val="3992044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1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14" dur="1500" fill="hold"/>
                                        <p:tgtEl>
                                          <p:spTgt spid="1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500" fill="hold"/>
                                        <p:tgtEl>
                                          <p:spTgt spid="6"/>
                                        </p:tgtEl>
                                        <p:attrNameLst>
                                          <p:attrName>ppt_w</p:attrName>
                                        </p:attrNameLst>
                                      </p:cBhvr>
                                      <p:tavLst>
                                        <p:tav tm="0">
                                          <p:val>
                                            <p:fltVal val="0"/>
                                          </p:val>
                                        </p:tav>
                                        <p:tav tm="100000">
                                          <p:val>
                                            <p:strVal val="#ppt_w"/>
                                          </p:val>
                                        </p:tav>
                                      </p:tavLst>
                                    </p:anim>
                                    <p:anim calcmode="lin" valueType="num">
                                      <p:cBhvr>
                                        <p:cTn id="20" dur="1500" fill="hold"/>
                                        <p:tgtEl>
                                          <p:spTgt spid="6"/>
                                        </p:tgtEl>
                                        <p:attrNameLst>
                                          <p:attrName>ppt_h</p:attrName>
                                        </p:attrNameLst>
                                      </p:cBhvr>
                                      <p:tavLst>
                                        <p:tav tm="0">
                                          <p:val>
                                            <p:fltVal val="0"/>
                                          </p:val>
                                        </p:tav>
                                        <p:tav tm="100000">
                                          <p:val>
                                            <p:strVal val="#ppt_h"/>
                                          </p:val>
                                        </p:tav>
                                      </p:tavLst>
                                    </p:anim>
                                    <p:anim calcmode="lin" valueType="num">
                                      <p:cBhvr>
                                        <p:cTn id="21" dur="1500" fill="hold"/>
                                        <p:tgtEl>
                                          <p:spTgt spid="6"/>
                                        </p:tgtEl>
                                        <p:attrNameLst>
                                          <p:attrName>style.rotation</p:attrName>
                                        </p:attrNameLst>
                                      </p:cBhvr>
                                      <p:tavLst>
                                        <p:tav tm="0">
                                          <p:val>
                                            <p:fltVal val="90"/>
                                          </p:val>
                                        </p:tav>
                                        <p:tav tm="100000">
                                          <p:val>
                                            <p:fltVal val="0"/>
                                          </p:val>
                                        </p:tav>
                                      </p:tavLst>
                                    </p:anim>
                                    <p:animEffect transition="in" filter="fade">
                                      <p:cBhvr>
                                        <p:cTn id="22" dur="1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30" dur="1000" fill="hold"/>
                                        <p:tgtEl>
                                          <p:spTgt spid="13"/>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30"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decel="100000"/>
                                        <p:tgtEl>
                                          <p:spTgt spid="14"/>
                                        </p:tgtEl>
                                      </p:cBhvr>
                                    </p:animEffect>
                                    <p:anim calcmode="lin" valueType="num">
                                      <p:cBhvr>
                                        <p:cTn id="40" dur="1000" decel="100000" fill="hold"/>
                                        <p:tgtEl>
                                          <p:spTgt spid="14"/>
                                        </p:tgtEl>
                                        <p:attrNameLst>
                                          <p:attrName>style.rotation</p:attrName>
                                        </p:attrNameLst>
                                      </p:cBhvr>
                                      <p:tavLst>
                                        <p:tav tm="0">
                                          <p:val>
                                            <p:fltVal val="-90"/>
                                          </p:val>
                                        </p:tav>
                                        <p:tav tm="100000">
                                          <p:val>
                                            <p:fltVal val="0"/>
                                          </p:val>
                                        </p:tav>
                                      </p:tavLst>
                                    </p:anim>
                                    <p:anim calcmode="lin" valueType="num">
                                      <p:cBhvr>
                                        <p:cTn id="41" dur="1000" decel="100000" fill="hold"/>
                                        <p:tgtEl>
                                          <p:spTgt spid="14"/>
                                        </p:tgtEl>
                                        <p:attrNameLst>
                                          <p:attrName>ppt_x</p:attrName>
                                        </p:attrNameLst>
                                      </p:cBhvr>
                                      <p:tavLst>
                                        <p:tav tm="0">
                                          <p:val>
                                            <p:strVal val="#ppt_x+0.4"/>
                                          </p:val>
                                        </p:tav>
                                        <p:tav tm="100000">
                                          <p:val>
                                            <p:strVal val="#ppt_x-0.05"/>
                                          </p:val>
                                        </p:tav>
                                      </p:tavLst>
                                    </p:anim>
                                    <p:anim calcmode="lin" valueType="num">
                                      <p:cBhvr>
                                        <p:cTn id="42" dur="1000" decel="100000" fill="hold"/>
                                        <p:tgtEl>
                                          <p:spTgt spid="14"/>
                                        </p:tgtEl>
                                        <p:attrNameLst>
                                          <p:attrName>ppt_y</p:attrName>
                                        </p:attrNameLst>
                                      </p:cBhvr>
                                      <p:tavLst>
                                        <p:tav tm="0">
                                          <p:val>
                                            <p:strVal val="#ppt_y-0.4"/>
                                          </p:val>
                                        </p:tav>
                                        <p:tav tm="100000">
                                          <p:val>
                                            <p:strVal val="#ppt_y+0.1"/>
                                          </p:val>
                                        </p:tav>
                                      </p:tavLst>
                                    </p:anim>
                                    <p:anim calcmode="lin" valueType="num">
                                      <p:cBhvr>
                                        <p:cTn id="43" dur="250" accel="100000" fill="hold">
                                          <p:stCondLst>
                                            <p:cond delay="1000"/>
                                          </p:stCondLst>
                                        </p:cTn>
                                        <p:tgtEl>
                                          <p:spTgt spid="14"/>
                                        </p:tgtEl>
                                        <p:attrNameLst>
                                          <p:attrName>ppt_x</p:attrName>
                                        </p:attrNameLst>
                                      </p:cBhvr>
                                      <p:tavLst>
                                        <p:tav tm="0">
                                          <p:val>
                                            <p:strVal val="#ppt_x-0.05"/>
                                          </p:val>
                                        </p:tav>
                                        <p:tav tm="100000">
                                          <p:val>
                                            <p:strVal val="#ppt_x"/>
                                          </p:val>
                                        </p:tav>
                                      </p:tavLst>
                                    </p:anim>
                                    <p:anim calcmode="lin" valueType="num">
                                      <p:cBhvr>
                                        <p:cTn id="44" dur="250" accel="100000" fill="hold">
                                          <p:stCondLst>
                                            <p:cond delay="1000"/>
                                          </p:stCondLst>
                                        </p:cTn>
                                        <p:tgtEl>
                                          <p:spTgt spid="14"/>
                                        </p:tgtEl>
                                        <p:attrNameLst>
                                          <p:attrName>ppt_y</p:attrName>
                                        </p:attrNameLst>
                                      </p:cBhvr>
                                      <p:tavLst>
                                        <p:tav tm="0">
                                          <p:val>
                                            <p:strVal val="#ppt_y+0.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Scale>
                                      <p:cBhvr>
                                        <p:cTn id="49" dur="2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2000" decel="50000" fill="hold">
                                          <p:stCondLst>
                                            <p:cond delay="0"/>
                                          </p:stCondLst>
                                        </p:cTn>
                                        <p:tgtEl>
                                          <p:spTgt spid="15"/>
                                        </p:tgtEl>
                                        <p:attrNameLst>
                                          <p:attrName>ppt_x</p:attrName>
                                          <p:attrName>ppt_y</p:attrName>
                                        </p:attrNameLst>
                                      </p:cBhvr>
                                    </p:animMotion>
                                    <p:animEffect transition="in" filter="fade">
                                      <p:cBhvr>
                                        <p:cTn id="5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43536">
              <a:schemeClr val="bg1"/>
            </a:gs>
            <a:gs pos="90476">
              <a:schemeClr val="bg1"/>
            </a:gs>
            <a:gs pos="72000">
              <a:srgbClr val="FF0000"/>
            </a:gs>
            <a:gs pos="57151">
              <a:schemeClr val="bg1"/>
            </a:gs>
            <a:gs pos="15000">
              <a:srgbClr val="00B050"/>
            </a:gs>
          </a:gsLst>
          <a:lin ang="18000000" scaled="0"/>
        </a:gradFill>
        <a:effectLst/>
      </p:bgPr>
    </p:bg>
    <p:spTree>
      <p:nvGrpSpPr>
        <p:cNvPr id="1" name=""/>
        <p:cNvGrpSpPr/>
        <p:nvPr/>
      </p:nvGrpSpPr>
      <p:grpSpPr>
        <a:xfrm>
          <a:off x="0" y="0"/>
          <a:ext cx="0" cy="0"/>
          <a:chOff x="0" y="0"/>
          <a:chExt cx="0" cy="0"/>
        </a:xfrm>
      </p:grpSpPr>
      <p:sp>
        <p:nvSpPr>
          <p:cNvPr id="8" name="Rounded Rectangle 1">
            <a:extLst>
              <a:ext uri="{FF2B5EF4-FFF2-40B4-BE49-F238E27FC236}">
                <a16:creationId xmlns:a16="http://schemas.microsoft.com/office/drawing/2014/main" id="{647275C0-6F12-412C-B7E0-B844132F20EC}"/>
              </a:ext>
            </a:extLst>
          </p:cNvPr>
          <p:cNvSpPr/>
          <p:nvPr/>
        </p:nvSpPr>
        <p:spPr>
          <a:xfrm>
            <a:off x="3729036" y="230828"/>
            <a:ext cx="7324725" cy="1091047"/>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r>
              <a:rPr lang="ar-SA" sz="3200" dirty="0">
                <a:latin typeface="NikoshBAN" panose="02000000000000000000" pitchFamily="2" charset="0"/>
                <a:cs typeface="Times New Roman" panose="02020603050405020304" pitchFamily="18" charset="0"/>
              </a:rPr>
              <a:t>حرف </a:t>
            </a:r>
            <a:r>
              <a:rPr lang="en-US" sz="3200" dirty="0">
                <a:latin typeface="NikoshBAN" panose="02000000000000000000" pitchFamily="2" charset="0"/>
                <a:cs typeface="NikoshBAN" panose="02000000000000000000" pitchFamily="2" charset="0"/>
              </a:rPr>
              <a:t> এর চিহ্নসমূহ নিম্নে দেওয়া হলো-</a:t>
            </a:r>
            <a:r>
              <a:rPr lang="ar-SA" sz="3200" dirty="0">
                <a:latin typeface="NikoshBAN" panose="02000000000000000000" pitchFamily="2" charset="0"/>
                <a:cs typeface="Times New Roman" panose="02020603050405020304" pitchFamily="18" charset="0"/>
              </a:rPr>
              <a:t> </a:t>
            </a:r>
            <a:endParaRPr lang="en-US" sz="3200" dirty="0">
              <a:latin typeface="NikoshBAN" panose="02000000000000000000" pitchFamily="2" charset="0"/>
              <a:cs typeface="NikoshBAN" panose="02000000000000000000" pitchFamily="2" charset="0"/>
            </a:endParaRPr>
          </a:p>
        </p:txBody>
      </p:sp>
      <p:sp>
        <p:nvSpPr>
          <p:cNvPr id="9" name="Rectangle 8">
            <a:extLst>
              <a:ext uri="{FF2B5EF4-FFF2-40B4-BE49-F238E27FC236}">
                <a16:creationId xmlns:a16="http://schemas.microsoft.com/office/drawing/2014/main" id="{BD02AF8E-53E5-4E9F-A058-CCDC874EE6E0}"/>
              </a:ext>
            </a:extLst>
          </p:cNvPr>
          <p:cNvSpPr/>
          <p:nvPr/>
        </p:nvSpPr>
        <p:spPr>
          <a:xfrm>
            <a:off x="7267007" y="3549134"/>
            <a:ext cx="248786" cy="1077218"/>
          </a:xfrm>
          <a:prstGeom prst="rect">
            <a:avLst/>
          </a:prstGeom>
        </p:spPr>
        <p:txBody>
          <a:bodyPr wrap="square">
            <a:spAutoFit/>
          </a:bodyPr>
          <a:lstStyle/>
          <a:p>
            <a:r>
              <a:rPr lang="ar-SA" sz="3200" dirty="0">
                <a:latin typeface="NikoshBAN" panose="02000000000000000000" pitchFamily="2" charset="0"/>
                <a:cs typeface="Times New Roman" panose="02020603050405020304" pitchFamily="18" charset="0"/>
              </a:rPr>
              <a:t> </a:t>
            </a:r>
            <a:endParaRPr lang="en-US" sz="3200" dirty="0">
              <a:latin typeface="NikoshBAN" panose="02000000000000000000" pitchFamily="2" charset="0"/>
              <a:cs typeface="NikoshBAN" panose="02000000000000000000" pitchFamily="2" charset="0"/>
            </a:endParaRPr>
          </a:p>
        </p:txBody>
      </p:sp>
      <p:sp>
        <p:nvSpPr>
          <p:cNvPr id="10" name="Rectangle 9">
            <a:extLst>
              <a:ext uri="{FF2B5EF4-FFF2-40B4-BE49-F238E27FC236}">
                <a16:creationId xmlns:a16="http://schemas.microsoft.com/office/drawing/2014/main" id="{0AD90904-3C41-4BC3-A231-C78FA640BB94}"/>
              </a:ext>
            </a:extLst>
          </p:cNvPr>
          <p:cNvSpPr/>
          <p:nvPr/>
        </p:nvSpPr>
        <p:spPr>
          <a:xfrm>
            <a:off x="7267007" y="3549134"/>
            <a:ext cx="248786" cy="1077218"/>
          </a:xfrm>
          <a:prstGeom prst="rect">
            <a:avLst/>
          </a:prstGeom>
        </p:spPr>
        <p:txBody>
          <a:bodyPr wrap="square">
            <a:spAutoFit/>
          </a:bodyPr>
          <a:lstStyle/>
          <a:p>
            <a:r>
              <a:rPr lang="ar-SA" sz="3200" dirty="0">
                <a:solidFill>
                  <a:prstClr val="white"/>
                </a:solidFill>
                <a:latin typeface="NikoshBAN" panose="02000000000000000000" pitchFamily="2" charset="0"/>
                <a:cs typeface="Times New Roman" panose="02020603050405020304" pitchFamily="18" charset="0"/>
              </a:rPr>
              <a:t> </a:t>
            </a:r>
            <a:endParaRPr lang="en-US" sz="3200" dirty="0">
              <a:latin typeface="NikoshBAN" panose="02000000000000000000" pitchFamily="2" charset="0"/>
              <a:cs typeface="NikoshBAN" panose="02000000000000000000" pitchFamily="2" charset="0"/>
            </a:endParaRPr>
          </a:p>
        </p:txBody>
      </p:sp>
      <p:sp>
        <p:nvSpPr>
          <p:cNvPr id="11" name="Down Arrow 9">
            <a:extLst>
              <a:ext uri="{FF2B5EF4-FFF2-40B4-BE49-F238E27FC236}">
                <a16:creationId xmlns:a16="http://schemas.microsoft.com/office/drawing/2014/main" id="{2CEDC6B2-9714-4306-91D2-E62E528300FB}"/>
              </a:ext>
            </a:extLst>
          </p:cNvPr>
          <p:cNvSpPr/>
          <p:nvPr/>
        </p:nvSpPr>
        <p:spPr>
          <a:xfrm>
            <a:off x="6972300" y="1352550"/>
            <a:ext cx="685800" cy="457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NikoshBAN" panose="02000000000000000000" pitchFamily="2" charset="0"/>
              <a:cs typeface="NikoshBAN" panose="02000000000000000000" pitchFamily="2" charset="0"/>
            </a:endParaRPr>
          </a:p>
        </p:txBody>
      </p:sp>
      <p:sp>
        <p:nvSpPr>
          <p:cNvPr id="15" name="Down Arrow 14">
            <a:extLst>
              <a:ext uri="{FF2B5EF4-FFF2-40B4-BE49-F238E27FC236}">
                <a16:creationId xmlns:a16="http://schemas.microsoft.com/office/drawing/2014/main" id="{B50547EF-7BAC-409B-8073-412204B8BB15}"/>
              </a:ext>
            </a:extLst>
          </p:cNvPr>
          <p:cNvSpPr/>
          <p:nvPr/>
        </p:nvSpPr>
        <p:spPr>
          <a:xfrm>
            <a:off x="7010400" y="5667375"/>
            <a:ext cx="762000" cy="5334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NikoshBAN" panose="02000000000000000000" pitchFamily="2" charset="0"/>
              <a:cs typeface="NikoshBAN" panose="02000000000000000000" pitchFamily="2" charset="0"/>
            </a:endParaRPr>
          </a:p>
        </p:txBody>
      </p:sp>
      <p:sp>
        <p:nvSpPr>
          <p:cNvPr id="16" name="Down Arrow 15">
            <a:extLst>
              <a:ext uri="{FF2B5EF4-FFF2-40B4-BE49-F238E27FC236}">
                <a16:creationId xmlns:a16="http://schemas.microsoft.com/office/drawing/2014/main" id="{D09F8638-A40A-4BAE-AE69-A293580FB5A9}"/>
              </a:ext>
            </a:extLst>
          </p:cNvPr>
          <p:cNvSpPr/>
          <p:nvPr/>
        </p:nvSpPr>
        <p:spPr>
          <a:xfrm>
            <a:off x="7010400" y="2590800"/>
            <a:ext cx="685800" cy="457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NikoshBAN" panose="02000000000000000000" pitchFamily="2" charset="0"/>
              <a:cs typeface="NikoshBAN" panose="02000000000000000000" pitchFamily="2" charset="0"/>
            </a:endParaRPr>
          </a:p>
        </p:txBody>
      </p:sp>
      <p:sp>
        <p:nvSpPr>
          <p:cNvPr id="17" name="Down Arrow 16">
            <a:extLst>
              <a:ext uri="{FF2B5EF4-FFF2-40B4-BE49-F238E27FC236}">
                <a16:creationId xmlns:a16="http://schemas.microsoft.com/office/drawing/2014/main" id="{CCC54434-F9C6-4BB8-93A1-2F872C986869}"/>
              </a:ext>
            </a:extLst>
          </p:cNvPr>
          <p:cNvSpPr/>
          <p:nvPr/>
        </p:nvSpPr>
        <p:spPr>
          <a:xfrm>
            <a:off x="6943725" y="4276725"/>
            <a:ext cx="762000" cy="609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NikoshBAN" panose="02000000000000000000" pitchFamily="2" charset="0"/>
              <a:cs typeface="NikoshBAN" panose="02000000000000000000" pitchFamily="2" charset="0"/>
            </a:endParaRPr>
          </a:p>
        </p:txBody>
      </p:sp>
      <p:sp>
        <p:nvSpPr>
          <p:cNvPr id="18" name="Rounded Rectangle 19">
            <a:extLst>
              <a:ext uri="{FF2B5EF4-FFF2-40B4-BE49-F238E27FC236}">
                <a16:creationId xmlns:a16="http://schemas.microsoft.com/office/drawing/2014/main" id="{8C300721-6D82-4061-8B49-2081323F219A}"/>
              </a:ext>
            </a:extLst>
          </p:cNvPr>
          <p:cNvSpPr/>
          <p:nvPr/>
        </p:nvSpPr>
        <p:spPr>
          <a:xfrm>
            <a:off x="2971800" y="1828800"/>
            <a:ext cx="8991600" cy="69532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NikoshBAN" panose="02000000000000000000" pitchFamily="2" charset="0"/>
                <a:cs typeface="NikoshBAN" panose="02000000000000000000" pitchFamily="2" charset="0"/>
              </a:rPr>
              <a:t>১। হরফ সম্বন্ধে খবর দেওয়া সঠিক হবে না। </a:t>
            </a:r>
          </a:p>
        </p:txBody>
      </p:sp>
      <p:sp>
        <p:nvSpPr>
          <p:cNvPr id="19" name="Rounded Rectangle 17">
            <a:extLst>
              <a:ext uri="{FF2B5EF4-FFF2-40B4-BE49-F238E27FC236}">
                <a16:creationId xmlns:a16="http://schemas.microsoft.com/office/drawing/2014/main" id="{2F3B54C0-AD82-4C43-9868-38797BD91691}"/>
              </a:ext>
            </a:extLst>
          </p:cNvPr>
          <p:cNvSpPr/>
          <p:nvPr/>
        </p:nvSpPr>
        <p:spPr>
          <a:xfrm>
            <a:off x="2819399" y="3048000"/>
            <a:ext cx="9144000" cy="1219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NikoshBAN" panose="02000000000000000000" pitchFamily="2" charset="0"/>
                <a:cs typeface="NikoshBAN" panose="02000000000000000000" pitchFamily="2" charset="0"/>
              </a:rPr>
              <a:t>২। হরফ দ্বারা সংবাদ প্রদান সঠিক হবে না। অর্থাৎ-</a:t>
            </a:r>
            <a:r>
              <a:rPr lang="ar-SA" sz="3200" dirty="0">
                <a:latin typeface="NikoshBAN" panose="02000000000000000000" pitchFamily="2" charset="0"/>
                <a:cs typeface="Times New Roman" panose="02020603050405020304" pitchFamily="18" charset="0"/>
              </a:rPr>
              <a:t>حرف </a:t>
            </a:r>
            <a:r>
              <a:rPr lang="en-US" sz="3200" dirty="0">
                <a:latin typeface="NikoshBAN" panose="02000000000000000000" pitchFamily="2" charset="0"/>
                <a:cs typeface="NikoshBAN" panose="02000000000000000000" pitchFamily="2" charset="0"/>
              </a:rPr>
              <a:t> কখনো</a:t>
            </a:r>
            <a:r>
              <a:rPr lang="ar-SA" sz="3200" dirty="0">
                <a:latin typeface="NikoshBAN" panose="02000000000000000000" pitchFamily="2" charset="0"/>
                <a:cs typeface="Times New Roman" panose="02020603050405020304" pitchFamily="18" charset="0"/>
              </a:rPr>
              <a:t>مبتداْ- خبر- فاعل </a:t>
            </a:r>
            <a:r>
              <a:rPr lang="en-US" sz="3200" dirty="0">
                <a:latin typeface="NikoshBAN" panose="02000000000000000000" pitchFamily="2" charset="0"/>
                <a:cs typeface="NikoshBAN" panose="02000000000000000000" pitchFamily="2" charset="0"/>
              </a:rPr>
              <a:t> ও</a:t>
            </a:r>
            <a:r>
              <a:rPr lang="ar-SA" sz="3200" dirty="0">
                <a:latin typeface="NikoshBAN" panose="02000000000000000000" pitchFamily="2" charset="0"/>
                <a:cs typeface="Times New Roman" panose="02020603050405020304" pitchFamily="18" charset="0"/>
              </a:rPr>
              <a:t>ناىْب فاعل </a:t>
            </a:r>
            <a:r>
              <a:rPr lang="en-US" sz="3200" dirty="0">
                <a:latin typeface="NikoshBAN" panose="02000000000000000000" pitchFamily="2" charset="0"/>
                <a:cs typeface="NikoshBAN" panose="02000000000000000000" pitchFamily="2" charset="0"/>
              </a:rPr>
              <a:t> হবে না।</a:t>
            </a:r>
          </a:p>
        </p:txBody>
      </p:sp>
      <p:sp>
        <p:nvSpPr>
          <p:cNvPr id="20" name="Rounded Rectangle 18">
            <a:extLst>
              <a:ext uri="{FF2B5EF4-FFF2-40B4-BE49-F238E27FC236}">
                <a16:creationId xmlns:a16="http://schemas.microsoft.com/office/drawing/2014/main" id="{34AE4283-75E7-4472-87F5-EFB97C7FDFC4}"/>
              </a:ext>
            </a:extLst>
          </p:cNvPr>
          <p:cNvSpPr/>
          <p:nvPr/>
        </p:nvSpPr>
        <p:spPr>
          <a:xfrm>
            <a:off x="2819400" y="4914900"/>
            <a:ext cx="9144000" cy="762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NikoshBAN" panose="02000000000000000000" pitchFamily="2" charset="0"/>
                <a:cs typeface="NikoshBAN" panose="02000000000000000000" pitchFamily="2" charset="0"/>
              </a:rPr>
              <a:t>৩।</a:t>
            </a:r>
            <a:r>
              <a:rPr lang="ar-SA" sz="3200" dirty="0">
                <a:latin typeface="NikoshBAN" panose="02000000000000000000" pitchFamily="2" charset="0"/>
                <a:cs typeface="Times New Roman" panose="02020603050405020304" pitchFamily="18" charset="0"/>
              </a:rPr>
              <a:t>اسم </a:t>
            </a:r>
            <a:r>
              <a:rPr lang="en-US" sz="3200" dirty="0">
                <a:latin typeface="NikoshBAN" panose="02000000000000000000" pitchFamily="2" charset="0"/>
                <a:cs typeface="NikoshBAN" panose="02000000000000000000" pitchFamily="2" charset="0"/>
              </a:rPr>
              <a:t> -এর কোনো আলামত</a:t>
            </a:r>
            <a:r>
              <a:rPr lang="ar-SA" sz="3200" dirty="0">
                <a:latin typeface="NikoshBAN" panose="02000000000000000000" pitchFamily="2" charset="0"/>
                <a:cs typeface="Times New Roman" panose="02020603050405020304" pitchFamily="18" charset="0"/>
              </a:rPr>
              <a:t>حرف </a:t>
            </a:r>
            <a:r>
              <a:rPr lang="en-US" sz="3200" dirty="0">
                <a:latin typeface="NikoshBAN" panose="02000000000000000000" pitchFamily="2" charset="0"/>
                <a:cs typeface="NikoshBAN" panose="02000000000000000000" pitchFamily="2" charset="0"/>
              </a:rPr>
              <a:t> গ্রহণ করবে না। </a:t>
            </a:r>
          </a:p>
        </p:txBody>
      </p:sp>
      <p:sp>
        <p:nvSpPr>
          <p:cNvPr id="21" name="Rounded Rectangle 21">
            <a:extLst>
              <a:ext uri="{FF2B5EF4-FFF2-40B4-BE49-F238E27FC236}">
                <a16:creationId xmlns:a16="http://schemas.microsoft.com/office/drawing/2014/main" id="{8FB0AE0F-9B22-4166-8E7B-13FB2E88710B}"/>
              </a:ext>
            </a:extLst>
          </p:cNvPr>
          <p:cNvSpPr/>
          <p:nvPr/>
        </p:nvSpPr>
        <p:spPr>
          <a:xfrm>
            <a:off x="2819399" y="6116361"/>
            <a:ext cx="9144000" cy="838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NikoshBAN" panose="02000000000000000000" pitchFamily="2" charset="0"/>
                <a:cs typeface="NikoshBAN" panose="02000000000000000000" pitchFamily="2" charset="0"/>
              </a:rPr>
              <a:t>৪।</a:t>
            </a:r>
            <a:r>
              <a:rPr lang="ar-SA" sz="3200" dirty="0">
                <a:latin typeface="NikoshBAN" panose="02000000000000000000" pitchFamily="2" charset="0"/>
                <a:cs typeface="Times New Roman" panose="02020603050405020304" pitchFamily="18" charset="0"/>
              </a:rPr>
              <a:t>فعل </a:t>
            </a:r>
            <a:r>
              <a:rPr lang="en-US" sz="3200" dirty="0">
                <a:latin typeface="NikoshBAN" panose="02000000000000000000" pitchFamily="2" charset="0"/>
                <a:cs typeface="NikoshBAN" panose="02000000000000000000" pitchFamily="2" charset="0"/>
              </a:rPr>
              <a:t> -এর কোনো চিহ্ন</a:t>
            </a:r>
            <a:r>
              <a:rPr lang="ar-SA" sz="3200" dirty="0">
                <a:latin typeface="NikoshBAN" panose="02000000000000000000" pitchFamily="2" charset="0"/>
                <a:cs typeface="Times New Roman" panose="02020603050405020304" pitchFamily="18" charset="0"/>
              </a:rPr>
              <a:t>حرف </a:t>
            </a:r>
            <a:r>
              <a:rPr lang="en-US" sz="3200" dirty="0">
                <a:latin typeface="NikoshBAN" panose="02000000000000000000" pitchFamily="2" charset="0"/>
                <a:cs typeface="NikoshBAN" panose="02000000000000000000" pitchFamily="2" charset="0"/>
              </a:rPr>
              <a:t> গ্রহণ করবে না।  </a:t>
            </a:r>
          </a:p>
        </p:txBody>
      </p:sp>
      <p:grpSp>
        <p:nvGrpSpPr>
          <p:cNvPr id="3" name="Group 2">
            <a:extLst>
              <a:ext uri="{FF2B5EF4-FFF2-40B4-BE49-F238E27FC236}">
                <a16:creationId xmlns:a16="http://schemas.microsoft.com/office/drawing/2014/main" id="{A92FA29A-2556-4112-A169-B37A2F469BD6}"/>
              </a:ext>
            </a:extLst>
          </p:cNvPr>
          <p:cNvGrpSpPr/>
          <p:nvPr/>
        </p:nvGrpSpPr>
        <p:grpSpPr>
          <a:xfrm>
            <a:off x="228600" y="389007"/>
            <a:ext cx="2816604" cy="594300"/>
            <a:chOff x="228600" y="389007"/>
            <a:chExt cx="2816604" cy="594300"/>
          </a:xfrm>
        </p:grpSpPr>
        <p:sp>
          <p:nvSpPr>
            <p:cNvPr id="2" name="Rectangle: Rounded Corners 1">
              <a:extLst>
                <a:ext uri="{FF2B5EF4-FFF2-40B4-BE49-F238E27FC236}">
                  <a16:creationId xmlns:a16="http://schemas.microsoft.com/office/drawing/2014/main" id="{962AB7AD-79C8-4DB5-BDC9-28604AAC4F01}"/>
                </a:ext>
              </a:extLst>
            </p:cNvPr>
            <p:cNvSpPr/>
            <p:nvPr/>
          </p:nvSpPr>
          <p:spPr>
            <a:xfrm>
              <a:off x="228600" y="389007"/>
              <a:ext cx="2816604" cy="58477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4A9E3409-5B72-4441-BB82-C8EC214C3DA3}"/>
                </a:ext>
              </a:extLst>
            </p:cNvPr>
            <p:cNvSpPr txBox="1"/>
            <p:nvPr/>
          </p:nvSpPr>
          <p:spPr>
            <a:xfrm>
              <a:off x="228600" y="398532"/>
              <a:ext cx="2673991" cy="584775"/>
            </a:xfrm>
            <a:prstGeom prst="rect">
              <a:avLst/>
            </a:prstGeom>
            <a:noFill/>
          </p:spPr>
          <p:txBody>
            <a:bodyPr wrap="square" rtlCol="0">
              <a:spAutoFit/>
            </a:bodyPr>
            <a:lstStyle/>
            <a:p>
              <a:r>
                <a:rPr lang="ar-SA"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ar-SA"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الحرف</a:t>
              </a:r>
              <a:r>
                <a:rPr lang="bn-IN" sz="3200" dirty="0">
                  <a:solidFill>
                    <a:schemeClr val="bg1"/>
                  </a:solidFill>
                  <a:latin typeface="NikoshBAN" panose="02000000000000000000" pitchFamily="2" charset="0"/>
                  <a:cs typeface="NikoshBAN" panose="02000000000000000000" pitchFamily="2" charset="0"/>
                </a:rPr>
                <a:t> </a:t>
              </a:r>
              <a:r>
                <a:rPr lang="as-IN" sz="3200" dirty="0">
                  <a:solidFill>
                    <a:schemeClr val="bg1"/>
                  </a:solidFill>
                  <a:latin typeface="NikoshBAN" panose="02000000000000000000" pitchFamily="2" charset="0"/>
                  <a:cs typeface="NikoshBAN" panose="02000000000000000000" pitchFamily="2" charset="0"/>
                </a:rPr>
                <a:t>এ</a:t>
              </a:r>
              <a:r>
                <a:rPr lang="en-US" sz="3200" dirty="0">
                  <a:solidFill>
                    <a:schemeClr val="bg1"/>
                  </a:solidFill>
                  <a:latin typeface="NikoshBAN" panose="02000000000000000000" pitchFamily="2" charset="0"/>
                  <a:cs typeface="NikoshBAN" panose="02000000000000000000" pitchFamily="2" charset="0"/>
                </a:rPr>
                <a:t>র</a:t>
              </a:r>
              <a:r>
                <a:rPr lang="bn-BD" sz="3200" dirty="0">
                  <a:solidFill>
                    <a:schemeClr val="bg1"/>
                  </a:solidFill>
                  <a:latin typeface="NikoshBAN" panose="02000000000000000000" pitchFamily="2" charset="0"/>
                  <a:cs typeface="NikoshBAN" panose="02000000000000000000" pitchFamily="2" charset="0"/>
                </a:rPr>
                <a:t> </a:t>
              </a:r>
              <a:r>
                <a:rPr lang="ar-SA" sz="3200" b="1" dirty="0">
                  <a:solidFill>
                    <a:schemeClr val="bg1"/>
                  </a:solidFill>
                  <a:latin typeface="Times New Roman" panose="02020603050405020304" pitchFamily="18" charset="0"/>
                  <a:cs typeface="Times New Roman" panose="02020603050405020304" pitchFamily="18" charset="0"/>
                </a:rPr>
                <a:t>علامة</a:t>
              </a:r>
              <a:r>
                <a:rPr lang="en-US" sz="3200" dirty="0">
                  <a:solidFill>
                    <a:schemeClr val="bg1"/>
                  </a:solidFill>
                  <a:latin typeface="Times New Roman" panose="02020603050405020304" pitchFamily="18" charset="0"/>
                  <a:cs typeface="Times New Roman" panose="02020603050405020304" pitchFamily="18" charset="0"/>
                </a:rPr>
                <a:t>: </a:t>
              </a:r>
              <a:endParaRPr lang="bn-BD" sz="3200" dirty="0">
                <a:solidFill>
                  <a:schemeClr val="bg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5701912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500" fill="hold"/>
                                        <p:tgtEl>
                                          <p:spTgt spid="3"/>
                                        </p:tgtEl>
                                        <p:attrNameLst>
                                          <p:attrName>ppt_x</p:attrName>
                                        </p:attrNameLst>
                                      </p:cBhvr>
                                      <p:tavLst>
                                        <p:tav tm="0">
                                          <p:val>
                                            <p:strVal val="1+#ppt_w/2"/>
                                          </p:val>
                                        </p:tav>
                                        <p:tav tm="100000">
                                          <p:val>
                                            <p:strVal val="#ppt_x"/>
                                          </p:val>
                                        </p:tav>
                                      </p:tavLst>
                                    </p:anim>
                                    <p:anim calcmode="lin" valueType="num">
                                      <p:cBhvr additive="base">
                                        <p:cTn id="8" dur="1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3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amond(out)">
                                      <p:cBhvr>
                                        <p:cTn id="13" dur="20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plus(in)">
                                      <p:cBhvr>
                                        <p:cTn id="18" dur="2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32"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circle(out)">
                                      <p:cBhvr>
                                        <p:cTn id="23" dur="2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diamond(in)">
                                      <p:cBhvr>
                                        <p:cTn id="28" dur="20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32"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circle(out)">
                                      <p:cBhvr>
                                        <p:cTn id="33" dur="20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3" presetClass="entr" presetSubtype="16"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plus(in)">
                                      <p:cBhvr>
                                        <p:cTn id="38" dur="20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32"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circle(out)">
                                      <p:cBhvr>
                                        <p:cTn id="43" dur="20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13" presetClass="entr" presetSubtype="16"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plus(in)">
                                      <p:cBhvr>
                                        <p:cTn id="48" dur="20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32"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circle(out)">
                                      <p:cBhvr>
                                        <p:cTn id="53"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5" grpId="0" animBg="1"/>
      <p:bldP spid="16" grpId="0" animBg="1"/>
      <p:bldP spid="17" grpId="0" animBg="1"/>
      <p:bldP spid="18" grpId="0" animBg="1"/>
      <p:bldP spid="19" grpId="0" animBg="1"/>
      <p:bldP spid="20"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99000">
              <a:srgbClr val="00B050"/>
            </a:gs>
            <a:gs pos="99000">
              <a:srgbClr val="FF0000">
                <a:lumMod val="91000"/>
                <a:lumOff val="9000"/>
              </a:srgbClr>
            </a:gs>
            <a:gs pos="48000">
              <a:srgbClr val="FF0000"/>
            </a:gs>
          </a:gsLst>
          <a:path path="rect">
            <a:fillToRect r="100000" b="100000"/>
          </a:path>
          <a:tileRect l="-100000" t="-100000"/>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FF840AAE-B563-43C0-8F4D-569EF5A7E17E}"/>
              </a:ext>
            </a:extLst>
          </p:cNvPr>
          <p:cNvGrpSpPr/>
          <p:nvPr/>
        </p:nvGrpSpPr>
        <p:grpSpPr>
          <a:xfrm>
            <a:off x="3464871" y="382310"/>
            <a:ext cx="4943475" cy="1493994"/>
            <a:chOff x="3624262" y="438150"/>
            <a:chExt cx="4943475" cy="1809750"/>
          </a:xfrm>
        </p:grpSpPr>
        <p:sp>
          <p:nvSpPr>
            <p:cNvPr id="8" name="Ribbon: Tilted Up 7">
              <a:extLst>
                <a:ext uri="{FF2B5EF4-FFF2-40B4-BE49-F238E27FC236}">
                  <a16:creationId xmlns:a16="http://schemas.microsoft.com/office/drawing/2014/main" id="{97BABA4F-FA62-46AF-949E-38D6F4EBAB13}"/>
                </a:ext>
              </a:extLst>
            </p:cNvPr>
            <p:cNvSpPr/>
            <p:nvPr/>
          </p:nvSpPr>
          <p:spPr>
            <a:xfrm>
              <a:off x="3624262" y="438150"/>
              <a:ext cx="4943475" cy="1809750"/>
            </a:xfrm>
            <a:prstGeom prst="ribbon2">
              <a:avLst>
                <a:gd name="adj1" fmla="val 33333"/>
                <a:gd name="adj2" fmla="val 66571"/>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431CA0D-7441-4F75-B226-B838C22C3CCA}"/>
                </a:ext>
              </a:extLst>
            </p:cNvPr>
            <p:cNvSpPr txBox="1"/>
            <p:nvPr/>
          </p:nvSpPr>
          <p:spPr>
            <a:xfrm>
              <a:off x="4462461" y="495300"/>
              <a:ext cx="3514726" cy="1015663"/>
            </a:xfrm>
            <a:prstGeom prst="rect">
              <a:avLst/>
            </a:prstGeom>
            <a:noFill/>
          </p:spPr>
          <p:txBody>
            <a:bodyPr wrap="square">
              <a:spAutoFit/>
            </a:bodyPr>
            <a:lstStyle/>
            <a:p>
              <a:r>
                <a:rPr lang="bn-BD" sz="6000" dirty="0">
                  <a:solidFill>
                    <a:schemeClr val="bg1"/>
                  </a:solidFill>
                  <a:latin typeface="NikoshBAN" pitchFamily="2" charset="0"/>
                  <a:cs typeface="NikoshBAN" pitchFamily="2" charset="0"/>
                </a:rPr>
                <a:t>জোড়ায় কাজ </a:t>
              </a:r>
              <a:endParaRPr lang="en-US" sz="6000" dirty="0">
                <a:solidFill>
                  <a:schemeClr val="bg1"/>
                </a:solidFill>
              </a:endParaRPr>
            </a:p>
          </p:txBody>
        </p:sp>
      </p:grpSp>
      <p:sp>
        <p:nvSpPr>
          <p:cNvPr id="10" name="Rectangle 9">
            <a:extLst>
              <a:ext uri="{FF2B5EF4-FFF2-40B4-BE49-F238E27FC236}">
                <a16:creationId xmlns:a16="http://schemas.microsoft.com/office/drawing/2014/main" id="{D71058FA-DCE0-4601-A1FB-2463954C8D8B}"/>
              </a:ext>
            </a:extLst>
          </p:cNvPr>
          <p:cNvSpPr/>
          <p:nvPr/>
        </p:nvSpPr>
        <p:spPr>
          <a:xfrm>
            <a:off x="314325" y="2285909"/>
            <a:ext cx="11090189" cy="707886"/>
          </a:xfrm>
          <a:prstGeom prst="rect">
            <a:avLst/>
          </a:prstGeom>
        </p:spPr>
        <p:txBody>
          <a:bodyPr wrap="square">
            <a:spAutoFit/>
          </a:bodyPr>
          <a:lstStyle/>
          <a:p>
            <a:pPr algn="ctr"/>
            <a:r>
              <a:rPr lang="en-GB" sz="4000" dirty="0" err="1">
                <a:solidFill>
                  <a:schemeClr val="tx1">
                    <a:lumMod val="95000"/>
                    <a:lumOff val="5000"/>
                  </a:schemeClr>
                </a:solidFill>
                <a:latin typeface="NikoshBAN" panose="02000000000000000000" pitchFamily="2" charset="0"/>
                <a:cs typeface="NikoshBAN" panose="02000000000000000000" pitchFamily="2" charset="0"/>
              </a:rPr>
              <a:t>নিচের</a:t>
            </a:r>
            <a:r>
              <a:rPr lang="en-GB" sz="4000" dirty="0">
                <a:solidFill>
                  <a:schemeClr val="tx1">
                    <a:lumMod val="95000"/>
                    <a:lumOff val="5000"/>
                  </a:schemeClr>
                </a:solidFill>
                <a:latin typeface="NikoshBAN" panose="02000000000000000000" pitchFamily="2" charset="0"/>
                <a:cs typeface="NikoshBAN" panose="02000000000000000000" pitchFamily="2" charset="0"/>
              </a:rPr>
              <a:t> </a:t>
            </a:r>
            <a:r>
              <a:rPr lang="en-GB" sz="4000" dirty="0" err="1">
                <a:solidFill>
                  <a:schemeClr val="tx1">
                    <a:lumMod val="95000"/>
                    <a:lumOff val="5000"/>
                  </a:schemeClr>
                </a:solidFill>
                <a:latin typeface="NikoshBAN" panose="02000000000000000000" pitchFamily="2" charset="0"/>
                <a:cs typeface="NikoshBAN" panose="02000000000000000000" pitchFamily="2" charset="0"/>
              </a:rPr>
              <a:t>অনুচ্ছেদটি</a:t>
            </a:r>
            <a:r>
              <a:rPr lang="en-GB" sz="4000" dirty="0">
                <a:solidFill>
                  <a:schemeClr val="tx1">
                    <a:lumMod val="95000"/>
                    <a:lumOff val="5000"/>
                  </a:schemeClr>
                </a:solidFill>
                <a:latin typeface="NikoshBAN" panose="02000000000000000000" pitchFamily="2" charset="0"/>
                <a:cs typeface="NikoshBAN" panose="02000000000000000000" pitchFamily="2" charset="0"/>
              </a:rPr>
              <a:t> </a:t>
            </a:r>
            <a:r>
              <a:rPr lang="en-GB" sz="4000" dirty="0" err="1">
                <a:solidFill>
                  <a:schemeClr val="tx1">
                    <a:lumMod val="95000"/>
                    <a:lumOff val="5000"/>
                  </a:schemeClr>
                </a:solidFill>
                <a:latin typeface="NikoshBAN" panose="02000000000000000000" pitchFamily="2" charset="0"/>
                <a:cs typeface="NikoshBAN" panose="02000000000000000000" pitchFamily="2" charset="0"/>
              </a:rPr>
              <a:t>পড়ে</a:t>
            </a:r>
            <a:r>
              <a:rPr lang="en-GB" sz="4000" dirty="0">
                <a:solidFill>
                  <a:schemeClr val="tx1">
                    <a:lumMod val="95000"/>
                    <a:lumOff val="5000"/>
                  </a:schemeClr>
                </a:solidFill>
                <a:latin typeface="NikoshBAN" panose="02000000000000000000" pitchFamily="2" charset="0"/>
                <a:cs typeface="NikoshBAN" panose="02000000000000000000" pitchFamily="2" charset="0"/>
              </a:rPr>
              <a:t> </a:t>
            </a:r>
            <a:r>
              <a:rPr lang="ar-SA" sz="4000" b="1" dirty="0">
                <a:latin typeface="NikoshBAN" panose="02000000000000000000" pitchFamily="2" charset="0"/>
                <a:cs typeface="Times New Roman" panose="02020603050405020304" pitchFamily="18" charset="0"/>
              </a:rPr>
              <a:t>حرف</a:t>
            </a:r>
            <a:r>
              <a:rPr lang="en-GB" sz="4000" dirty="0">
                <a:solidFill>
                  <a:schemeClr val="tx1">
                    <a:lumMod val="95000"/>
                    <a:lumOff val="5000"/>
                  </a:schemeClr>
                </a:solidFill>
                <a:latin typeface="NikoshBAN" panose="02000000000000000000" pitchFamily="2" charset="0"/>
                <a:cs typeface="NikoshBAN" panose="02000000000000000000" pitchFamily="2" charset="0"/>
              </a:rPr>
              <a:t> ও </a:t>
            </a:r>
            <a:r>
              <a:rPr lang="ar-SA" sz="4000" b="1" dirty="0">
                <a:latin typeface="NikoshBAN" panose="02000000000000000000" pitchFamily="2" charset="0"/>
                <a:cs typeface="Times New Roman" panose="02020603050405020304" pitchFamily="18" charset="0"/>
              </a:rPr>
              <a:t>فعل</a:t>
            </a:r>
            <a:r>
              <a:rPr lang="en-GB" sz="4000" b="1" dirty="0">
                <a:latin typeface="NikoshBAN" panose="02000000000000000000" pitchFamily="2" charset="0"/>
                <a:cs typeface="NikoshBAN" panose="02000000000000000000" pitchFamily="2" charset="0"/>
              </a:rPr>
              <a:t> </a:t>
            </a:r>
            <a:r>
              <a:rPr lang="en-GB" sz="4000" dirty="0" err="1">
                <a:solidFill>
                  <a:schemeClr val="tx1">
                    <a:lumMod val="95000"/>
                    <a:lumOff val="5000"/>
                  </a:schemeClr>
                </a:solidFill>
                <a:latin typeface="NikoshBAN" panose="02000000000000000000" pitchFamily="2" charset="0"/>
                <a:cs typeface="NikoshBAN" panose="02000000000000000000" pitchFamily="2" charset="0"/>
              </a:rPr>
              <a:t>গুলো</a:t>
            </a:r>
            <a:r>
              <a:rPr lang="en-GB" sz="4000" dirty="0">
                <a:solidFill>
                  <a:schemeClr val="tx1">
                    <a:lumMod val="95000"/>
                    <a:lumOff val="5000"/>
                  </a:schemeClr>
                </a:solidFill>
                <a:latin typeface="NikoshBAN" panose="02000000000000000000" pitchFamily="2" charset="0"/>
                <a:cs typeface="NikoshBAN" panose="02000000000000000000" pitchFamily="2" charset="0"/>
              </a:rPr>
              <a:t> </a:t>
            </a:r>
            <a:r>
              <a:rPr lang="en-GB" sz="4000" dirty="0" err="1">
                <a:solidFill>
                  <a:schemeClr val="tx1">
                    <a:lumMod val="95000"/>
                    <a:lumOff val="5000"/>
                  </a:schemeClr>
                </a:solidFill>
                <a:latin typeface="NikoshBAN" panose="02000000000000000000" pitchFamily="2" charset="0"/>
                <a:cs typeface="NikoshBAN" panose="02000000000000000000" pitchFamily="2" charset="0"/>
              </a:rPr>
              <a:t>চিহ্নিত</a:t>
            </a:r>
            <a:r>
              <a:rPr lang="en-GB" sz="4000" dirty="0">
                <a:solidFill>
                  <a:schemeClr val="tx1">
                    <a:lumMod val="95000"/>
                    <a:lumOff val="5000"/>
                  </a:schemeClr>
                </a:solidFill>
                <a:latin typeface="NikoshBAN" panose="02000000000000000000" pitchFamily="2" charset="0"/>
                <a:cs typeface="NikoshBAN" panose="02000000000000000000" pitchFamily="2" charset="0"/>
              </a:rPr>
              <a:t> </a:t>
            </a:r>
            <a:r>
              <a:rPr lang="en-GB" sz="4000" dirty="0" err="1">
                <a:solidFill>
                  <a:schemeClr val="tx1">
                    <a:lumMod val="95000"/>
                    <a:lumOff val="5000"/>
                  </a:schemeClr>
                </a:solidFill>
                <a:latin typeface="NikoshBAN" panose="02000000000000000000" pitchFamily="2" charset="0"/>
                <a:cs typeface="NikoshBAN" panose="02000000000000000000" pitchFamily="2" charset="0"/>
              </a:rPr>
              <a:t>করে</a:t>
            </a:r>
            <a:r>
              <a:rPr lang="en-GB" sz="4000" dirty="0">
                <a:solidFill>
                  <a:schemeClr val="tx1">
                    <a:lumMod val="95000"/>
                    <a:lumOff val="5000"/>
                  </a:schemeClr>
                </a:solidFill>
                <a:latin typeface="NikoshBAN" panose="02000000000000000000" pitchFamily="2" charset="0"/>
                <a:cs typeface="NikoshBAN" panose="02000000000000000000" pitchFamily="2" charset="0"/>
              </a:rPr>
              <a:t> </a:t>
            </a:r>
            <a:r>
              <a:rPr lang="en-GB" sz="4000" dirty="0" err="1">
                <a:solidFill>
                  <a:schemeClr val="tx1">
                    <a:lumMod val="95000"/>
                    <a:lumOff val="5000"/>
                  </a:schemeClr>
                </a:solidFill>
                <a:latin typeface="NikoshBAN" panose="02000000000000000000" pitchFamily="2" charset="0"/>
                <a:cs typeface="NikoshBAN" panose="02000000000000000000" pitchFamily="2" charset="0"/>
              </a:rPr>
              <a:t>খাতায়</a:t>
            </a:r>
            <a:r>
              <a:rPr lang="en-GB" sz="4000" dirty="0">
                <a:solidFill>
                  <a:schemeClr val="tx1">
                    <a:lumMod val="95000"/>
                    <a:lumOff val="5000"/>
                  </a:schemeClr>
                </a:solidFill>
                <a:latin typeface="NikoshBAN" panose="02000000000000000000" pitchFamily="2" charset="0"/>
                <a:cs typeface="NikoshBAN" panose="02000000000000000000" pitchFamily="2" charset="0"/>
              </a:rPr>
              <a:t> </a:t>
            </a:r>
            <a:r>
              <a:rPr lang="en-GB" sz="4000" dirty="0" err="1">
                <a:solidFill>
                  <a:schemeClr val="tx1">
                    <a:lumMod val="95000"/>
                    <a:lumOff val="5000"/>
                  </a:schemeClr>
                </a:solidFill>
                <a:latin typeface="NikoshBAN" panose="02000000000000000000" pitchFamily="2" charset="0"/>
                <a:cs typeface="NikoshBAN" panose="02000000000000000000" pitchFamily="2" charset="0"/>
              </a:rPr>
              <a:t>লেখ</a:t>
            </a:r>
            <a:r>
              <a:rPr lang="en-GB" sz="4000" dirty="0">
                <a:solidFill>
                  <a:schemeClr val="tx1">
                    <a:lumMod val="95000"/>
                    <a:lumOff val="5000"/>
                  </a:schemeClr>
                </a:solidFill>
                <a:latin typeface="NikoshBAN" panose="02000000000000000000" pitchFamily="2" charset="0"/>
                <a:cs typeface="NikoshBAN" panose="02000000000000000000" pitchFamily="2" charset="0"/>
              </a:rPr>
              <a:t> </a:t>
            </a:r>
            <a:r>
              <a:rPr lang="en-GB" sz="3200" dirty="0">
                <a:solidFill>
                  <a:schemeClr val="tx1">
                    <a:lumMod val="95000"/>
                    <a:lumOff val="5000"/>
                  </a:schemeClr>
                </a:solidFill>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
        <p:nvSpPr>
          <p:cNvPr id="12" name="TextBox 11">
            <a:extLst>
              <a:ext uri="{FF2B5EF4-FFF2-40B4-BE49-F238E27FC236}">
                <a16:creationId xmlns:a16="http://schemas.microsoft.com/office/drawing/2014/main" id="{BEF168A2-128B-4F32-B0F4-CC7C7FBC373F}"/>
              </a:ext>
            </a:extLst>
          </p:cNvPr>
          <p:cNvSpPr txBox="1"/>
          <p:nvPr/>
        </p:nvSpPr>
        <p:spPr>
          <a:xfrm>
            <a:off x="314325" y="3604736"/>
            <a:ext cx="6438900" cy="2554545"/>
          </a:xfrm>
          <a:prstGeom prst="rect">
            <a:avLst/>
          </a:prstGeom>
          <a:noFill/>
        </p:spPr>
        <p:txBody>
          <a:bodyPr wrap="square">
            <a:spAutoFit/>
          </a:bodyPr>
          <a:lstStyle/>
          <a:p>
            <a:r>
              <a:rPr lang="ar-SA" sz="3200" dirty="0">
                <a:latin typeface="Times New Roman" panose="02020603050405020304" pitchFamily="18" charset="0"/>
                <a:cs typeface="Times New Roman" panose="02020603050405020304" pitchFamily="18" charset="0"/>
              </a:rPr>
              <a:t>يجب على الإنسان اختيار مهنة وعمل مناسب له، حتى يستطيع تحقيق أكبر قدر ممكن من الفائدة والربح، وبالتالي توفير حياة كريمة له ولأفراد أسرته، وعندما يسعى ويشقى ويبذل قصارى جهده ليتطور تنفتح أمامه كافة أبواب الخير، </a:t>
            </a:r>
            <a:endParaRPr lang="en-US" sz="32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BEC76948-2DC8-4BE6-B63D-EEC7579B8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7328" y="3604736"/>
            <a:ext cx="4679871" cy="3119914"/>
          </a:xfrm>
          <a:prstGeom prst="rect">
            <a:avLst/>
          </a:prstGeom>
        </p:spPr>
      </p:pic>
    </p:spTree>
    <p:extLst>
      <p:ext uri="{BB962C8B-B14F-4D97-AF65-F5344CB8AC3E}">
        <p14:creationId xmlns:p14="http://schemas.microsoft.com/office/powerpoint/2010/main" val="3494004891"/>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12"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1000" fill="hold"/>
                                        <p:tgtEl>
                                          <p:spTgt spid="9"/>
                                        </p:tgtEl>
                                        <p:attrNameLst>
                                          <p:attrName>ppt_x</p:attrName>
                                        </p:attrNameLst>
                                      </p:cBhvr>
                                      <p:tavLst>
                                        <p:tav tm="0">
                                          <p:val>
                                            <p:strVal val="0-#ppt_w/2"/>
                                          </p:val>
                                        </p:tav>
                                        <p:tav tm="100000">
                                          <p:val>
                                            <p:strVal val="#ppt_x"/>
                                          </p:val>
                                        </p:tav>
                                      </p:tavLst>
                                    </p:anim>
                                    <p:anim calcmode="lin" valueType="num">
                                      <p:cBhvr additive="base">
                                        <p:cTn id="16"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500" fill="hold"/>
                                        <p:tgtEl>
                                          <p:spTgt spid="10"/>
                                        </p:tgtEl>
                                        <p:attrNameLst>
                                          <p:attrName>ppt_w</p:attrName>
                                        </p:attrNameLst>
                                      </p:cBhvr>
                                      <p:tavLst>
                                        <p:tav tm="0">
                                          <p:val>
                                            <p:fltVal val="0"/>
                                          </p:val>
                                        </p:tav>
                                        <p:tav tm="100000">
                                          <p:val>
                                            <p:strVal val="#ppt_w"/>
                                          </p:val>
                                        </p:tav>
                                      </p:tavLst>
                                    </p:anim>
                                    <p:anim calcmode="lin" valueType="num">
                                      <p:cBhvr>
                                        <p:cTn id="22" dur="1500" fill="hold"/>
                                        <p:tgtEl>
                                          <p:spTgt spid="10"/>
                                        </p:tgtEl>
                                        <p:attrNameLst>
                                          <p:attrName>ppt_h</p:attrName>
                                        </p:attrNameLst>
                                      </p:cBhvr>
                                      <p:tavLst>
                                        <p:tav tm="0">
                                          <p:val>
                                            <p:fltVal val="0"/>
                                          </p:val>
                                        </p:tav>
                                        <p:tav tm="100000">
                                          <p:val>
                                            <p:strVal val="#ppt_h"/>
                                          </p:val>
                                        </p:tav>
                                      </p:tavLst>
                                    </p:anim>
                                    <p:anim calcmode="lin" valueType="num">
                                      <p:cBhvr>
                                        <p:cTn id="23" dur="15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4" dur="15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1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39000">
              <a:srgbClr val="FFFF00"/>
            </a:gs>
            <a:gs pos="90476">
              <a:schemeClr val="tx1"/>
            </a:gs>
            <a:gs pos="72000">
              <a:srgbClr val="FF0000"/>
            </a:gs>
            <a:gs pos="57151">
              <a:schemeClr val="bg1"/>
            </a:gs>
            <a:gs pos="15000">
              <a:srgbClr val="00B0F0"/>
            </a:gs>
          </a:gsLst>
          <a:path path="circle">
            <a:fillToRect r="100000" b="100000"/>
          </a:path>
          <a:tileRect l="-100000" t="-100000"/>
        </a:gra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09CD044-4F92-4C96-9DBC-2638944455E6}"/>
              </a:ext>
            </a:extLst>
          </p:cNvPr>
          <p:cNvGrpSpPr/>
          <p:nvPr/>
        </p:nvGrpSpPr>
        <p:grpSpPr>
          <a:xfrm>
            <a:off x="4865204" y="510442"/>
            <a:ext cx="2461592" cy="1123121"/>
            <a:chOff x="4934778" y="829915"/>
            <a:chExt cx="2461592" cy="1123121"/>
          </a:xfrm>
        </p:grpSpPr>
        <p:sp>
          <p:nvSpPr>
            <p:cNvPr id="3" name="Oval 2">
              <a:extLst>
                <a:ext uri="{FF2B5EF4-FFF2-40B4-BE49-F238E27FC236}">
                  <a16:creationId xmlns:a16="http://schemas.microsoft.com/office/drawing/2014/main" id="{6D6945C6-D404-447B-97AC-6AC4DD5D39BA}"/>
                </a:ext>
              </a:extLst>
            </p:cNvPr>
            <p:cNvSpPr/>
            <p:nvPr/>
          </p:nvSpPr>
          <p:spPr>
            <a:xfrm>
              <a:off x="4934778" y="829915"/>
              <a:ext cx="2461592" cy="1123121"/>
            </a:xfrm>
            <a:prstGeom prst="ellipse">
              <a:avLst/>
            </a:prstGeom>
            <a:solidFill>
              <a:srgbClr val="00B050"/>
            </a:solidFill>
            <a:ln w="76200">
              <a:solidFill>
                <a:srgbClr val="FF0000"/>
              </a:solidFill>
              <a:prstDash val="sysDash"/>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B2E4D6A-AF34-438B-8983-C500501A085B}"/>
                </a:ext>
              </a:extLst>
            </p:cNvPr>
            <p:cNvSpPr txBox="1"/>
            <p:nvPr/>
          </p:nvSpPr>
          <p:spPr>
            <a:xfrm>
              <a:off x="5150955" y="883643"/>
              <a:ext cx="2169215" cy="1015663"/>
            </a:xfrm>
            <a:prstGeom prst="rect">
              <a:avLst/>
            </a:prstGeom>
            <a:noFill/>
          </p:spPr>
          <p:txBody>
            <a:bodyPr wrap="square">
              <a:spAutoFit/>
            </a:bodyPr>
            <a:lstStyle/>
            <a:p>
              <a:r>
                <a:rPr lang="en-US" sz="6000" dirty="0">
                  <a:solidFill>
                    <a:schemeClr val="bg1"/>
                  </a:solidFill>
                  <a:latin typeface="NikoshBAN" panose="02000000000000000000" pitchFamily="2" charset="0"/>
                  <a:cs typeface="NikoshBAN" panose="02000000000000000000" pitchFamily="2" charset="0"/>
                </a:rPr>
                <a:t>মূল্যায়ন</a:t>
              </a:r>
              <a:endParaRPr lang="en-US" sz="6000" dirty="0">
                <a:solidFill>
                  <a:schemeClr val="bg1"/>
                </a:solidFill>
              </a:endParaRPr>
            </a:p>
          </p:txBody>
        </p:sp>
      </p:grpSp>
      <p:sp>
        <p:nvSpPr>
          <p:cNvPr id="13" name="TextBox 12">
            <a:extLst>
              <a:ext uri="{FF2B5EF4-FFF2-40B4-BE49-F238E27FC236}">
                <a16:creationId xmlns:a16="http://schemas.microsoft.com/office/drawing/2014/main" id="{EECDCCBF-D60A-4B63-85A6-7EE888D9149A}"/>
              </a:ext>
            </a:extLst>
          </p:cNvPr>
          <p:cNvSpPr txBox="1"/>
          <p:nvPr/>
        </p:nvSpPr>
        <p:spPr>
          <a:xfrm>
            <a:off x="2345672" y="2072810"/>
            <a:ext cx="6787998" cy="3231654"/>
          </a:xfrm>
          <a:prstGeom prst="rect">
            <a:avLst/>
          </a:prstGeom>
          <a:noFill/>
        </p:spPr>
        <p:txBody>
          <a:bodyPr wrap="square" rtlCol="0">
            <a:spAutoFit/>
          </a:bodyPr>
          <a:lstStyle/>
          <a:p>
            <a:pPr algn="ctr">
              <a:lnSpc>
                <a:spcPct val="150000"/>
              </a:lnSpc>
            </a:pPr>
            <a:r>
              <a:rPr lang="bn-BD" sz="4800" dirty="0">
                <a:solidFill>
                  <a:srgbClr val="FF0000"/>
                </a:solidFill>
                <a:latin typeface="NikoshBAN" panose="02000000000000000000" pitchFamily="2" charset="0"/>
                <a:cs typeface="NikoshBAN" panose="02000000000000000000" pitchFamily="2" charset="0"/>
              </a:rPr>
              <a:t>প্রশ্নগুলো উত্তর দাও।</a:t>
            </a:r>
            <a:r>
              <a:rPr lang="bn-BD" sz="4000" dirty="0">
                <a:latin typeface="NikoshBAN" panose="02000000000000000000" pitchFamily="2" charset="0"/>
                <a:cs typeface="NikoshBAN" panose="02000000000000000000" pitchFamily="2" charset="0"/>
              </a:rPr>
              <a:t> </a:t>
            </a:r>
            <a:r>
              <a:rPr lang="en-US" sz="4000" dirty="0">
                <a:latin typeface="NikoshBAN" panose="02000000000000000000" pitchFamily="2" charset="0"/>
                <a:cs typeface="NikoshBAN" panose="02000000000000000000" pitchFamily="2" charset="0"/>
              </a:rPr>
              <a:t> </a:t>
            </a:r>
          </a:p>
          <a:p>
            <a:pPr algn="ctr">
              <a:lnSpc>
                <a:spcPct val="150000"/>
              </a:lnSpc>
            </a:pPr>
            <a:r>
              <a:rPr lang="en-US" sz="1600" dirty="0">
                <a:latin typeface="NikoshBAN" panose="02000000000000000000" pitchFamily="2" charset="0"/>
                <a:cs typeface="NikoshBAN" panose="02000000000000000000" pitchFamily="2" charset="0"/>
              </a:rPr>
              <a:t> </a:t>
            </a:r>
          </a:p>
          <a:p>
            <a:pPr marL="742950" indent="-742950">
              <a:buFont typeface="+mj-lt"/>
              <a:buAutoNum type="arabicParenR"/>
            </a:pPr>
            <a:r>
              <a:rPr lang="ar-SA" sz="3600" b="1" dirty="0">
                <a:latin typeface="NikoshBAN" panose="02000000000000000000" pitchFamily="2" charset="0"/>
                <a:cs typeface="Times New Roman" panose="02020603050405020304" pitchFamily="18" charset="0"/>
              </a:rPr>
              <a:t>فعل</a:t>
            </a:r>
            <a:r>
              <a:rPr lang="en-US" sz="3600" dirty="0">
                <a:latin typeface="NikoshBAN" panose="02000000000000000000" pitchFamily="2" charset="0"/>
                <a:cs typeface="NikoshBAN" panose="02000000000000000000" pitchFamily="2" charset="0"/>
              </a:rPr>
              <a:t> </a:t>
            </a:r>
            <a:r>
              <a:rPr lang="bn-BD"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কি</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কালের</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সঙ্গে</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সম্পর্ক</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রাখে</a:t>
            </a:r>
            <a:r>
              <a:rPr lang="en-GB" sz="3600" dirty="0">
                <a:latin typeface="NikoshBAN" panose="02000000000000000000" pitchFamily="2" charset="0"/>
                <a:cs typeface="NikoshBAN" panose="02000000000000000000" pitchFamily="2" charset="0"/>
              </a:rPr>
              <a:t> </a:t>
            </a:r>
            <a:r>
              <a:rPr lang="bn-BD"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 </a:t>
            </a:r>
          </a:p>
          <a:p>
            <a:pPr marL="742950" indent="-742950">
              <a:buFont typeface="+mj-lt"/>
              <a:buAutoNum type="arabicParenR"/>
            </a:pPr>
            <a:r>
              <a:rPr lang="ar-SA" sz="3600" b="1" dirty="0">
                <a:latin typeface="NikoshBAN" panose="02000000000000000000" pitchFamily="2" charset="0"/>
                <a:cs typeface="Times New Roman" panose="02020603050405020304" pitchFamily="18" charset="0"/>
              </a:rPr>
              <a:t>حرف</a:t>
            </a:r>
            <a:r>
              <a:rPr lang="en-GB" sz="3600" dirty="0">
                <a:latin typeface="NikoshBAN" panose="02000000000000000000" pitchFamily="2" charset="0"/>
                <a:cs typeface="NikoshBAN" panose="02000000000000000000" pitchFamily="2" charset="0"/>
              </a:rPr>
              <a:t> </a:t>
            </a:r>
            <a:r>
              <a:rPr lang="en-US"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কাকে</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বলে</a:t>
            </a:r>
            <a:r>
              <a:rPr lang="en-GB" sz="3600" dirty="0">
                <a:latin typeface="NikoshBAN" panose="02000000000000000000" pitchFamily="2" charset="0"/>
                <a:cs typeface="NikoshBAN" panose="02000000000000000000" pitchFamily="2" charset="0"/>
              </a:rPr>
              <a:t>  </a:t>
            </a:r>
            <a:r>
              <a:rPr lang="bn-BD" sz="3600" dirty="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a:p>
            <a:pPr marL="742950" indent="-742950">
              <a:buFont typeface="+mj-lt"/>
              <a:buAutoNum type="arabicParenR"/>
            </a:pPr>
            <a:r>
              <a:rPr lang="ar-SA" sz="3600" b="1" dirty="0">
                <a:latin typeface="NikoshBAN" panose="02000000000000000000" pitchFamily="2" charset="0"/>
                <a:cs typeface="Times New Roman" panose="02020603050405020304" pitchFamily="18" charset="0"/>
              </a:rPr>
              <a:t>فعل</a:t>
            </a:r>
            <a:r>
              <a:rPr lang="en-GB" sz="3600" b="1" dirty="0">
                <a:latin typeface="NikoshBAN" panose="02000000000000000000" pitchFamily="2" charset="0"/>
                <a:cs typeface="NikoshBAN" panose="02000000000000000000" pitchFamily="2" charset="0"/>
              </a:rPr>
              <a:t> </a:t>
            </a:r>
            <a:r>
              <a:rPr lang="en-US" sz="3600" dirty="0">
                <a:latin typeface="NikoshBAN" panose="02000000000000000000" pitchFamily="2" charset="0"/>
                <a:cs typeface="NikoshBAN" panose="02000000000000000000" pitchFamily="2" charset="0"/>
              </a:rPr>
              <a:t>  এর তিনটি </a:t>
            </a:r>
            <a:r>
              <a:rPr lang="en-US" sz="3600" dirty="0" err="1">
                <a:latin typeface="NikoshBAN" panose="02000000000000000000" pitchFamily="2" charset="0"/>
                <a:cs typeface="NikoshBAN" panose="02000000000000000000" pitchFamily="2" charset="0"/>
              </a:rPr>
              <a:t>উদাহরণ</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দাও</a:t>
            </a:r>
            <a:r>
              <a:rPr lang="en-US" sz="36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6221605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anim calcmode="lin" valueType="num">
                                      <p:cBhvr>
                                        <p:cTn id="10" dur="500" fill="hold"/>
                                        <p:tgtEl>
                                          <p:spTgt spid="2"/>
                                        </p:tgtEl>
                                        <p:attrNameLst>
                                          <p:attrName>ppt_x</p:attrName>
                                        </p:attrNameLst>
                                      </p:cBhvr>
                                      <p:tavLst>
                                        <p:tav tm="0">
                                          <p:val>
                                            <p:fltVal val="0.5"/>
                                          </p:val>
                                        </p:tav>
                                        <p:tav tm="100000">
                                          <p:val>
                                            <p:strVal val="#ppt_x"/>
                                          </p:val>
                                        </p:tav>
                                      </p:tavLst>
                                    </p:anim>
                                    <p:anim calcmode="lin" valueType="num">
                                      <p:cBhvr>
                                        <p:cTn id="11" dur="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600" decel="100000"/>
                                        <p:tgtEl>
                                          <p:spTgt spid="13"/>
                                        </p:tgtEl>
                                      </p:cBhvr>
                                    </p:animEffect>
                                    <p:anim calcmode="lin" valueType="num">
                                      <p:cBhvr>
                                        <p:cTn id="17" dur="1600" decel="100000" fill="hold"/>
                                        <p:tgtEl>
                                          <p:spTgt spid="13"/>
                                        </p:tgtEl>
                                        <p:attrNameLst>
                                          <p:attrName>style.rotation</p:attrName>
                                        </p:attrNameLst>
                                      </p:cBhvr>
                                      <p:tavLst>
                                        <p:tav tm="0">
                                          <p:val>
                                            <p:fltVal val="-90"/>
                                          </p:val>
                                        </p:tav>
                                        <p:tav tm="100000">
                                          <p:val>
                                            <p:fltVal val="0"/>
                                          </p:val>
                                        </p:tav>
                                      </p:tavLst>
                                    </p:anim>
                                    <p:anim calcmode="lin" valueType="num">
                                      <p:cBhvr>
                                        <p:cTn id="18" dur="1600" decel="100000" fill="hold"/>
                                        <p:tgtEl>
                                          <p:spTgt spid="13"/>
                                        </p:tgtEl>
                                        <p:attrNameLst>
                                          <p:attrName>ppt_x</p:attrName>
                                        </p:attrNameLst>
                                      </p:cBhvr>
                                      <p:tavLst>
                                        <p:tav tm="0">
                                          <p:val>
                                            <p:strVal val="#ppt_x+0.4"/>
                                          </p:val>
                                        </p:tav>
                                        <p:tav tm="100000">
                                          <p:val>
                                            <p:strVal val="#ppt_x-0.05"/>
                                          </p:val>
                                        </p:tav>
                                      </p:tavLst>
                                    </p:anim>
                                    <p:anim calcmode="lin" valueType="num">
                                      <p:cBhvr>
                                        <p:cTn id="19" dur="1600" decel="100000" fill="hold"/>
                                        <p:tgtEl>
                                          <p:spTgt spid="13"/>
                                        </p:tgtEl>
                                        <p:attrNameLst>
                                          <p:attrName>ppt_y</p:attrName>
                                        </p:attrNameLst>
                                      </p:cBhvr>
                                      <p:tavLst>
                                        <p:tav tm="0">
                                          <p:val>
                                            <p:strVal val="#ppt_y-0.4"/>
                                          </p:val>
                                        </p:tav>
                                        <p:tav tm="100000">
                                          <p:val>
                                            <p:strVal val="#ppt_y+0.1"/>
                                          </p:val>
                                        </p:tav>
                                      </p:tavLst>
                                    </p:anim>
                                    <p:anim calcmode="lin" valueType="num">
                                      <p:cBhvr>
                                        <p:cTn id="20" dur="400" accel="100000" fill="hold">
                                          <p:stCondLst>
                                            <p:cond delay="1600"/>
                                          </p:stCondLst>
                                        </p:cTn>
                                        <p:tgtEl>
                                          <p:spTgt spid="13"/>
                                        </p:tgtEl>
                                        <p:attrNameLst>
                                          <p:attrName>ppt_x</p:attrName>
                                        </p:attrNameLst>
                                      </p:cBhvr>
                                      <p:tavLst>
                                        <p:tav tm="0">
                                          <p:val>
                                            <p:strVal val="#ppt_x-0.05"/>
                                          </p:val>
                                        </p:tav>
                                        <p:tav tm="100000">
                                          <p:val>
                                            <p:strVal val="#ppt_x"/>
                                          </p:val>
                                        </p:tav>
                                      </p:tavLst>
                                    </p:anim>
                                    <p:anim calcmode="lin" valueType="num">
                                      <p:cBhvr>
                                        <p:cTn id="21" dur="400" accel="100000" fill="hold">
                                          <p:stCondLst>
                                            <p:cond delay="1600"/>
                                          </p:stCondLst>
                                        </p:cTn>
                                        <p:tgtEl>
                                          <p:spTgt spid="1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83004">
              <a:srgbClr val="FFFF00"/>
            </a:gs>
            <a:gs pos="100000">
              <a:srgbClr val="00B0F0"/>
            </a:gs>
            <a:gs pos="32000">
              <a:srgbClr val="00B050"/>
            </a:gs>
            <a:gs pos="4000">
              <a:srgbClr val="FFFF00"/>
            </a:gs>
            <a:gs pos="72000">
              <a:srgbClr val="FF0000"/>
            </a:gs>
            <a:gs pos="57151">
              <a:schemeClr val="bg1"/>
            </a:gs>
            <a:gs pos="3000">
              <a:srgbClr val="FF0000"/>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CB0795E-8955-4D5A-AEC7-88EF10BB1DEB}"/>
              </a:ext>
            </a:extLst>
          </p:cNvPr>
          <p:cNvGrpSpPr/>
          <p:nvPr/>
        </p:nvGrpSpPr>
        <p:grpSpPr>
          <a:xfrm>
            <a:off x="4061460" y="424745"/>
            <a:ext cx="4749164" cy="1254312"/>
            <a:chOff x="4175760" y="599246"/>
            <a:chExt cx="3963386" cy="863793"/>
          </a:xfrm>
        </p:grpSpPr>
        <p:sp>
          <p:nvSpPr>
            <p:cNvPr id="8" name="Oval 7">
              <a:extLst>
                <a:ext uri="{FF2B5EF4-FFF2-40B4-BE49-F238E27FC236}">
                  <a16:creationId xmlns:a16="http://schemas.microsoft.com/office/drawing/2014/main" id="{3129B190-7C4C-49E4-9621-50DCBAEF7949}"/>
                </a:ext>
              </a:extLst>
            </p:cNvPr>
            <p:cNvSpPr/>
            <p:nvPr/>
          </p:nvSpPr>
          <p:spPr>
            <a:xfrm>
              <a:off x="4175760" y="599246"/>
              <a:ext cx="3403600" cy="863793"/>
            </a:xfrm>
            <a:prstGeom prst="ellipse">
              <a:avLst/>
            </a:prstGeom>
            <a:solidFill>
              <a:srgbClr val="FF0000"/>
            </a:solidFill>
            <a:ln w="38100">
              <a:solidFill>
                <a:srgbClr val="00B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DE41268D-1A25-4566-8E21-07F5F0BECBC3}"/>
                </a:ext>
              </a:extLst>
            </p:cNvPr>
            <p:cNvSpPr txBox="1"/>
            <p:nvPr/>
          </p:nvSpPr>
          <p:spPr>
            <a:xfrm>
              <a:off x="4548221" y="681420"/>
              <a:ext cx="3590925" cy="699445"/>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sz="6000" dirty="0">
                  <a:solidFill>
                    <a:schemeClr val="bg1"/>
                  </a:solidFill>
                  <a:latin typeface="NikoshBAN" panose="02000000000000000000" pitchFamily="2" charset="0"/>
                  <a:cs typeface="NikoshBAN" panose="02000000000000000000" pitchFamily="2" charset="0"/>
                </a:rPr>
                <a:t>বাড়ীর </a:t>
              </a:r>
              <a:r>
                <a:rPr lang="bn-BD" sz="6000" dirty="0">
                  <a:solidFill>
                    <a:schemeClr val="bg1"/>
                  </a:solidFill>
                  <a:latin typeface="NikoshBAN" panose="02000000000000000000" pitchFamily="2" charset="0"/>
                  <a:cs typeface="NikoshBAN" panose="02000000000000000000" pitchFamily="2" charset="0"/>
                </a:rPr>
                <a:t> কাজ</a:t>
              </a:r>
              <a:endParaRPr lang="en-US" sz="6000" dirty="0">
                <a:solidFill>
                  <a:schemeClr val="bg1"/>
                </a:solidFill>
                <a:latin typeface="NikoshBAN" panose="02000000000000000000" pitchFamily="2" charset="0"/>
                <a:cs typeface="NikoshBAN" panose="02000000000000000000" pitchFamily="2" charset="0"/>
              </a:endParaRPr>
            </a:p>
          </p:txBody>
        </p:sp>
      </p:grpSp>
      <p:sp>
        <p:nvSpPr>
          <p:cNvPr id="10" name="Rectangle 9">
            <a:extLst>
              <a:ext uri="{FF2B5EF4-FFF2-40B4-BE49-F238E27FC236}">
                <a16:creationId xmlns:a16="http://schemas.microsoft.com/office/drawing/2014/main" id="{695F81FD-C99C-4BFF-8E48-71CFCBE8BB6D}"/>
              </a:ext>
            </a:extLst>
          </p:cNvPr>
          <p:cNvSpPr/>
          <p:nvPr/>
        </p:nvSpPr>
        <p:spPr>
          <a:xfrm>
            <a:off x="1385760" y="2028065"/>
            <a:ext cx="9897315" cy="1323439"/>
          </a:xfrm>
          <a:prstGeom prst="rect">
            <a:avLst/>
          </a:prstGeom>
          <a:ln w="38100">
            <a:solidFill>
              <a:srgbClr val="0070C0"/>
            </a:solidFill>
          </a:ln>
        </p:spPr>
        <p:txBody>
          <a:bodyPr wrap="square">
            <a:spAutoFit/>
          </a:bodyPr>
          <a:lstStyle/>
          <a:p>
            <a:r>
              <a:rPr lang="ar-SA" sz="4000" b="1" dirty="0">
                <a:latin typeface="NikoshBAN" panose="02000000000000000000" pitchFamily="2" charset="0"/>
                <a:cs typeface="Times New Roman" panose="02020603050405020304" pitchFamily="18" charset="0"/>
              </a:rPr>
              <a:t> </a:t>
            </a:r>
            <a:r>
              <a:rPr lang="ar-SA" sz="4000" dirty="0">
                <a:latin typeface="NikoshBAN" panose="02000000000000000000" pitchFamily="2" charset="0"/>
                <a:cs typeface="Times New Roman" panose="02020603050405020304" pitchFamily="18" charset="0"/>
              </a:rPr>
              <a:t>فعل </a:t>
            </a:r>
            <a:r>
              <a:rPr lang="en-US" sz="4000" dirty="0">
                <a:latin typeface="NikoshBAN" panose="02000000000000000000" pitchFamily="2" charset="0"/>
                <a:cs typeface="NikoshBAN" panose="02000000000000000000" pitchFamily="2" charset="0"/>
              </a:rPr>
              <a:t>এর</a:t>
            </a:r>
            <a:r>
              <a:rPr lang="ar-SA" sz="4000" dirty="0">
                <a:latin typeface="NikoshBAN" panose="02000000000000000000" pitchFamily="2" charset="0"/>
                <a:cs typeface="Times New Roman" panose="02020603050405020304" pitchFamily="18" charset="0"/>
              </a:rPr>
              <a:t> علامة  </a:t>
            </a:r>
            <a:r>
              <a:rPr lang="en-US" sz="4000" dirty="0">
                <a:latin typeface="NikoshBAN" panose="02000000000000000000" pitchFamily="2" charset="0"/>
                <a:cs typeface="NikoshBAN" panose="02000000000000000000" pitchFamily="2" charset="0"/>
              </a:rPr>
              <a:t>গুলো  তোমাদের পাঠ্য বইয়ে  উল্লেখ নেই এমন তিনটি উদাহরণসহ খা</a:t>
            </a:r>
            <a:r>
              <a:rPr lang="en-US" sz="4000" dirty="0">
                <a:solidFill>
                  <a:schemeClr val="tx1">
                    <a:lumMod val="95000"/>
                    <a:lumOff val="5000"/>
                  </a:schemeClr>
                </a:solidFill>
                <a:latin typeface="NikoshBAN" panose="02000000000000000000" pitchFamily="2" charset="0"/>
                <a:cs typeface="NikoshBAN" panose="02000000000000000000" pitchFamily="2" charset="0"/>
              </a:rPr>
              <a:t>তায় লেখ ।</a:t>
            </a:r>
            <a:r>
              <a:rPr lang="en-US" sz="4000" dirty="0">
                <a:latin typeface="NikoshBAN" panose="02000000000000000000" pitchFamily="2" charset="0"/>
                <a:cs typeface="NikoshBAN" panose="02000000000000000000" pitchFamily="2" charset="0"/>
              </a:rPr>
              <a:t> </a:t>
            </a:r>
          </a:p>
        </p:txBody>
      </p:sp>
      <p:pic>
        <p:nvPicPr>
          <p:cNvPr id="3" name="Picture 2">
            <a:extLst>
              <a:ext uri="{FF2B5EF4-FFF2-40B4-BE49-F238E27FC236}">
                <a16:creationId xmlns:a16="http://schemas.microsoft.com/office/drawing/2014/main" id="{873A7976-C649-4BC9-B89C-DBC86CFEDF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3821859"/>
            <a:ext cx="4810125" cy="2659904"/>
          </a:xfrm>
          <a:prstGeom prst="rect">
            <a:avLst/>
          </a:prstGeom>
        </p:spPr>
      </p:pic>
    </p:spTree>
    <p:extLst>
      <p:ext uri="{BB962C8B-B14F-4D97-AF65-F5344CB8AC3E}">
        <p14:creationId xmlns:p14="http://schemas.microsoft.com/office/powerpoint/2010/main" val="52038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anim calcmode="lin" valueType="num">
                                      <p:cBhvr>
                                        <p:cTn id="10" dur="500" fill="hold"/>
                                        <p:tgtEl>
                                          <p:spTgt spid="3"/>
                                        </p:tgtEl>
                                        <p:attrNameLst>
                                          <p:attrName>ppt_x</p:attrName>
                                        </p:attrNameLst>
                                      </p:cBhvr>
                                      <p:tavLst>
                                        <p:tav tm="0">
                                          <p:val>
                                            <p:fltVal val="0.5"/>
                                          </p:val>
                                        </p:tav>
                                        <p:tav tm="100000">
                                          <p:val>
                                            <p:strVal val="#ppt_x"/>
                                          </p:val>
                                        </p:tav>
                                      </p:tavLst>
                                    </p:anim>
                                    <p:anim calcmode="lin" valueType="num">
                                      <p:cBhvr>
                                        <p:cTn id="11" dur="500" fill="hold"/>
                                        <p:tgtEl>
                                          <p:spTgt spid="3"/>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12"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2000" fill="hold"/>
                                        <p:tgtEl>
                                          <p:spTgt spid="7"/>
                                        </p:tgtEl>
                                        <p:attrNameLst>
                                          <p:attrName>ppt_x</p:attrName>
                                        </p:attrNameLst>
                                      </p:cBhvr>
                                      <p:tavLst>
                                        <p:tav tm="0">
                                          <p:val>
                                            <p:strVal val="0-#ppt_w/2"/>
                                          </p:val>
                                        </p:tav>
                                        <p:tav tm="100000">
                                          <p:val>
                                            <p:strVal val="#ppt_x"/>
                                          </p:val>
                                        </p:tav>
                                      </p:tavLst>
                                    </p:anim>
                                    <p:anim calcmode="lin" valueType="num">
                                      <p:cBhvr additive="base">
                                        <p:cTn id="17"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anim calcmode="lin" valueType="num">
                                      <p:cBhvr>
                                        <p:cTn id="23" dur="2000" fill="hold"/>
                                        <p:tgtEl>
                                          <p:spTgt spid="10"/>
                                        </p:tgtEl>
                                        <p:attrNameLst>
                                          <p:attrName>style.rotation</p:attrName>
                                        </p:attrNameLst>
                                      </p:cBhvr>
                                      <p:tavLst>
                                        <p:tav tm="0">
                                          <p:val>
                                            <p:fltVal val="720"/>
                                          </p:val>
                                        </p:tav>
                                        <p:tav tm="100000">
                                          <p:val>
                                            <p:fltVal val="0"/>
                                          </p:val>
                                        </p:tav>
                                      </p:tavLst>
                                    </p:anim>
                                    <p:anim calcmode="lin" valueType="num">
                                      <p:cBhvr>
                                        <p:cTn id="24" dur="2000" fill="hold"/>
                                        <p:tgtEl>
                                          <p:spTgt spid="10"/>
                                        </p:tgtEl>
                                        <p:attrNameLst>
                                          <p:attrName>ppt_h</p:attrName>
                                        </p:attrNameLst>
                                      </p:cBhvr>
                                      <p:tavLst>
                                        <p:tav tm="0">
                                          <p:val>
                                            <p:fltVal val="0"/>
                                          </p:val>
                                        </p:tav>
                                        <p:tav tm="100000">
                                          <p:val>
                                            <p:strVal val="#ppt_h"/>
                                          </p:val>
                                        </p:tav>
                                      </p:tavLst>
                                    </p:anim>
                                    <p:anim calcmode="lin" valueType="num">
                                      <p:cBhvr>
                                        <p:cTn id="25"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83004">
              <a:srgbClr val="FFFF00"/>
            </a:gs>
            <a:gs pos="100000">
              <a:srgbClr val="00B0F0"/>
            </a:gs>
            <a:gs pos="32000">
              <a:srgbClr val="00B050"/>
            </a:gs>
            <a:gs pos="4000">
              <a:srgbClr val="FFFF00"/>
            </a:gs>
            <a:gs pos="72000">
              <a:srgbClr val="FF0000"/>
            </a:gs>
            <a:gs pos="57151">
              <a:schemeClr val="bg1"/>
            </a:gs>
            <a:gs pos="3000">
              <a:srgbClr val="FF0000"/>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563B19B-2A28-428A-B08D-3712C9173A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991975" cy="6686550"/>
          </a:xfrm>
          <a:prstGeom prst="rect">
            <a:avLst/>
          </a:prstGeom>
        </p:spPr>
      </p:pic>
      <p:sp>
        <p:nvSpPr>
          <p:cNvPr id="3" name="TextBox 2">
            <a:extLst>
              <a:ext uri="{FF2B5EF4-FFF2-40B4-BE49-F238E27FC236}">
                <a16:creationId xmlns:a16="http://schemas.microsoft.com/office/drawing/2014/main" id="{6D3C4596-25EB-438C-8292-BF8999FF677F}"/>
              </a:ext>
            </a:extLst>
          </p:cNvPr>
          <p:cNvSpPr txBox="1"/>
          <p:nvPr/>
        </p:nvSpPr>
        <p:spPr>
          <a:xfrm>
            <a:off x="1010203" y="364252"/>
            <a:ext cx="10171591" cy="4708981"/>
          </a:xfrm>
          <a:prstGeom prst="rect">
            <a:avLst/>
          </a:prstGeom>
          <a:noFill/>
        </p:spPr>
        <p:txBody>
          <a:bodyPr wrap="square">
            <a:spAutoFit/>
          </a:bodyPr>
          <a:lstStyle/>
          <a:p>
            <a:r>
              <a:rPr lang="bn-IN" sz="30000" dirty="0">
                <a:ln w="0"/>
                <a:solidFill>
                  <a:schemeClr val="bg1"/>
                </a:solidFill>
                <a:latin typeface="NikoshBAN" panose="02000000000000000000" pitchFamily="2" charset="0"/>
                <a:cs typeface="NikoshBAN" panose="02000000000000000000" pitchFamily="2" charset="0"/>
              </a:rPr>
              <a:t>ধন্যবাদ</a:t>
            </a:r>
            <a:endParaRPr lang="en-US" sz="30000" dirty="0">
              <a:solidFill>
                <a:schemeClr val="bg1"/>
              </a:solidFill>
            </a:endParaRPr>
          </a:p>
        </p:txBody>
      </p:sp>
      <p:sp>
        <p:nvSpPr>
          <p:cNvPr id="12" name="TextBox 11">
            <a:extLst>
              <a:ext uri="{FF2B5EF4-FFF2-40B4-BE49-F238E27FC236}">
                <a16:creationId xmlns:a16="http://schemas.microsoft.com/office/drawing/2014/main" id="{E0C797CF-CC53-4173-89AE-48D6EE839A3B}"/>
              </a:ext>
            </a:extLst>
          </p:cNvPr>
          <p:cNvSpPr txBox="1"/>
          <p:nvPr/>
        </p:nvSpPr>
        <p:spPr>
          <a:xfrm>
            <a:off x="1010203" y="364252"/>
            <a:ext cx="10171591" cy="4708981"/>
          </a:xfrm>
          <a:prstGeom prst="rect">
            <a:avLst/>
          </a:prstGeom>
          <a:noFill/>
        </p:spPr>
        <p:txBody>
          <a:bodyPr wrap="square">
            <a:spAutoFit/>
          </a:bodyPr>
          <a:lstStyle/>
          <a:p>
            <a:r>
              <a:rPr lang="bn-IN" sz="30000" dirty="0">
                <a:ln w="0"/>
                <a:solidFill>
                  <a:srgbClr val="FF0000"/>
                </a:solidFill>
                <a:latin typeface="NikoshBAN" panose="02000000000000000000" pitchFamily="2" charset="0"/>
                <a:cs typeface="NikoshBAN" panose="02000000000000000000" pitchFamily="2" charset="0"/>
              </a:rPr>
              <a:t>ধন্যবাদ</a:t>
            </a:r>
            <a:endParaRPr lang="en-US" sz="30000" dirty="0">
              <a:solidFill>
                <a:srgbClr val="FF0000"/>
              </a:solidFill>
            </a:endParaRPr>
          </a:p>
        </p:txBody>
      </p:sp>
    </p:spTree>
    <p:extLst>
      <p:ext uri="{BB962C8B-B14F-4D97-AF65-F5344CB8AC3E}">
        <p14:creationId xmlns:p14="http://schemas.microsoft.com/office/powerpoint/2010/main" val="399187208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repeatCount="indefinite"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1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76" name="TextBox 75">
            <a:extLst>
              <a:ext uri="{FF2B5EF4-FFF2-40B4-BE49-F238E27FC236}">
                <a16:creationId xmlns:a16="http://schemas.microsoft.com/office/drawing/2014/main" id="{A1E7452E-5870-4C7E-A16B-D90484502CB3}"/>
              </a:ext>
            </a:extLst>
          </p:cNvPr>
          <p:cNvSpPr txBox="1"/>
          <p:nvPr/>
        </p:nvSpPr>
        <p:spPr>
          <a:xfrm>
            <a:off x="468633" y="504169"/>
            <a:ext cx="11407133" cy="1015663"/>
          </a:xfrm>
          <a:prstGeom prst="rect">
            <a:avLst/>
          </a:prstGeom>
          <a:noFill/>
        </p:spPr>
        <p:txBody>
          <a:bodyPr wrap="square" rtlCol="0">
            <a:spAutoFit/>
          </a:bodyPr>
          <a:lstStyle/>
          <a:p>
            <a:r>
              <a:rPr lang="bn-IN" sz="6000" dirty="0">
                <a:solidFill>
                  <a:srgbClr val="002060"/>
                </a:solidFill>
                <a:latin typeface="NikoshBAN" panose="02000000000000000000" pitchFamily="2" charset="0"/>
                <a:cs typeface="NikoshBAN" panose="02000000000000000000" pitchFamily="2" charset="0"/>
              </a:rPr>
              <a:t>আজকের ক্লাশে তোমাদেরকে...</a:t>
            </a:r>
            <a:r>
              <a:rPr lang="bn-BD" sz="6000" dirty="0">
                <a:solidFill>
                  <a:srgbClr val="002060"/>
                </a:solidFill>
                <a:latin typeface="NikoshBAN" panose="02000000000000000000" pitchFamily="2" charset="0"/>
                <a:cs typeface="NikoshBAN" panose="02000000000000000000" pitchFamily="2" charset="0"/>
              </a:rPr>
              <a:t>...</a:t>
            </a:r>
            <a:r>
              <a:rPr lang="bn-IN" sz="6000" dirty="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grpSp>
        <p:nvGrpSpPr>
          <p:cNvPr id="13" name="Group 12">
            <a:extLst>
              <a:ext uri="{FF2B5EF4-FFF2-40B4-BE49-F238E27FC236}">
                <a16:creationId xmlns:a16="http://schemas.microsoft.com/office/drawing/2014/main" id="{C97CD5A6-5955-49C9-B11A-1DF118F0BF5E}"/>
              </a:ext>
            </a:extLst>
          </p:cNvPr>
          <p:cNvGrpSpPr/>
          <p:nvPr/>
        </p:nvGrpSpPr>
        <p:grpSpPr>
          <a:xfrm>
            <a:off x="1537211" y="2748497"/>
            <a:ext cx="10184375" cy="4886325"/>
            <a:chOff x="442404" y="1971675"/>
            <a:chExt cx="11508350" cy="4886325"/>
          </a:xfrm>
        </p:grpSpPr>
        <p:pic>
          <p:nvPicPr>
            <p:cNvPr id="11" name="Picture 10">
              <a:extLst>
                <a:ext uri="{FF2B5EF4-FFF2-40B4-BE49-F238E27FC236}">
                  <a16:creationId xmlns:a16="http://schemas.microsoft.com/office/drawing/2014/main" id="{48638743-9E27-46FB-8EF9-6AADCB6B980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05337" y="1971675"/>
              <a:ext cx="3076575" cy="2914650"/>
            </a:xfrm>
            <a:prstGeom prst="rect">
              <a:avLst/>
            </a:prstGeom>
          </p:spPr>
        </p:pic>
        <p:sp>
          <p:nvSpPr>
            <p:cNvPr id="4" name="TextBox 3">
              <a:extLst>
                <a:ext uri="{FF2B5EF4-FFF2-40B4-BE49-F238E27FC236}">
                  <a16:creationId xmlns:a16="http://schemas.microsoft.com/office/drawing/2014/main" id="{403E1626-461E-4883-8BF7-FD76CDE213B9}"/>
                </a:ext>
              </a:extLst>
            </p:cNvPr>
            <p:cNvSpPr txBox="1"/>
            <p:nvPr/>
          </p:nvSpPr>
          <p:spPr>
            <a:xfrm>
              <a:off x="442404" y="2149019"/>
              <a:ext cx="11508350" cy="4708981"/>
            </a:xfrm>
            <a:prstGeom prst="rect">
              <a:avLst/>
            </a:prstGeom>
            <a:noFill/>
          </p:spPr>
          <p:txBody>
            <a:bodyPr wrap="square" rtlCol="0">
              <a:spAutoFit/>
            </a:bodyPr>
            <a:lstStyle/>
            <a:p>
              <a:r>
                <a:rPr lang="en-US" sz="30000" dirty="0">
                  <a:solidFill>
                    <a:srgbClr val="FF0000"/>
                  </a:solidFill>
                  <a:latin typeface="NikoshBAN" panose="02000000000000000000" pitchFamily="2" charset="0"/>
                  <a:cs typeface="NikoshBAN" panose="02000000000000000000" pitchFamily="2" charset="0"/>
                </a:rPr>
                <a:t>স্বাগতম</a:t>
              </a:r>
            </a:p>
          </p:txBody>
        </p:sp>
      </p:grpSp>
    </p:spTree>
    <p:extLst>
      <p:ext uri="{BB962C8B-B14F-4D97-AF65-F5344CB8AC3E}">
        <p14:creationId xmlns:p14="http://schemas.microsoft.com/office/powerpoint/2010/main" val="1504071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5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down)">
                                      <p:cBhvr>
                                        <p:cTn id="7" dur="580">
                                          <p:stCondLst>
                                            <p:cond delay="0"/>
                                          </p:stCondLst>
                                        </p:cTn>
                                        <p:tgtEl>
                                          <p:spTgt spid="76"/>
                                        </p:tgtEl>
                                      </p:cBhvr>
                                    </p:animEffect>
                                    <p:anim calcmode="lin" valueType="num">
                                      <p:cBhvr>
                                        <p:cTn id="8" dur="1822" tmFilter="0,0; 0.14,0.36; 0.43,0.73; 0.71,0.91; 1.0,1.0">
                                          <p:stCondLst>
                                            <p:cond delay="0"/>
                                          </p:stCondLst>
                                        </p:cTn>
                                        <p:tgtEl>
                                          <p:spTgt spid="7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6"/>
                                        </p:tgtEl>
                                        <p:attrNameLst>
                                          <p:attrName>ppt_y</p:attrName>
                                        </p:attrNameLst>
                                      </p:cBhvr>
                                      <p:tavLst>
                                        <p:tav tm="0" fmla="#ppt_y-sin(pi*$)/81">
                                          <p:val>
                                            <p:fltVal val="0"/>
                                          </p:val>
                                        </p:tav>
                                        <p:tav tm="100000">
                                          <p:val>
                                            <p:fltVal val="1"/>
                                          </p:val>
                                        </p:tav>
                                      </p:tavLst>
                                    </p:anim>
                                    <p:animScale>
                                      <p:cBhvr>
                                        <p:cTn id="13" dur="26">
                                          <p:stCondLst>
                                            <p:cond delay="650"/>
                                          </p:stCondLst>
                                        </p:cTn>
                                        <p:tgtEl>
                                          <p:spTgt spid="76"/>
                                        </p:tgtEl>
                                      </p:cBhvr>
                                      <p:to x="100000" y="60000"/>
                                    </p:animScale>
                                    <p:animScale>
                                      <p:cBhvr>
                                        <p:cTn id="14" dur="166" decel="50000">
                                          <p:stCondLst>
                                            <p:cond delay="676"/>
                                          </p:stCondLst>
                                        </p:cTn>
                                        <p:tgtEl>
                                          <p:spTgt spid="76"/>
                                        </p:tgtEl>
                                      </p:cBhvr>
                                      <p:to x="100000" y="100000"/>
                                    </p:animScale>
                                    <p:animScale>
                                      <p:cBhvr>
                                        <p:cTn id="15" dur="26">
                                          <p:stCondLst>
                                            <p:cond delay="1312"/>
                                          </p:stCondLst>
                                        </p:cTn>
                                        <p:tgtEl>
                                          <p:spTgt spid="76"/>
                                        </p:tgtEl>
                                      </p:cBhvr>
                                      <p:to x="100000" y="80000"/>
                                    </p:animScale>
                                    <p:animScale>
                                      <p:cBhvr>
                                        <p:cTn id="16" dur="166" decel="50000">
                                          <p:stCondLst>
                                            <p:cond delay="1338"/>
                                          </p:stCondLst>
                                        </p:cTn>
                                        <p:tgtEl>
                                          <p:spTgt spid="76"/>
                                        </p:tgtEl>
                                      </p:cBhvr>
                                      <p:to x="100000" y="100000"/>
                                    </p:animScale>
                                    <p:animScale>
                                      <p:cBhvr>
                                        <p:cTn id="17" dur="26">
                                          <p:stCondLst>
                                            <p:cond delay="1642"/>
                                          </p:stCondLst>
                                        </p:cTn>
                                        <p:tgtEl>
                                          <p:spTgt spid="76"/>
                                        </p:tgtEl>
                                      </p:cBhvr>
                                      <p:to x="100000" y="90000"/>
                                    </p:animScale>
                                    <p:animScale>
                                      <p:cBhvr>
                                        <p:cTn id="18" dur="166" decel="50000">
                                          <p:stCondLst>
                                            <p:cond delay="1668"/>
                                          </p:stCondLst>
                                        </p:cTn>
                                        <p:tgtEl>
                                          <p:spTgt spid="76"/>
                                        </p:tgtEl>
                                      </p:cBhvr>
                                      <p:to x="100000" y="100000"/>
                                    </p:animScale>
                                    <p:animScale>
                                      <p:cBhvr>
                                        <p:cTn id="19" dur="26">
                                          <p:stCondLst>
                                            <p:cond delay="1808"/>
                                          </p:stCondLst>
                                        </p:cTn>
                                        <p:tgtEl>
                                          <p:spTgt spid="76"/>
                                        </p:tgtEl>
                                      </p:cBhvr>
                                      <p:to x="100000" y="95000"/>
                                    </p:animScale>
                                    <p:animScale>
                                      <p:cBhvr>
                                        <p:cTn id="20" dur="166" decel="50000">
                                          <p:stCondLst>
                                            <p:cond delay="1834"/>
                                          </p:stCondLst>
                                        </p:cTn>
                                        <p:tgtEl>
                                          <p:spTgt spid="7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4000" fill="hold"/>
                                        <p:tgtEl>
                                          <p:spTgt spid="13"/>
                                        </p:tgtEl>
                                        <p:attrNameLst>
                                          <p:attrName>ppt_x</p:attrName>
                                        </p:attrNameLst>
                                      </p:cBhvr>
                                      <p:tavLst>
                                        <p:tav tm="0">
                                          <p:val>
                                            <p:strVal val="1+#ppt_w/2"/>
                                          </p:val>
                                        </p:tav>
                                        <p:tav tm="100000">
                                          <p:val>
                                            <p:strVal val="#ppt_x"/>
                                          </p:val>
                                        </p:tav>
                                      </p:tavLst>
                                    </p:anim>
                                    <p:anim calcmode="lin" valueType="num">
                                      <p:cBhvr additive="base">
                                        <p:cTn id="26" dur="4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xit" presetSubtype="12" fill="hold" nodeType="clickEffect">
                                  <p:stCondLst>
                                    <p:cond delay="0"/>
                                  </p:stCondLst>
                                  <p:childTnLst>
                                    <p:anim calcmode="lin" valueType="num">
                                      <p:cBhvr additive="base">
                                        <p:cTn id="30" dur="4000"/>
                                        <p:tgtEl>
                                          <p:spTgt spid="13"/>
                                        </p:tgtEl>
                                        <p:attrNameLst>
                                          <p:attrName>ppt_x</p:attrName>
                                        </p:attrNameLst>
                                      </p:cBhvr>
                                      <p:tavLst>
                                        <p:tav tm="0">
                                          <p:val>
                                            <p:strVal val="ppt_x"/>
                                          </p:val>
                                        </p:tav>
                                        <p:tav tm="100000">
                                          <p:val>
                                            <p:strVal val="0-ppt_w/2"/>
                                          </p:val>
                                        </p:tav>
                                      </p:tavLst>
                                    </p:anim>
                                    <p:anim calcmode="lin" valueType="num">
                                      <p:cBhvr additive="base">
                                        <p:cTn id="31" dur="4000"/>
                                        <p:tgtEl>
                                          <p:spTgt spid="13"/>
                                        </p:tgtEl>
                                        <p:attrNameLst>
                                          <p:attrName>ppt_y</p:attrName>
                                        </p:attrNameLst>
                                      </p:cBhvr>
                                      <p:tavLst>
                                        <p:tav tm="0">
                                          <p:val>
                                            <p:strVal val="ppt_y"/>
                                          </p:val>
                                        </p:tav>
                                        <p:tav tm="100000">
                                          <p:val>
                                            <p:strVal val="1+ppt_h/2"/>
                                          </p:val>
                                        </p:tav>
                                      </p:tavLst>
                                    </p:anim>
                                    <p:set>
                                      <p:cBhvr>
                                        <p:cTn id="32" dur="1" fill="hold">
                                          <p:stCondLst>
                                            <p:cond delay="3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D6615779-E0C5-4397-B6FE-52159A4CEC43}"/>
              </a:ext>
            </a:extLst>
          </p:cNvPr>
          <p:cNvGrpSpPr/>
          <p:nvPr/>
        </p:nvGrpSpPr>
        <p:grpSpPr>
          <a:xfrm>
            <a:off x="248575" y="222759"/>
            <a:ext cx="5636306" cy="5636306"/>
            <a:chOff x="393019" y="433018"/>
            <a:chExt cx="5636306" cy="5636306"/>
          </a:xfrm>
        </p:grpSpPr>
        <p:pic>
          <p:nvPicPr>
            <p:cNvPr id="10" name="Picture 9">
              <a:extLst>
                <a:ext uri="{FF2B5EF4-FFF2-40B4-BE49-F238E27FC236}">
                  <a16:creationId xmlns:a16="http://schemas.microsoft.com/office/drawing/2014/main" id="{108EC1B7-F284-4601-981E-1D8662C79AFE}"/>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93019" y="433018"/>
              <a:ext cx="5636306" cy="5636306"/>
            </a:xfrm>
            <a:prstGeom prst="rect">
              <a:avLst/>
            </a:prstGeom>
            <a:ln>
              <a:noFill/>
            </a:ln>
            <a:effectLst>
              <a:softEdge rad="112500"/>
            </a:effectLst>
          </p:spPr>
        </p:pic>
        <p:pic>
          <p:nvPicPr>
            <p:cNvPr id="8" name="Picture 7">
              <a:extLst>
                <a:ext uri="{FF2B5EF4-FFF2-40B4-BE49-F238E27FC236}">
                  <a16:creationId xmlns:a16="http://schemas.microsoft.com/office/drawing/2014/main" id="{E231FC5A-6567-4CCF-BB9B-E83FF9F28E0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776049" y="1557464"/>
              <a:ext cx="3329945" cy="3387413"/>
            </a:xfrm>
            <a:prstGeom prst="ellipse">
              <a:avLst/>
            </a:prstGeom>
            <a:ln>
              <a:noFill/>
            </a:ln>
            <a:effectLst>
              <a:softEdge rad="112500"/>
            </a:effectLst>
          </p:spPr>
        </p:pic>
      </p:grpSp>
      <p:grpSp>
        <p:nvGrpSpPr>
          <p:cNvPr id="2" name="Group 1">
            <a:extLst>
              <a:ext uri="{FF2B5EF4-FFF2-40B4-BE49-F238E27FC236}">
                <a16:creationId xmlns:a16="http://schemas.microsoft.com/office/drawing/2014/main" id="{E3B4479D-260E-4A32-82A5-75F6D1144117}"/>
              </a:ext>
            </a:extLst>
          </p:cNvPr>
          <p:cNvGrpSpPr/>
          <p:nvPr/>
        </p:nvGrpSpPr>
        <p:grpSpPr>
          <a:xfrm>
            <a:off x="248575" y="6063449"/>
            <a:ext cx="11700768" cy="571792"/>
            <a:chOff x="225287" y="5832480"/>
            <a:chExt cx="11731487" cy="758952"/>
          </a:xfrm>
        </p:grpSpPr>
        <p:pic>
          <p:nvPicPr>
            <p:cNvPr id="3" name="Picture 2">
              <a:extLst>
                <a:ext uri="{FF2B5EF4-FFF2-40B4-BE49-F238E27FC236}">
                  <a16:creationId xmlns:a16="http://schemas.microsoft.com/office/drawing/2014/main" id="{C8D96CFB-37B1-4336-9101-1F6C4C162C3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5287" y="5832480"/>
              <a:ext cx="2438400" cy="758952"/>
            </a:xfrm>
            <a:prstGeom prst="rect">
              <a:avLst/>
            </a:prstGeom>
          </p:spPr>
        </p:pic>
        <p:pic>
          <p:nvPicPr>
            <p:cNvPr id="4" name="Picture 3">
              <a:extLst>
                <a:ext uri="{FF2B5EF4-FFF2-40B4-BE49-F238E27FC236}">
                  <a16:creationId xmlns:a16="http://schemas.microsoft.com/office/drawing/2014/main" id="{DE9278A1-93EF-4187-BF8F-B70B5E8EB1E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660373" y="5832480"/>
              <a:ext cx="2438400" cy="758952"/>
            </a:xfrm>
            <a:prstGeom prst="rect">
              <a:avLst/>
            </a:prstGeom>
          </p:spPr>
        </p:pic>
        <p:pic>
          <p:nvPicPr>
            <p:cNvPr id="5" name="Picture 4">
              <a:extLst>
                <a:ext uri="{FF2B5EF4-FFF2-40B4-BE49-F238E27FC236}">
                  <a16:creationId xmlns:a16="http://schemas.microsoft.com/office/drawing/2014/main" id="{E424D85E-2D4B-485F-B6A6-0B92B2B1420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095459" y="5832480"/>
              <a:ext cx="2438400" cy="758952"/>
            </a:xfrm>
            <a:prstGeom prst="rect">
              <a:avLst/>
            </a:prstGeom>
          </p:spPr>
        </p:pic>
        <p:pic>
          <p:nvPicPr>
            <p:cNvPr id="6" name="Picture 5">
              <a:extLst>
                <a:ext uri="{FF2B5EF4-FFF2-40B4-BE49-F238E27FC236}">
                  <a16:creationId xmlns:a16="http://schemas.microsoft.com/office/drawing/2014/main" id="{F461E966-5DB7-4FD7-B63A-2459957F59C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527231" y="5832480"/>
              <a:ext cx="2438400" cy="758952"/>
            </a:xfrm>
            <a:prstGeom prst="rect">
              <a:avLst/>
            </a:prstGeom>
          </p:spPr>
        </p:pic>
        <p:pic>
          <p:nvPicPr>
            <p:cNvPr id="7" name="Picture 6">
              <a:extLst>
                <a:ext uri="{FF2B5EF4-FFF2-40B4-BE49-F238E27FC236}">
                  <a16:creationId xmlns:a16="http://schemas.microsoft.com/office/drawing/2014/main" id="{39DB80B1-835B-4CAA-8DCD-CF032B00162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518374" y="5832480"/>
              <a:ext cx="2438400" cy="758952"/>
            </a:xfrm>
            <a:prstGeom prst="rect">
              <a:avLst/>
            </a:prstGeom>
          </p:spPr>
        </p:pic>
      </p:grpSp>
      <p:sp>
        <p:nvSpPr>
          <p:cNvPr id="14" name="TextBox 13">
            <a:extLst>
              <a:ext uri="{FF2B5EF4-FFF2-40B4-BE49-F238E27FC236}">
                <a16:creationId xmlns:a16="http://schemas.microsoft.com/office/drawing/2014/main" id="{FAD179BA-565D-4880-8850-F3D3D973C413}"/>
              </a:ext>
            </a:extLst>
          </p:cNvPr>
          <p:cNvSpPr txBox="1"/>
          <p:nvPr/>
        </p:nvSpPr>
        <p:spPr>
          <a:xfrm>
            <a:off x="5769623" y="389311"/>
            <a:ext cx="5478477" cy="1323439"/>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bn-BD" sz="8000" b="1" spc="50" dirty="0">
                <a:ln w="0"/>
                <a:solidFill>
                  <a:srgbClr val="FF000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শিক্ষক </a:t>
            </a:r>
            <a:r>
              <a:rPr lang="en-US" sz="8000" b="1" spc="50" dirty="0">
                <a:ln w="0"/>
                <a:solidFill>
                  <a:srgbClr val="FF000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পরিচিতি</a:t>
            </a:r>
            <a:r>
              <a:rPr lang="en-US" sz="7200" b="1" spc="50" dirty="0">
                <a:ln w="0"/>
                <a:solidFill>
                  <a:srgbClr val="FF000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p>
        </p:txBody>
      </p:sp>
      <p:sp>
        <p:nvSpPr>
          <p:cNvPr id="16" name="TextBox 15">
            <a:extLst>
              <a:ext uri="{FF2B5EF4-FFF2-40B4-BE49-F238E27FC236}">
                <a16:creationId xmlns:a16="http://schemas.microsoft.com/office/drawing/2014/main" id="{4802FF91-4F2E-4600-B0E2-31AEA9CDD0A9}"/>
              </a:ext>
            </a:extLst>
          </p:cNvPr>
          <p:cNvSpPr txBox="1"/>
          <p:nvPr/>
        </p:nvSpPr>
        <p:spPr>
          <a:xfrm>
            <a:off x="4985078" y="2752391"/>
            <a:ext cx="6536183" cy="2554545"/>
          </a:xfrm>
          <a:prstGeom prst="rect">
            <a:avLst/>
          </a:prstGeom>
          <a:noFill/>
        </p:spPr>
        <p:txBody>
          <a:bodyPr wrap="square">
            <a:spAutoFit/>
          </a:bodyPr>
          <a:lstStyle/>
          <a:p>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প্রভাষক</a:t>
            </a:r>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আরবি</a:t>
            </a:r>
            <a:r>
              <a:rPr lang="en-US" sz="3200" dirty="0">
                <a:latin typeface="NikoshBAN" panose="02000000000000000000" pitchFamily="2" charset="0"/>
                <a:cs typeface="NikoshBAN" panose="02000000000000000000" pitchFamily="2" charset="0"/>
              </a:rPr>
              <a:t>)</a:t>
            </a:r>
            <a:r>
              <a:rPr lang="bn-IN" sz="3200" dirty="0">
                <a:latin typeface="NikoshBAN" panose="02000000000000000000" pitchFamily="2" charset="0"/>
                <a:cs typeface="NikoshBAN" panose="02000000000000000000" pitchFamily="2" charset="0"/>
              </a:rPr>
              <a:t>,</a:t>
            </a:r>
          </a:p>
          <a:p>
            <a:r>
              <a:rPr lang="bn-IN" sz="3200" dirty="0">
                <a:latin typeface="NikoshBAN" panose="02000000000000000000" pitchFamily="2" charset="0"/>
                <a:cs typeface="NikoshBAN" panose="02000000000000000000" pitchFamily="2" charset="0"/>
              </a:rPr>
              <a:t>         দেবিপুর ইসলামিয়া ফাজিল (বি,এ) মাদরাসা,        </a:t>
            </a:r>
          </a:p>
          <a:p>
            <a:r>
              <a:rPr lang="bn-IN" sz="3200" dirty="0">
                <a:latin typeface="NikoshBAN" panose="02000000000000000000" pitchFamily="2" charset="0"/>
                <a:cs typeface="NikoshBAN" panose="02000000000000000000" pitchFamily="2" charset="0"/>
              </a:rPr>
              <a:t>         </a:t>
            </a:r>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তজুমদ্দিন,ভোলা।</a:t>
            </a:r>
          </a:p>
          <a:p>
            <a:r>
              <a:rPr lang="en-US" sz="3200" dirty="0">
                <a:latin typeface="Times New Roman" panose="02020603050405020304" pitchFamily="18" charset="0"/>
                <a:cs typeface="NikoshBAN" panose="02000000000000000000" pitchFamily="2" charset="0"/>
              </a:rPr>
              <a:t>         Gmail. lecturerasad@</a:t>
            </a:r>
            <a:r>
              <a:rPr lang="bn-BD" sz="3200" dirty="0">
                <a:latin typeface="Times New Roman" panose="02020603050405020304" pitchFamily="18" charset="0"/>
                <a:cs typeface="NikoshBAN" panose="02000000000000000000" pitchFamily="2" charset="0"/>
              </a:rPr>
              <a:t>yahoo</a:t>
            </a:r>
            <a:r>
              <a:rPr lang="en-US" sz="3200" dirty="0">
                <a:latin typeface="Times New Roman" panose="02020603050405020304" pitchFamily="18" charset="0"/>
                <a:cs typeface="NikoshBAN" panose="02000000000000000000" pitchFamily="2" charset="0"/>
              </a:rPr>
              <a:t>.com</a:t>
            </a:r>
            <a:endParaRPr lang="bn-IN" sz="3200" dirty="0">
              <a:latin typeface="Times New Roman" panose="02020603050405020304" pitchFamily="18" charset="0"/>
              <a:cs typeface="NikoshBAN" panose="02000000000000000000" pitchFamily="2" charset="0"/>
            </a:endParaRPr>
          </a:p>
          <a:p>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মোবাইল- ০১৭১৪</a:t>
            </a:r>
            <a:r>
              <a:rPr lang="en-US" sz="3200" dirty="0">
                <a:latin typeface="NikoshBAN" panose="02000000000000000000" pitchFamily="2" charset="0"/>
                <a:cs typeface="NikoshBAN" panose="02000000000000000000" pitchFamily="2" charset="0"/>
              </a:rPr>
              <a:t> - </a:t>
            </a:r>
            <a:r>
              <a:rPr lang="bn-IN" sz="3200" dirty="0">
                <a:latin typeface="NikoshBAN" panose="02000000000000000000" pitchFamily="2" charset="0"/>
                <a:cs typeface="NikoshBAN" panose="02000000000000000000" pitchFamily="2" charset="0"/>
              </a:rPr>
              <a:t>৭০ ২১ ৭৪ </a:t>
            </a:r>
            <a:endParaRPr lang="en-US" sz="3200" dirty="0">
              <a:latin typeface="NikoshBAN" panose="02000000000000000000" pitchFamily="2" charset="0"/>
              <a:cs typeface="NikoshBAN" panose="02000000000000000000" pitchFamily="2" charset="0"/>
            </a:endParaRPr>
          </a:p>
        </p:txBody>
      </p:sp>
      <p:sp>
        <p:nvSpPr>
          <p:cNvPr id="17" name="TextBox 16">
            <a:extLst>
              <a:ext uri="{FF2B5EF4-FFF2-40B4-BE49-F238E27FC236}">
                <a16:creationId xmlns:a16="http://schemas.microsoft.com/office/drawing/2014/main" id="{69CDC460-C930-4DEA-8865-F89DC39F06A4}"/>
              </a:ext>
            </a:extLst>
          </p:cNvPr>
          <p:cNvSpPr txBox="1"/>
          <p:nvPr/>
        </p:nvSpPr>
        <p:spPr>
          <a:xfrm>
            <a:off x="6795423" y="1868257"/>
            <a:ext cx="3144733" cy="707886"/>
          </a:xfrm>
          <a:prstGeom prst="rect">
            <a:avLst/>
          </a:prstGeom>
          <a:noFill/>
          <a:ln>
            <a:noFill/>
          </a:ln>
          <a:effectLst>
            <a:glow rad="228600">
              <a:schemeClr val="accent5">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sz="4000" b="1" spc="50" dirty="0">
                <a:ln w="0"/>
                <a:solidFill>
                  <a:srgbClr val="0070C0"/>
                </a:solidFill>
                <a:effectLst>
                  <a:innerShdw blurRad="63500" dist="50800" dir="13500000">
                    <a:srgbClr val="000000">
                      <a:alpha val="50000"/>
                    </a:srgbClr>
                  </a:innerShdw>
                </a:effectLst>
                <a:latin typeface="Arial Black" panose="020B0A04020102020204" pitchFamily="34" charset="0"/>
                <a:cs typeface="NikoshBAN" panose="02000000000000000000" pitchFamily="2" charset="0"/>
              </a:rPr>
              <a:t>মোঃ</a:t>
            </a:r>
            <a:r>
              <a:rPr lang="bn-IN" sz="4000" b="1" spc="50" dirty="0">
                <a:ln w="0"/>
                <a:solidFill>
                  <a:srgbClr val="0070C0"/>
                </a:solidFill>
                <a:effectLst>
                  <a:innerShdw blurRad="63500" dist="50800" dir="13500000">
                    <a:srgbClr val="000000">
                      <a:alpha val="50000"/>
                    </a:srgbClr>
                  </a:innerShdw>
                </a:effectLst>
                <a:latin typeface="Arial Black" panose="020B0A04020102020204" pitchFamily="34" charset="0"/>
                <a:cs typeface="NikoshBAN" panose="02000000000000000000" pitchFamily="2" charset="0"/>
              </a:rPr>
              <a:t> </a:t>
            </a:r>
            <a:r>
              <a:rPr lang="en-US" sz="4000" b="1" spc="50" dirty="0">
                <a:ln w="0"/>
                <a:solidFill>
                  <a:srgbClr val="0070C0"/>
                </a:solidFill>
                <a:effectLst>
                  <a:innerShdw blurRad="63500" dist="50800" dir="13500000">
                    <a:srgbClr val="000000">
                      <a:alpha val="50000"/>
                    </a:srgbClr>
                  </a:innerShdw>
                </a:effectLst>
                <a:latin typeface="Arial Black" panose="020B0A04020102020204" pitchFamily="34" charset="0"/>
                <a:cs typeface="NikoshBAN" panose="02000000000000000000" pitchFamily="2" charset="0"/>
              </a:rPr>
              <a:t>আসাদুল্লাহ</a:t>
            </a:r>
          </a:p>
        </p:txBody>
      </p:sp>
      <p:cxnSp>
        <p:nvCxnSpPr>
          <p:cNvPr id="19" name="Straight Arrow Connector 18">
            <a:extLst>
              <a:ext uri="{FF2B5EF4-FFF2-40B4-BE49-F238E27FC236}">
                <a16:creationId xmlns:a16="http://schemas.microsoft.com/office/drawing/2014/main" id="{9153C512-554A-4EE8-B72E-5E9ECFFFEE7B}"/>
              </a:ext>
            </a:extLst>
          </p:cNvPr>
          <p:cNvCxnSpPr>
            <a:cxnSpLocks/>
          </p:cNvCxnSpPr>
          <p:nvPr/>
        </p:nvCxnSpPr>
        <p:spPr>
          <a:xfrm>
            <a:off x="5769623" y="1476375"/>
            <a:ext cx="5478477" cy="0"/>
          </a:xfrm>
          <a:prstGeom prst="straightConnector1">
            <a:avLst/>
          </a:prstGeom>
          <a:ln w="38100">
            <a:headEnd type="triangl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418668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ppt_x"/>
                                          </p:val>
                                        </p:tav>
                                        <p:tav tm="100000">
                                          <p:val>
                                            <p:strVal val="#ppt_x"/>
                                          </p:val>
                                        </p:tav>
                                      </p:tavLst>
                                    </p:anim>
                                    <p:anim calcmode="lin" valueType="num">
                                      <p:cBhvr additive="base">
                                        <p:cTn id="8" dur="1000" fill="hold"/>
                                        <p:tgtEl>
                                          <p:spTgt spid="14"/>
                                        </p:tgtEl>
                                        <p:attrNameLst>
                                          <p:attrName>ppt_y</p:attrName>
                                        </p:attrNameLst>
                                      </p:cBhvr>
                                      <p:tavLst>
                                        <p:tav tm="0">
                                          <p:val>
                                            <p:strVal val="1+#ppt_h/2"/>
                                          </p:val>
                                        </p:tav>
                                        <p:tav tm="100000">
                                          <p:val>
                                            <p:strVal val="#ppt_y"/>
                                          </p:val>
                                        </p:tav>
                                      </p:tavLst>
                                    </p:anim>
                                  </p:childTnLst>
                                </p:cTn>
                              </p:par>
                              <p:par>
                                <p:cTn id="9" presetID="30"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600" decel="100000"/>
                                        <p:tgtEl>
                                          <p:spTgt spid="17"/>
                                        </p:tgtEl>
                                      </p:cBhvr>
                                    </p:animEffect>
                                    <p:anim calcmode="lin" valueType="num">
                                      <p:cBhvr>
                                        <p:cTn id="12" dur="1600" decel="100000" fill="hold"/>
                                        <p:tgtEl>
                                          <p:spTgt spid="17"/>
                                        </p:tgtEl>
                                        <p:attrNameLst>
                                          <p:attrName>style.rotation</p:attrName>
                                        </p:attrNameLst>
                                      </p:cBhvr>
                                      <p:tavLst>
                                        <p:tav tm="0">
                                          <p:val>
                                            <p:fltVal val="-90"/>
                                          </p:val>
                                        </p:tav>
                                        <p:tav tm="100000">
                                          <p:val>
                                            <p:fltVal val="0"/>
                                          </p:val>
                                        </p:tav>
                                      </p:tavLst>
                                    </p:anim>
                                    <p:anim calcmode="lin" valueType="num">
                                      <p:cBhvr>
                                        <p:cTn id="13" dur="1600" decel="100000" fill="hold"/>
                                        <p:tgtEl>
                                          <p:spTgt spid="17"/>
                                        </p:tgtEl>
                                        <p:attrNameLst>
                                          <p:attrName>ppt_x</p:attrName>
                                        </p:attrNameLst>
                                      </p:cBhvr>
                                      <p:tavLst>
                                        <p:tav tm="0">
                                          <p:val>
                                            <p:strVal val="#ppt_x+0.4"/>
                                          </p:val>
                                        </p:tav>
                                        <p:tav tm="100000">
                                          <p:val>
                                            <p:strVal val="#ppt_x-0.05"/>
                                          </p:val>
                                        </p:tav>
                                      </p:tavLst>
                                    </p:anim>
                                    <p:anim calcmode="lin" valueType="num">
                                      <p:cBhvr>
                                        <p:cTn id="14" dur="1600" decel="100000" fill="hold"/>
                                        <p:tgtEl>
                                          <p:spTgt spid="17"/>
                                        </p:tgtEl>
                                        <p:attrNameLst>
                                          <p:attrName>ppt_y</p:attrName>
                                        </p:attrNameLst>
                                      </p:cBhvr>
                                      <p:tavLst>
                                        <p:tav tm="0">
                                          <p:val>
                                            <p:strVal val="#ppt_y-0.4"/>
                                          </p:val>
                                        </p:tav>
                                        <p:tav tm="100000">
                                          <p:val>
                                            <p:strVal val="#ppt_y+0.1"/>
                                          </p:val>
                                        </p:tav>
                                      </p:tavLst>
                                    </p:anim>
                                    <p:anim calcmode="lin" valueType="num">
                                      <p:cBhvr>
                                        <p:cTn id="15" dur="400" accel="100000" fill="hold">
                                          <p:stCondLst>
                                            <p:cond delay="1600"/>
                                          </p:stCondLst>
                                        </p:cTn>
                                        <p:tgtEl>
                                          <p:spTgt spid="17"/>
                                        </p:tgtEl>
                                        <p:attrNameLst>
                                          <p:attrName>ppt_x</p:attrName>
                                        </p:attrNameLst>
                                      </p:cBhvr>
                                      <p:tavLst>
                                        <p:tav tm="0">
                                          <p:val>
                                            <p:strVal val="#ppt_x-0.05"/>
                                          </p:val>
                                        </p:tav>
                                        <p:tav tm="100000">
                                          <p:val>
                                            <p:strVal val="#ppt_x"/>
                                          </p:val>
                                        </p:tav>
                                      </p:tavLst>
                                    </p:anim>
                                    <p:anim calcmode="lin" valueType="num">
                                      <p:cBhvr>
                                        <p:cTn id="16" dur="400" accel="100000" fill="hold">
                                          <p:stCondLst>
                                            <p:cond delay="1600"/>
                                          </p:stCondLst>
                                        </p:cTn>
                                        <p:tgtEl>
                                          <p:spTgt spid="17"/>
                                        </p:tgtEl>
                                        <p:attrNameLst>
                                          <p:attrName>ppt_y</p:attrName>
                                        </p:attrNameLst>
                                      </p:cBhvr>
                                      <p:tavLst>
                                        <p:tav tm="0">
                                          <p:val>
                                            <p:strVal val="#ppt_y+0.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anim calcmode="lin" valueType="num">
                                      <p:cBhvr>
                                        <p:cTn id="21" dur="20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22" dur="2000" fill="hold"/>
                                        <p:tgtEl>
                                          <p:spTgt spid="16">
                                            <p:txEl>
                                              <p:pRg st="0" end="0"/>
                                            </p:txEl>
                                          </p:spTgt>
                                        </p:tgtEl>
                                        <p:attrNameLst>
                                          <p:attrName>ppt_h</p:attrName>
                                        </p:attrNameLst>
                                      </p:cBhvr>
                                      <p:tavLst>
                                        <p:tav tm="0">
                                          <p:val>
                                            <p:fltVal val="0"/>
                                          </p:val>
                                        </p:tav>
                                        <p:tav tm="100000">
                                          <p:val>
                                            <p:strVal val="#ppt_h"/>
                                          </p:val>
                                        </p:tav>
                                      </p:tavLst>
                                    </p:anim>
                                    <p:anim calcmode="lin" valueType="num">
                                      <p:cBhvr>
                                        <p:cTn id="23" dur="2000" fill="hold"/>
                                        <p:tgtEl>
                                          <p:spTgt spid="16">
                                            <p:txEl>
                                              <p:pRg st="0" end="0"/>
                                            </p:txEl>
                                          </p:spTgt>
                                        </p:tgtEl>
                                        <p:attrNameLst>
                                          <p:attrName>style.rotation</p:attrName>
                                        </p:attrNameLst>
                                      </p:cBhvr>
                                      <p:tavLst>
                                        <p:tav tm="0">
                                          <p:val>
                                            <p:fltVal val="90"/>
                                          </p:val>
                                        </p:tav>
                                        <p:tav tm="100000">
                                          <p:val>
                                            <p:fltVal val="0"/>
                                          </p:val>
                                        </p:tav>
                                      </p:tavLst>
                                    </p:anim>
                                    <p:animEffect transition="in" filter="fade">
                                      <p:cBhvr>
                                        <p:cTn id="24" dur="2000"/>
                                        <p:tgtEl>
                                          <p:spTgt spid="16">
                                            <p:txEl>
                                              <p:pRg st="0" end="0"/>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16">
                                            <p:txEl>
                                              <p:pRg st="1" end="1"/>
                                            </p:txEl>
                                          </p:spTgt>
                                        </p:tgtEl>
                                        <p:attrNameLst>
                                          <p:attrName>style.visibility</p:attrName>
                                        </p:attrNameLst>
                                      </p:cBhvr>
                                      <p:to>
                                        <p:strVal val="visible"/>
                                      </p:to>
                                    </p:set>
                                    <p:anim calcmode="lin" valueType="num">
                                      <p:cBhvr>
                                        <p:cTn id="27" dur="20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28" dur="2000" fill="hold"/>
                                        <p:tgtEl>
                                          <p:spTgt spid="16">
                                            <p:txEl>
                                              <p:pRg st="1" end="1"/>
                                            </p:txEl>
                                          </p:spTgt>
                                        </p:tgtEl>
                                        <p:attrNameLst>
                                          <p:attrName>ppt_h</p:attrName>
                                        </p:attrNameLst>
                                      </p:cBhvr>
                                      <p:tavLst>
                                        <p:tav tm="0">
                                          <p:val>
                                            <p:fltVal val="0"/>
                                          </p:val>
                                        </p:tav>
                                        <p:tav tm="100000">
                                          <p:val>
                                            <p:strVal val="#ppt_h"/>
                                          </p:val>
                                        </p:tav>
                                      </p:tavLst>
                                    </p:anim>
                                    <p:anim calcmode="lin" valueType="num">
                                      <p:cBhvr>
                                        <p:cTn id="29" dur="2000" fill="hold"/>
                                        <p:tgtEl>
                                          <p:spTgt spid="16">
                                            <p:txEl>
                                              <p:pRg st="1" end="1"/>
                                            </p:txEl>
                                          </p:spTgt>
                                        </p:tgtEl>
                                        <p:attrNameLst>
                                          <p:attrName>style.rotation</p:attrName>
                                        </p:attrNameLst>
                                      </p:cBhvr>
                                      <p:tavLst>
                                        <p:tav tm="0">
                                          <p:val>
                                            <p:fltVal val="90"/>
                                          </p:val>
                                        </p:tav>
                                        <p:tav tm="100000">
                                          <p:val>
                                            <p:fltVal val="0"/>
                                          </p:val>
                                        </p:tav>
                                      </p:tavLst>
                                    </p:anim>
                                    <p:animEffect transition="in" filter="fade">
                                      <p:cBhvr>
                                        <p:cTn id="30" dur="2000"/>
                                        <p:tgtEl>
                                          <p:spTgt spid="16">
                                            <p:txEl>
                                              <p:pRg st="1" end="1"/>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16">
                                            <p:txEl>
                                              <p:pRg st="2" end="2"/>
                                            </p:txEl>
                                          </p:spTgt>
                                        </p:tgtEl>
                                        <p:attrNameLst>
                                          <p:attrName>style.visibility</p:attrName>
                                        </p:attrNameLst>
                                      </p:cBhvr>
                                      <p:to>
                                        <p:strVal val="visible"/>
                                      </p:to>
                                    </p:set>
                                    <p:anim calcmode="lin" valueType="num">
                                      <p:cBhvr>
                                        <p:cTn id="33" dur="20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34" dur="2000" fill="hold"/>
                                        <p:tgtEl>
                                          <p:spTgt spid="16">
                                            <p:txEl>
                                              <p:pRg st="2" end="2"/>
                                            </p:txEl>
                                          </p:spTgt>
                                        </p:tgtEl>
                                        <p:attrNameLst>
                                          <p:attrName>ppt_h</p:attrName>
                                        </p:attrNameLst>
                                      </p:cBhvr>
                                      <p:tavLst>
                                        <p:tav tm="0">
                                          <p:val>
                                            <p:fltVal val="0"/>
                                          </p:val>
                                        </p:tav>
                                        <p:tav tm="100000">
                                          <p:val>
                                            <p:strVal val="#ppt_h"/>
                                          </p:val>
                                        </p:tav>
                                      </p:tavLst>
                                    </p:anim>
                                    <p:anim calcmode="lin" valueType="num">
                                      <p:cBhvr>
                                        <p:cTn id="35" dur="2000" fill="hold"/>
                                        <p:tgtEl>
                                          <p:spTgt spid="16">
                                            <p:txEl>
                                              <p:pRg st="2" end="2"/>
                                            </p:txEl>
                                          </p:spTgt>
                                        </p:tgtEl>
                                        <p:attrNameLst>
                                          <p:attrName>style.rotation</p:attrName>
                                        </p:attrNameLst>
                                      </p:cBhvr>
                                      <p:tavLst>
                                        <p:tav tm="0">
                                          <p:val>
                                            <p:fltVal val="90"/>
                                          </p:val>
                                        </p:tav>
                                        <p:tav tm="100000">
                                          <p:val>
                                            <p:fltVal val="0"/>
                                          </p:val>
                                        </p:tav>
                                      </p:tavLst>
                                    </p:anim>
                                    <p:animEffect transition="in" filter="fade">
                                      <p:cBhvr>
                                        <p:cTn id="36" dur="2000"/>
                                        <p:tgtEl>
                                          <p:spTgt spid="16">
                                            <p:txEl>
                                              <p:pRg st="2" end="2"/>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16">
                                            <p:txEl>
                                              <p:pRg st="3" end="3"/>
                                            </p:txEl>
                                          </p:spTgt>
                                        </p:tgtEl>
                                        <p:attrNameLst>
                                          <p:attrName>style.visibility</p:attrName>
                                        </p:attrNameLst>
                                      </p:cBhvr>
                                      <p:to>
                                        <p:strVal val="visible"/>
                                      </p:to>
                                    </p:set>
                                    <p:anim calcmode="lin" valueType="num">
                                      <p:cBhvr>
                                        <p:cTn id="39" dur="2000" fill="hold"/>
                                        <p:tgtEl>
                                          <p:spTgt spid="16">
                                            <p:txEl>
                                              <p:pRg st="3" end="3"/>
                                            </p:txEl>
                                          </p:spTgt>
                                        </p:tgtEl>
                                        <p:attrNameLst>
                                          <p:attrName>ppt_w</p:attrName>
                                        </p:attrNameLst>
                                      </p:cBhvr>
                                      <p:tavLst>
                                        <p:tav tm="0">
                                          <p:val>
                                            <p:fltVal val="0"/>
                                          </p:val>
                                        </p:tav>
                                        <p:tav tm="100000">
                                          <p:val>
                                            <p:strVal val="#ppt_w"/>
                                          </p:val>
                                        </p:tav>
                                      </p:tavLst>
                                    </p:anim>
                                    <p:anim calcmode="lin" valueType="num">
                                      <p:cBhvr>
                                        <p:cTn id="40" dur="2000" fill="hold"/>
                                        <p:tgtEl>
                                          <p:spTgt spid="16">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16">
                                            <p:txEl>
                                              <p:pRg st="3" end="3"/>
                                            </p:txEl>
                                          </p:spTgt>
                                        </p:tgtEl>
                                        <p:attrNameLst>
                                          <p:attrName>style.rotation</p:attrName>
                                        </p:attrNameLst>
                                      </p:cBhvr>
                                      <p:tavLst>
                                        <p:tav tm="0">
                                          <p:val>
                                            <p:fltVal val="90"/>
                                          </p:val>
                                        </p:tav>
                                        <p:tav tm="100000">
                                          <p:val>
                                            <p:fltVal val="0"/>
                                          </p:val>
                                        </p:tav>
                                      </p:tavLst>
                                    </p:anim>
                                    <p:animEffect transition="in" filter="fade">
                                      <p:cBhvr>
                                        <p:cTn id="42" dur="2000"/>
                                        <p:tgtEl>
                                          <p:spTgt spid="16">
                                            <p:txEl>
                                              <p:pRg st="3" end="3"/>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16">
                                            <p:txEl>
                                              <p:pRg st="4" end="4"/>
                                            </p:txEl>
                                          </p:spTgt>
                                        </p:tgtEl>
                                        <p:attrNameLst>
                                          <p:attrName>style.visibility</p:attrName>
                                        </p:attrNameLst>
                                      </p:cBhvr>
                                      <p:to>
                                        <p:strVal val="visible"/>
                                      </p:to>
                                    </p:set>
                                    <p:anim calcmode="lin" valueType="num">
                                      <p:cBhvr>
                                        <p:cTn id="45" dur="2000" fill="hold"/>
                                        <p:tgtEl>
                                          <p:spTgt spid="16">
                                            <p:txEl>
                                              <p:pRg st="4" end="4"/>
                                            </p:txEl>
                                          </p:spTgt>
                                        </p:tgtEl>
                                        <p:attrNameLst>
                                          <p:attrName>ppt_w</p:attrName>
                                        </p:attrNameLst>
                                      </p:cBhvr>
                                      <p:tavLst>
                                        <p:tav tm="0">
                                          <p:val>
                                            <p:fltVal val="0"/>
                                          </p:val>
                                        </p:tav>
                                        <p:tav tm="100000">
                                          <p:val>
                                            <p:strVal val="#ppt_w"/>
                                          </p:val>
                                        </p:tav>
                                      </p:tavLst>
                                    </p:anim>
                                    <p:anim calcmode="lin" valueType="num">
                                      <p:cBhvr>
                                        <p:cTn id="46" dur="2000" fill="hold"/>
                                        <p:tgtEl>
                                          <p:spTgt spid="16">
                                            <p:txEl>
                                              <p:pRg st="4" end="4"/>
                                            </p:txEl>
                                          </p:spTgt>
                                        </p:tgtEl>
                                        <p:attrNameLst>
                                          <p:attrName>ppt_h</p:attrName>
                                        </p:attrNameLst>
                                      </p:cBhvr>
                                      <p:tavLst>
                                        <p:tav tm="0">
                                          <p:val>
                                            <p:fltVal val="0"/>
                                          </p:val>
                                        </p:tav>
                                        <p:tav tm="100000">
                                          <p:val>
                                            <p:strVal val="#ppt_h"/>
                                          </p:val>
                                        </p:tav>
                                      </p:tavLst>
                                    </p:anim>
                                    <p:anim calcmode="lin" valueType="num">
                                      <p:cBhvr>
                                        <p:cTn id="47" dur="2000" fill="hold"/>
                                        <p:tgtEl>
                                          <p:spTgt spid="16">
                                            <p:txEl>
                                              <p:pRg st="4" end="4"/>
                                            </p:txEl>
                                          </p:spTgt>
                                        </p:tgtEl>
                                        <p:attrNameLst>
                                          <p:attrName>style.rotation</p:attrName>
                                        </p:attrNameLst>
                                      </p:cBhvr>
                                      <p:tavLst>
                                        <p:tav tm="0">
                                          <p:val>
                                            <p:fltVal val="90"/>
                                          </p:val>
                                        </p:tav>
                                        <p:tav tm="100000">
                                          <p:val>
                                            <p:fltVal val="0"/>
                                          </p:val>
                                        </p:tav>
                                      </p:tavLst>
                                    </p:anim>
                                    <p:animEffect transition="in" filter="fade">
                                      <p:cBhvr>
                                        <p:cTn id="48" dur="20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Arrow: Right 4">
            <a:extLst>
              <a:ext uri="{FF2B5EF4-FFF2-40B4-BE49-F238E27FC236}">
                <a16:creationId xmlns:a16="http://schemas.microsoft.com/office/drawing/2014/main" id="{AC8FEA58-4B26-4082-83B2-B7F17EA1AC6C}"/>
              </a:ext>
            </a:extLst>
          </p:cNvPr>
          <p:cNvSpPr/>
          <p:nvPr/>
        </p:nvSpPr>
        <p:spPr>
          <a:xfrm>
            <a:off x="295334" y="1571383"/>
            <a:ext cx="5085438" cy="1938442"/>
          </a:xfrm>
          <a:prstGeom prst="rightArrow">
            <a:avLst>
              <a:gd name="adj1" fmla="val 50000"/>
              <a:gd name="adj2" fmla="val 4319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DC17A9E6-4AA7-4D9E-A6B0-B52637F29EBE}"/>
              </a:ext>
            </a:extLst>
          </p:cNvPr>
          <p:cNvSpPr txBox="1"/>
          <p:nvPr/>
        </p:nvSpPr>
        <p:spPr>
          <a:xfrm>
            <a:off x="238603" y="1924328"/>
            <a:ext cx="5196561" cy="144655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bn-BD" sz="8800" b="1" spc="50" dirty="0">
                <a:ln w="0"/>
                <a:solidFill>
                  <a:schemeClr val="bg1"/>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পাঠ </a:t>
            </a:r>
            <a:r>
              <a:rPr lang="en-US" sz="8800" b="1" spc="50" dirty="0">
                <a:ln w="0"/>
                <a:solidFill>
                  <a:schemeClr val="bg1"/>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পরিচিতি</a:t>
            </a:r>
            <a:r>
              <a:rPr lang="en-US" b="1" spc="50" dirty="0">
                <a:ln w="0"/>
                <a:solidFill>
                  <a:schemeClr val="bg1"/>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 </a:t>
            </a:r>
          </a:p>
        </p:txBody>
      </p:sp>
      <p:cxnSp>
        <p:nvCxnSpPr>
          <p:cNvPr id="43" name="Straight Arrow Connector 42">
            <a:extLst>
              <a:ext uri="{FF2B5EF4-FFF2-40B4-BE49-F238E27FC236}">
                <a16:creationId xmlns:a16="http://schemas.microsoft.com/office/drawing/2014/main" id="{3AE6DF84-FAB2-4D98-9D7D-748532444D6C}"/>
              </a:ext>
            </a:extLst>
          </p:cNvPr>
          <p:cNvCxnSpPr>
            <a:cxnSpLocks/>
          </p:cNvCxnSpPr>
          <p:nvPr/>
        </p:nvCxnSpPr>
        <p:spPr>
          <a:xfrm>
            <a:off x="774609" y="3180587"/>
            <a:ext cx="3205961"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5020BC4-9BB9-4BCC-BDF7-F3256598B6D0}"/>
              </a:ext>
            </a:extLst>
          </p:cNvPr>
          <p:cNvCxnSpPr>
            <a:cxnSpLocks/>
          </p:cNvCxnSpPr>
          <p:nvPr/>
        </p:nvCxnSpPr>
        <p:spPr>
          <a:xfrm>
            <a:off x="1053489" y="3807502"/>
            <a:ext cx="2646921"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8A886A16-03C3-4BA3-B014-62A4B06B9CE0}"/>
              </a:ext>
            </a:extLst>
          </p:cNvPr>
          <p:cNvCxnSpPr>
            <a:cxnSpLocks/>
          </p:cNvCxnSpPr>
          <p:nvPr/>
        </p:nvCxnSpPr>
        <p:spPr>
          <a:xfrm>
            <a:off x="1334897" y="4454288"/>
            <a:ext cx="2097156"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F027729F-0213-4E6A-9DC9-B5CA8706F722}"/>
              </a:ext>
            </a:extLst>
          </p:cNvPr>
          <p:cNvCxnSpPr>
            <a:cxnSpLocks/>
          </p:cNvCxnSpPr>
          <p:nvPr/>
        </p:nvCxnSpPr>
        <p:spPr>
          <a:xfrm>
            <a:off x="1616305" y="5111015"/>
            <a:ext cx="1547392" cy="17215"/>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B50E333B-AF18-475A-8534-FB71F998338F}"/>
              </a:ext>
            </a:extLst>
          </p:cNvPr>
          <p:cNvCxnSpPr>
            <a:cxnSpLocks/>
          </p:cNvCxnSpPr>
          <p:nvPr/>
        </p:nvCxnSpPr>
        <p:spPr>
          <a:xfrm flipV="1">
            <a:off x="1809297" y="5770224"/>
            <a:ext cx="1118549" cy="4085"/>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1951A5A-FF4F-4D17-A9F5-18BB6329C159}"/>
              </a:ext>
            </a:extLst>
          </p:cNvPr>
          <p:cNvCxnSpPr>
            <a:cxnSpLocks/>
          </p:cNvCxnSpPr>
          <p:nvPr/>
        </p:nvCxnSpPr>
        <p:spPr>
          <a:xfrm>
            <a:off x="2037369" y="6210355"/>
            <a:ext cx="662404" cy="9935"/>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67D32A9-5E18-42A7-AFA7-841E311118FA}"/>
              </a:ext>
            </a:extLst>
          </p:cNvPr>
          <p:cNvCxnSpPr>
            <a:cxnSpLocks/>
          </p:cNvCxnSpPr>
          <p:nvPr/>
        </p:nvCxnSpPr>
        <p:spPr>
          <a:xfrm>
            <a:off x="2125058" y="6587231"/>
            <a:ext cx="465171"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id="{47FBC966-BFF6-44F6-A2CD-40C6E30464C1}"/>
              </a:ext>
            </a:extLst>
          </p:cNvPr>
          <p:cNvSpPr/>
          <p:nvPr/>
        </p:nvSpPr>
        <p:spPr>
          <a:xfrm>
            <a:off x="5665202" y="819267"/>
            <a:ext cx="2798507" cy="920999"/>
          </a:xfrm>
          <a:prstGeom prst="roundRect">
            <a:avLst>
              <a:gd name="adj" fmla="val 48870"/>
            </a:avLst>
          </a:prstGeom>
          <a:solidFill>
            <a:srgbClr val="C0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dirty="0">
                <a:latin typeface="NikoshBAN" panose="02000000000000000000" pitchFamily="2" charset="0"/>
                <a:cs typeface="NikoshBAN" panose="02000000000000000000" pitchFamily="2" charset="0"/>
              </a:rPr>
              <a:t>ব</a:t>
            </a:r>
            <a:r>
              <a:rPr lang="as-IN" sz="2400" dirty="0">
                <a:latin typeface="NikoshBAN" panose="02000000000000000000" pitchFamily="2" charset="0"/>
                <a:cs typeface="NikoshBAN" panose="02000000000000000000" pitchFamily="2" charset="0"/>
              </a:rPr>
              <a:t>ই</a:t>
            </a:r>
            <a:r>
              <a:rPr lang="en-US" sz="2400" dirty="0">
                <a:latin typeface="NikoshBAN" panose="02000000000000000000" pitchFamily="2" charset="0"/>
                <a:cs typeface="NikoshBAN" panose="02000000000000000000" pitchFamily="2" charset="0"/>
              </a:rPr>
              <a:t>ঃ</a:t>
            </a:r>
            <a:r>
              <a:rPr lang="bn-IN" sz="2400" dirty="0">
                <a:latin typeface="NikoshBAN" panose="02000000000000000000" pitchFamily="2" charset="0"/>
                <a:cs typeface="NikoshBAN" panose="02000000000000000000" pitchFamily="2" charset="0"/>
              </a:rPr>
              <a:t> </a:t>
            </a:r>
            <a:r>
              <a:rPr lang="en-US" sz="2400" dirty="0">
                <a:latin typeface="NikoshBAN" panose="02000000000000000000" pitchFamily="2" charset="0"/>
                <a:cs typeface="NikoshBAN" panose="02000000000000000000" pitchFamily="2" charset="0"/>
              </a:rPr>
              <a:t>কাওয়াইদুল লুগাতিল আরাবিয়্যাহ</a:t>
            </a:r>
          </a:p>
        </p:txBody>
      </p:sp>
      <p:sp>
        <p:nvSpPr>
          <p:cNvPr id="15" name="Rectangle: Rounded Corners 14">
            <a:extLst>
              <a:ext uri="{FF2B5EF4-FFF2-40B4-BE49-F238E27FC236}">
                <a16:creationId xmlns:a16="http://schemas.microsoft.com/office/drawing/2014/main" id="{B379868E-A2E0-4EA8-AE23-BC90B0E81C90}"/>
              </a:ext>
            </a:extLst>
          </p:cNvPr>
          <p:cNvSpPr/>
          <p:nvPr/>
        </p:nvSpPr>
        <p:spPr>
          <a:xfrm>
            <a:off x="5665202" y="1958711"/>
            <a:ext cx="2606118" cy="768211"/>
          </a:xfrm>
          <a:prstGeom prst="roundRect">
            <a:avLst>
              <a:gd name="adj" fmla="val 48432"/>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bg1"/>
                </a:solidFill>
                <a:latin typeface="NikoshBAN" panose="02000000000000000000" pitchFamily="2" charset="0"/>
                <a:cs typeface="NikoshBAN" panose="02000000000000000000" pitchFamily="2" charset="0"/>
              </a:rPr>
              <a:t>শ্রেণীঃ</a:t>
            </a:r>
            <a:r>
              <a:rPr lang="en-US" sz="2800" dirty="0">
                <a:solidFill>
                  <a:schemeClr val="bg1"/>
                </a:solidFill>
                <a:latin typeface="NikoshBAN" panose="02000000000000000000" pitchFamily="2" charset="0"/>
                <a:cs typeface="NikoshBAN" panose="02000000000000000000" pitchFamily="2" charset="0"/>
              </a:rPr>
              <a:t> </a:t>
            </a:r>
            <a:r>
              <a:rPr lang="en-US" sz="2800" dirty="0" err="1">
                <a:solidFill>
                  <a:schemeClr val="bg1"/>
                </a:solidFill>
                <a:latin typeface="NikoshBAN" panose="02000000000000000000" pitchFamily="2" charset="0"/>
                <a:cs typeface="NikoshBAN" panose="02000000000000000000" pitchFamily="2" charset="0"/>
              </a:rPr>
              <a:t>দাখিল</a:t>
            </a:r>
            <a:r>
              <a:rPr lang="ar-SA" sz="2800" dirty="0">
                <a:solidFill>
                  <a:schemeClr val="bg1"/>
                </a:solidFill>
                <a:latin typeface="NikoshBAN" panose="02000000000000000000" pitchFamily="2" charset="0"/>
                <a:cs typeface="Times New Roman" panose="02020603050405020304" pitchFamily="18" charset="0"/>
              </a:rPr>
              <a:t> </a:t>
            </a:r>
            <a:r>
              <a:rPr lang="en-US" sz="2800" dirty="0" err="1">
                <a:solidFill>
                  <a:schemeClr val="bg1"/>
                </a:solidFill>
                <a:latin typeface="NikoshBAN" panose="02000000000000000000" pitchFamily="2" charset="0"/>
                <a:cs typeface="NikoshBAN" panose="02000000000000000000" pitchFamily="2" charset="0"/>
              </a:rPr>
              <a:t>অষ্টম</a:t>
            </a:r>
            <a:r>
              <a:rPr lang="ar-SA" sz="2800" dirty="0">
                <a:solidFill>
                  <a:schemeClr val="bg1"/>
                </a:solidFill>
                <a:latin typeface="NikoshBAN" panose="02000000000000000000" pitchFamily="2" charset="0"/>
                <a:cs typeface="Times New Roman" panose="02020603050405020304" pitchFamily="18" charset="0"/>
              </a:rPr>
              <a:t> </a:t>
            </a:r>
            <a:endParaRPr lang="en-US" sz="2800" dirty="0">
              <a:latin typeface="NikoshBAN" panose="02000000000000000000" pitchFamily="2" charset="0"/>
              <a:cs typeface="NikoshBAN" panose="02000000000000000000" pitchFamily="2" charset="0"/>
            </a:endParaRPr>
          </a:p>
        </p:txBody>
      </p:sp>
      <p:sp>
        <p:nvSpPr>
          <p:cNvPr id="16" name="Scroll: Vertical 15">
            <a:extLst>
              <a:ext uri="{FF2B5EF4-FFF2-40B4-BE49-F238E27FC236}">
                <a16:creationId xmlns:a16="http://schemas.microsoft.com/office/drawing/2014/main" id="{CE850166-22DE-47A4-9252-0BB6F0200548}"/>
              </a:ext>
            </a:extLst>
          </p:cNvPr>
          <p:cNvSpPr/>
          <p:nvPr/>
        </p:nvSpPr>
        <p:spPr>
          <a:xfrm>
            <a:off x="8627254" y="4306974"/>
            <a:ext cx="2263806" cy="851460"/>
          </a:xfrm>
          <a:prstGeom prst="verticalScroll">
            <a:avLst>
              <a:gd name="adj" fmla="val 25000"/>
            </a:avLst>
          </a:prstGeom>
          <a:solidFill>
            <a:srgbClr val="FF0000"/>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3200" dirty="0">
                <a:latin typeface="NikoshBAN" panose="02000000000000000000" pitchFamily="2" charset="0"/>
                <a:cs typeface="Times New Roman" panose="02020603050405020304" pitchFamily="18" charset="0"/>
              </a:rPr>
              <a:t>اَلدَّرْسُ الثاني</a:t>
            </a:r>
            <a:endParaRPr lang="en-US" sz="3200" dirty="0">
              <a:latin typeface="NikoshBAN" panose="02000000000000000000" pitchFamily="2" charset="0"/>
              <a:cs typeface="NikoshBAN" panose="02000000000000000000" pitchFamily="2" charset="0"/>
            </a:endParaRPr>
          </a:p>
        </p:txBody>
      </p:sp>
      <p:grpSp>
        <p:nvGrpSpPr>
          <p:cNvPr id="17" name="Group 16">
            <a:extLst>
              <a:ext uri="{FF2B5EF4-FFF2-40B4-BE49-F238E27FC236}">
                <a16:creationId xmlns:a16="http://schemas.microsoft.com/office/drawing/2014/main" id="{7A1A8E33-072C-47A5-80E5-C64266C9427E}"/>
              </a:ext>
            </a:extLst>
          </p:cNvPr>
          <p:cNvGrpSpPr/>
          <p:nvPr/>
        </p:nvGrpSpPr>
        <p:grpSpPr>
          <a:xfrm>
            <a:off x="6588085" y="4262509"/>
            <a:ext cx="2183904" cy="870013"/>
            <a:chOff x="7625919" y="2991775"/>
            <a:chExt cx="2317072" cy="1207361"/>
          </a:xfrm>
        </p:grpSpPr>
        <p:sp>
          <p:nvSpPr>
            <p:cNvPr id="18" name="Scroll: Vertical 17">
              <a:extLst>
                <a:ext uri="{FF2B5EF4-FFF2-40B4-BE49-F238E27FC236}">
                  <a16:creationId xmlns:a16="http://schemas.microsoft.com/office/drawing/2014/main" id="{550A072F-BE63-4E6C-A0B5-5AE16D490033}"/>
                </a:ext>
              </a:extLst>
            </p:cNvPr>
            <p:cNvSpPr/>
            <p:nvPr/>
          </p:nvSpPr>
          <p:spPr>
            <a:xfrm>
              <a:off x="7625919" y="2991775"/>
              <a:ext cx="2317072" cy="1207361"/>
            </a:xfrm>
            <a:prstGeom prst="verticalScroll">
              <a:avLst>
                <a:gd name="adj" fmla="val 21795"/>
              </a:avLst>
            </a:prstGeom>
            <a:solidFill>
              <a:srgbClr val="FF0000"/>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ikoshBAN" panose="02000000000000000000" pitchFamily="2" charset="0"/>
                <a:cs typeface="NikoshBAN" panose="02000000000000000000" pitchFamily="2" charset="0"/>
              </a:endParaRPr>
            </a:p>
          </p:txBody>
        </p:sp>
        <p:sp>
          <p:nvSpPr>
            <p:cNvPr id="19" name="Rectangle 18">
              <a:extLst>
                <a:ext uri="{FF2B5EF4-FFF2-40B4-BE49-F238E27FC236}">
                  <a16:creationId xmlns:a16="http://schemas.microsoft.com/office/drawing/2014/main" id="{7B8D01A7-9E33-4119-A8F9-A9EFABC8044F}"/>
                </a:ext>
              </a:extLst>
            </p:cNvPr>
            <p:cNvSpPr/>
            <p:nvPr/>
          </p:nvSpPr>
          <p:spPr>
            <a:xfrm>
              <a:off x="8068613" y="3350867"/>
              <a:ext cx="1629486" cy="811522"/>
            </a:xfrm>
            <a:prstGeom prst="rect">
              <a:avLst/>
            </a:prstGeom>
          </p:spPr>
          <p:txBody>
            <a:bodyPr wrap="square">
              <a:spAutoFit/>
            </a:bodyPr>
            <a:lstStyle/>
            <a:p>
              <a:r>
                <a:rPr lang="en-US" sz="3200" dirty="0" err="1">
                  <a:solidFill>
                    <a:schemeClr val="bg1"/>
                  </a:solidFill>
                  <a:latin typeface="NikoshBAN" panose="02000000000000000000" pitchFamily="2" charset="0"/>
                  <a:cs typeface="NikoshBAN" panose="02000000000000000000" pitchFamily="2" charset="0"/>
                </a:rPr>
                <a:t>দ্বিতীয়</a:t>
              </a:r>
              <a:r>
                <a:rPr lang="en-US" sz="3200" dirty="0">
                  <a:solidFill>
                    <a:schemeClr val="bg1"/>
                  </a:solidFill>
                  <a:latin typeface="NikoshBAN" panose="02000000000000000000" pitchFamily="2" charset="0"/>
                  <a:cs typeface="NikoshBAN" panose="02000000000000000000" pitchFamily="2" charset="0"/>
                </a:rPr>
                <a:t> </a:t>
              </a:r>
              <a:r>
                <a:rPr lang="as-IN" sz="3200" dirty="0">
                  <a:solidFill>
                    <a:schemeClr val="bg1"/>
                  </a:solidFill>
                  <a:latin typeface="NikoshBAN" panose="02000000000000000000" pitchFamily="2" charset="0"/>
                  <a:cs typeface="NikoshBAN" panose="02000000000000000000" pitchFamily="2" charset="0"/>
                </a:rPr>
                <a:t>প</a:t>
              </a:r>
              <a:r>
                <a:rPr lang="en-US" sz="3200" dirty="0">
                  <a:solidFill>
                    <a:schemeClr val="bg1"/>
                  </a:solidFill>
                  <a:latin typeface="NikoshBAN" panose="02000000000000000000" pitchFamily="2" charset="0"/>
                  <a:cs typeface="NikoshBAN" panose="02000000000000000000" pitchFamily="2" charset="0"/>
                </a:rPr>
                <a:t>াঠ </a:t>
              </a:r>
            </a:p>
          </p:txBody>
        </p:sp>
      </p:grpSp>
      <p:grpSp>
        <p:nvGrpSpPr>
          <p:cNvPr id="20" name="Group 19">
            <a:extLst>
              <a:ext uri="{FF2B5EF4-FFF2-40B4-BE49-F238E27FC236}">
                <a16:creationId xmlns:a16="http://schemas.microsoft.com/office/drawing/2014/main" id="{6F275729-4477-4D3C-9AF9-8B83E93F7994}"/>
              </a:ext>
            </a:extLst>
          </p:cNvPr>
          <p:cNvGrpSpPr/>
          <p:nvPr/>
        </p:nvGrpSpPr>
        <p:grpSpPr>
          <a:xfrm>
            <a:off x="8959049" y="3072206"/>
            <a:ext cx="2041863" cy="754600"/>
            <a:chOff x="9543495" y="2805343"/>
            <a:chExt cx="1997473" cy="941033"/>
          </a:xfrm>
        </p:grpSpPr>
        <p:sp>
          <p:nvSpPr>
            <p:cNvPr id="21" name="Scroll: Horizontal 20">
              <a:extLst>
                <a:ext uri="{FF2B5EF4-FFF2-40B4-BE49-F238E27FC236}">
                  <a16:creationId xmlns:a16="http://schemas.microsoft.com/office/drawing/2014/main" id="{C361D7AD-E4B8-4691-9978-C0C6377CAC26}"/>
                </a:ext>
              </a:extLst>
            </p:cNvPr>
            <p:cNvSpPr/>
            <p:nvPr/>
          </p:nvSpPr>
          <p:spPr>
            <a:xfrm>
              <a:off x="9543495" y="2805343"/>
              <a:ext cx="1953088" cy="941033"/>
            </a:xfrm>
            <a:prstGeom prst="horizontalScroll">
              <a:avLst/>
            </a:prstGeom>
            <a:solidFill>
              <a:schemeClr val="tx2">
                <a:lumMod val="20000"/>
                <a:lumOff val="80000"/>
              </a:schemeClr>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anose="02000000000000000000" pitchFamily="2" charset="0"/>
                <a:cs typeface="NikoshBAN" panose="02000000000000000000" pitchFamily="2" charset="0"/>
              </a:endParaRPr>
            </a:p>
          </p:txBody>
        </p:sp>
        <p:sp>
          <p:nvSpPr>
            <p:cNvPr id="22" name="TextBox 21">
              <a:extLst>
                <a:ext uri="{FF2B5EF4-FFF2-40B4-BE49-F238E27FC236}">
                  <a16:creationId xmlns:a16="http://schemas.microsoft.com/office/drawing/2014/main" id="{D2DE58C0-A2B2-4670-AB1F-A2E4FD8B70EF}"/>
                </a:ext>
              </a:extLst>
            </p:cNvPr>
            <p:cNvSpPr txBox="1"/>
            <p:nvPr/>
          </p:nvSpPr>
          <p:spPr>
            <a:xfrm>
              <a:off x="9605636" y="2912189"/>
              <a:ext cx="1935332" cy="729251"/>
            </a:xfrm>
            <a:prstGeom prst="rect">
              <a:avLst/>
            </a:prstGeom>
            <a:noFill/>
          </p:spPr>
          <p:txBody>
            <a:bodyPr wrap="square" rtlCol="0">
              <a:spAutoFit/>
            </a:bodyPr>
            <a:lstStyle/>
            <a:p>
              <a:r>
                <a:rPr lang="ar-SA" sz="3200" dirty="0">
                  <a:solidFill>
                    <a:srgbClr val="FF0000"/>
                  </a:solidFill>
                  <a:latin typeface="NikoshBAN" panose="02000000000000000000" pitchFamily="2" charset="0"/>
                  <a:cs typeface="Times New Roman" panose="02020603050405020304" pitchFamily="18" charset="0"/>
                </a:rPr>
                <a:t>اَلْوَحْدَةُ الُأُوْلَى</a:t>
              </a:r>
              <a:endParaRPr lang="en-US" sz="3200" dirty="0">
                <a:solidFill>
                  <a:srgbClr val="FF0000"/>
                </a:solidFill>
                <a:latin typeface="NikoshBAN" panose="02000000000000000000" pitchFamily="2" charset="0"/>
                <a:cs typeface="NikoshBAN" panose="02000000000000000000" pitchFamily="2" charset="0"/>
              </a:endParaRPr>
            </a:p>
          </p:txBody>
        </p:sp>
      </p:grpSp>
      <p:grpSp>
        <p:nvGrpSpPr>
          <p:cNvPr id="23" name="Group 22">
            <a:extLst>
              <a:ext uri="{FF2B5EF4-FFF2-40B4-BE49-F238E27FC236}">
                <a16:creationId xmlns:a16="http://schemas.microsoft.com/office/drawing/2014/main" id="{EAD5FC46-CB3A-4579-8FDD-8DB0A3E8B9FE}"/>
              </a:ext>
            </a:extLst>
          </p:cNvPr>
          <p:cNvGrpSpPr/>
          <p:nvPr/>
        </p:nvGrpSpPr>
        <p:grpSpPr>
          <a:xfrm>
            <a:off x="6379745" y="3094373"/>
            <a:ext cx="1882066" cy="781438"/>
            <a:chOff x="6968969" y="2922232"/>
            <a:chExt cx="1873189" cy="939554"/>
          </a:xfrm>
        </p:grpSpPr>
        <p:sp>
          <p:nvSpPr>
            <p:cNvPr id="24" name="Scroll: Horizontal 23">
              <a:extLst>
                <a:ext uri="{FF2B5EF4-FFF2-40B4-BE49-F238E27FC236}">
                  <a16:creationId xmlns:a16="http://schemas.microsoft.com/office/drawing/2014/main" id="{CE2AA4A6-C572-4419-B0D6-BA6FE07E3849}"/>
                </a:ext>
              </a:extLst>
            </p:cNvPr>
            <p:cNvSpPr/>
            <p:nvPr/>
          </p:nvSpPr>
          <p:spPr>
            <a:xfrm flipH="1">
              <a:off x="6968969" y="2922232"/>
              <a:ext cx="1873189" cy="939554"/>
            </a:xfrm>
            <a:prstGeom prst="horizontalScroll">
              <a:avLst/>
            </a:prstGeom>
            <a:solidFill>
              <a:schemeClr val="tx2">
                <a:lumMod val="20000"/>
                <a:lumOff val="80000"/>
              </a:schemeClr>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anose="02000000000000000000" pitchFamily="2" charset="0"/>
                <a:cs typeface="NikoshBAN" panose="02000000000000000000" pitchFamily="2" charset="0"/>
              </a:endParaRPr>
            </a:p>
          </p:txBody>
        </p:sp>
        <p:sp>
          <p:nvSpPr>
            <p:cNvPr id="25" name="Rectangle 24">
              <a:extLst>
                <a:ext uri="{FF2B5EF4-FFF2-40B4-BE49-F238E27FC236}">
                  <a16:creationId xmlns:a16="http://schemas.microsoft.com/office/drawing/2014/main" id="{78280FB6-87CE-4E06-B729-F31F77C0A274}"/>
                </a:ext>
              </a:extLst>
            </p:cNvPr>
            <p:cNvSpPr/>
            <p:nvPr/>
          </p:nvSpPr>
          <p:spPr>
            <a:xfrm>
              <a:off x="6994146" y="3102292"/>
              <a:ext cx="1740881" cy="703099"/>
            </a:xfrm>
            <a:prstGeom prst="rect">
              <a:avLst/>
            </a:prstGeom>
          </p:spPr>
          <p:txBody>
            <a:bodyPr wrap="square">
              <a:spAutoFit/>
            </a:bodyPr>
            <a:lstStyle/>
            <a:p>
              <a:r>
                <a:rPr lang="en-US" sz="3200" dirty="0">
                  <a:solidFill>
                    <a:srgbClr val="FF0000"/>
                  </a:solidFill>
                  <a:latin typeface="NikoshBAN" panose="02000000000000000000" pitchFamily="2" charset="0"/>
                  <a:cs typeface="NikoshBAN" panose="02000000000000000000" pitchFamily="2" charset="0"/>
                </a:rPr>
                <a:t>প</a:t>
              </a:r>
              <a:r>
                <a:rPr lang="as-IN" sz="3200" dirty="0">
                  <a:solidFill>
                    <a:srgbClr val="FF0000"/>
                  </a:solidFill>
                  <a:latin typeface="NikoshBAN" panose="02000000000000000000" pitchFamily="2" charset="0"/>
                  <a:cs typeface="NikoshBAN" panose="02000000000000000000" pitchFamily="2" charset="0"/>
                </a:rPr>
                <a:t>্</a:t>
              </a:r>
              <a:r>
                <a:rPr lang="en-US" sz="3200" dirty="0">
                  <a:solidFill>
                    <a:srgbClr val="FF0000"/>
                  </a:solidFill>
                  <a:latin typeface="NikoshBAN" panose="02000000000000000000" pitchFamily="2" charset="0"/>
                  <a:cs typeface="NikoshBAN" panose="02000000000000000000" pitchFamily="2" charset="0"/>
                </a:rPr>
                <a:t>রথম ইউনিট</a:t>
              </a:r>
            </a:p>
          </p:txBody>
        </p:sp>
      </p:grpSp>
      <p:sp>
        <p:nvSpPr>
          <p:cNvPr id="26" name="Frame 25">
            <a:extLst>
              <a:ext uri="{FF2B5EF4-FFF2-40B4-BE49-F238E27FC236}">
                <a16:creationId xmlns:a16="http://schemas.microsoft.com/office/drawing/2014/main" id="{317DD041-5344-4A4A-BDE1-852E3DEE3592}"/>
              </a:ext>
            </a:extLst>
          </p:cNvPr>
          <p:cNvSpPr/>
          <p:nvPr/>
        </p:nvSpPr>
        <p:spPr>
          <a:xfrm>
            <a:off x="5282211" y="85853"/>
            <a:ext cx="6847643" cy="6676714"/>
          </a:xfrm>
          <a:prstGeom prst="frame">
            <a:avLst>
              <a:gd name="adj1" fmla="val 230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NikoshBAN" panose="02000000000000000000" pitchFamily="2" charset="0"/>
              <a:cs typeface="NikoshBAN" panose="02000000000000000000" pitchFamily="2" charset="0"/>
            </a:endParaRPr>
          </a:p>
        </p:txBody>
      </p:sp>
      <p:grpSp>
        <p:nvGrpSpPr>
          <p:cNvPr id="27" name="Group 26">
            <a:extLst>
              <a:ext uri="{FF2B5EF4-FFF2-40B4-BE49-F238E27FC236}">
                <a16:creationId xmlns:a16="http://schemas.microsoft.com/office/drawing/2014/main" id="{CDC37536-200D-4607-A3A8-248946A3C4A0}"/>
              </a:ext>
            </a:extLst>
          </p:cNvPr>
          <p:cNvGrpSpPr/>
          <p:nvPr/>
        </p:nvGrpSpPr>
        <p:grpSpPr>
          <a:xfrm>
            <a:off x="8524497" y="2039274"/>
            <a:ext cx="3136158" cy="550415"/>
            <a:chOff x="8753383" y="2947387"/>
            <a:chExt cx="3142695" cy="550415"/>
          </a:xfrm>
          <a:scene3d>
            <a:camera prst="orthographicFront">
              <a:rot lat="0" lon="0" rev="0"/>
            </a:camera>
            <a:lightRig rig="contrasting" dir="t">
              <a:rot lat="0" lon="0" rev="1500000"/>
            </a:lightRig>
          </a:scene3d>
        </p:grpSpPr>
        <p:sp>
          <p:nvSpPr>
            <p:cNvPr id="28" name="Rectangle: Rounded Corners 27">
              <a:extLst>
                <a:ext uri="{FF2B5EF4-FFF2-40B4-BE49-F238E27FC236}">
                  <a16:creationId xmlns:a16="http://schemas.microsoft.com/office/drawing/2014/main" id="{DA1591B0-8934-4D56-AC8E-3AAABFA45B31}"/>
                </a:ext>
              </a:extLst>
            </p:cNvPr>
            <p:cNvSpPr/>
            <p:nvPr/>
          </p:nvSpPr>
          <p:spPr>
            <a:xfrm>
              <a:off x="8753383" y="2947387"/>
              <a:ext cx="3142695" cy="550415"/>
            </a:xfrm>
            <a:prstGeom prst="roundRect">
              <a:avLst>
                <a:gd name="adj" fmla="val 50000"/>
              </a:avLst>
            </a:prstGeom>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anose="02000000000000000000" pitchFamily="2" charset="0"/>
                <a:cs typeface="NikoshBAN" panose="02000000000000000000" pitchFamily="2" charset="0"/>
              </a:endParaRPr>
            </a:p>
          </p:txBody>
        </p:sp>
        <p:sp>
          <p:nvSpPr>
            <p:cNvPr id="29" name="TextBox 28">
              <a:extLst>
                <a:ext uri="{FF2B5EF4-FFF2-40B4-BE49-F238E27FC236}">
                  <a16:creationId xmlns:a16="http://schemas.microsoft.com/office/drawing/2014/main" id="{7C398960-8CC8-427A-8372-835FC379AFE6}"/>
                </a:ext>
              </a:extLst>
            </p:cNvPr>
            <p:cNvSpPr txBox="1"/>
            <p:nvPr/>
          </p:nvSpPr>
          <p:spPr>
            <a:xfrm>
              <a:off x="8762259" y="2992307"/>
              <a:ext cx="3113105" cy="461665"/>
            </a:xfrm>
            <a:prstGeom prst="rect">
              <a:avLst/>
            </a:prstGeom>
            <a:noFill/>
            <a:ln>
              <a:noFill/>
            </a:ln>
            <a:effectLst>
              <a:outerShdw blurRad="149987" dist="250190" dir="8460000" algn="ctr">
                <a:srgbClr val="000000">
                  <a:alpha val="28000"/>
                </a:srgbClr>
              </a:outerShdw>
            </a:effectLst>
            <a:sp3d prstMaterial="metal">
              <a:bevelT w="88900" h="88900"/>
            </a:sp3d>
          </p:spPr>
          <p:txBody>
            <a:bodyPr wrap="square" rtlCol="0">
              <a:spAutoFit/>
            </a:bodyPr>
            <a:lstStyle/>
            <a:p>
              <a:pPr algn="ctr"/>
              <a:r>
                <a:rPr lang="ar-SA" sz="2400" dirty="0">
                  <a:solidFill>
                    <a:schemeClr val="bg1"/>
                  </a:solidFill>
                  <a:latin typeface="NikoshBAN" panose="02000000000000000000" pitchFamily="2" charset="0"/>
                  <a:cs typeface="Times New Roman" panose="02020603050405020304" pitchFamily="18" charset="0"/>
                </a:rPr>
                <a:t>اَلصَّفُّ: اَلصَّفُّ الثّامِنُ لِلدَّاخِلُ</a:t>
              </a:r>
              <a:endParaRPr lang="en-US" sz="2400" dirty="0">
                <a:latin typeface="NikoshBAN" panose="02000000000000000000" pitchFamily="2" charset="0"/>
                <a:cs typeface="NikoshBAN" panose="02000000000000000000" pitchFamily="2" charset="0"/>
              </a:endParaRPr>
            </a:p>
          </p:txBody>
        </p:sp>
      </p:grpSp>
      <p:grpSp>
        <p:nvGrpSpPr>
          <p:cNvPr id="30" name="Group 29">
            <a:extLst>
              <a:ext uri="{FF2B5EF4-FFF2-40B4-BE49-F238E27FC236}">
                <a16:creationId xmlns:a16="http://schemas.microsoft.com/office/drawing/2014/main" id="{0AD1C49E-9704-4DAA-B786-D0B870570ED4}"/>
              </a:ext>
            </a:extLst>
          </p:cNvPr>
          <p:cNvGrpSpPr/>
          <p:nvPr/>
        </p:nvGrpSpPr>
        <p:grpSpPr>
          <a:xfrm>
            <a:off x="8584795" y="897061"/>
            <a:ext cx="3338002" cy="736847"/>
            <a:chOff x="8691239" y="1873188"/>
            <a:chExt cx="3382392" cy="736847"/>
          </a:xfrm>
        </p:grpSpPr>
        <p:sp>
          <p:nvSpPr>
            <p:cNvPr id="31" name="Rectangle: Rounded Corners 30">
              <a:extLst>
                <a:ext uri="{FF2B5EF4-FFF2-40B4-BE49-F238E27FC236}">
                  <a16:creationId xmlns:a16="http://schemas.microsoft.com/office/drawing/2014/main" id="{CA10805B-CE85-4670-83ED-C1F2554E33F6}"/>
                </a:ext>
              </a:extLst>
            </p:cNvPr>
            <p:cNvSpPr/>
            <p:nvPr/>
          </p:nvSpPr>
          <p:spPr>
            <a:xfrm>
              <a:off x="8691239" y="1873188"/>
              <a:ext cx="3213715" cy="736847"/>
            </a:xfrm>
            <a:prstGeom prst="roundRect">
              <a:avLst>
                <a:gd name="adj" fmla="val 50000"/>
              </a:avLst>
            </a:prstGeom>
            <a:solidFill>
              <a:srgbClr val="C0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anose="02000000000000000000" pitchFamily="2" charset="0"/>
                <a:cs typeface="NikoshBAN" panose="02000000000000000000" pitchFamily="2" charset="0"/>
              </a:endParaRPr>
            </a:p>
          </p:txBody>
        </p:sp>
        <p:sp>
          <p:nvSpPr>
            <p:cNvPr id="32" name="TextBox 31">
              <a:extLst>
                <a:ext uri="{FF2B5EF4-FFF2-40B4-BE49-F238E27FC236}">
                  <a16:creationId xmlns:a16="http://schemas.microsoft.com/office/drawing/2014/main" id="{02B0CA2B-6E67-4FEC-8043-5DCD07BC9349}"/>
                </a:ext>
              </a:extLst>
            </p:cNvPr>
            <p:cNvSpPr txBox="1"/>
            <p:nvPr/>
          </p:nvSpPr>
          <p:spPr>
            <a:xfrm>
              <a:off x="8778353" y="1975297"/>
              <a:ext cx="3295278" cy="523220"/>
            </a:xfrm>
            <a:prstGeom prst="rect">
              <a:avLst/>
            </a:prstGeom>
            <a:noFill/>
          </p:spPr>
          <p:txBody>
            <a:bodyPr wrap="square" rtlCol="0">
              <a:spAutoFit/>
            </a:bodyPr>
            <a:lstStyle/>
            <a:p>
              <a:r>
                <a:rPr lang="ar-SA" sz="2800" dirty="0">
                  <a:solidFill>
                    <a:schemeClr val="bg1"/>
                  </a:solidFill>
                  <a:latin typeface="NikoshBAN" panose="02000000000000000000" pitchFamily="2" charset="0"/>
                  <a:cs typeface="Times New Roman" panose="02020603050405020304" pitchFamily="18" charset="0"/>
                </a:rPr>
                <a:t>اَلْكِتَابُ: قَوَاعِدُاللُّغَةِ الْعَرَبِيَّةِ</a:t>
              </a:r>
              <a:endParaRPr lang="en-US" sz="2800" dirty="0">
                <a:latin typeface="NikoshBAN" panose="02000000000000000000" pitchFamily="2" charset="0"/>
                <a:cs typeface="NikoshBAN" panose="02000000000000000000" pitchFamily="2" charset="0"/>
              </a:endParaRPr>
            </a:p>
          </p:txBody>
        </p:sp>
      </p:grpSp>
      <p:sp>
        <p:nvSpPr>
          <p:cNvPr id="33" name="Frame 32">
            <a:extLst>
              <a:ext uri="{FF2B5EF4-FFF2-40B4-BE49-F238E27FC236}">
                <a16:creationId xmlns:a16="http://schemas.microsoft.com/office/drawing/2014/main" id="{A19A87CD-8FD8-403F-8A6E-A57DFC4CAB63}"/>
              </a:ext>
            </a:extLst>
          </p:cNvPr>
          <p:cNvSpPr/>
          <p:nvPr/>
        </p:nvSpPr>
        <p:spPr>
          <a:xfrm>
            <a:off x="5477522" y="257175"/>
            <a:ext cx="6436311" cy="6276791"/>
          </a:xfrm>
          <a:prstGeom prst="frame">
            <a:avLst>
              <a:gd name="adj1" fmla="val 281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NikoshBAN" panose="02000000000000000000" pitchFamily="2" charset="0"/>
              <a:cs typeface="NikoshBAN" panose="02000000000000000000" pitchFamily="2" charset="0"/>
            </a:endParaRPr>
          </a:p>
        </p:txBody>
      </p:sp>
      <p:grpSp>
        <p:nvGrpSpPr>
          <p:cNvPr id="34" name="Group 33">
            <a:extLst>
              <a:ext uri="{FF2B5EF4-FFF2-40B4-BE49-F238E27FC236}">
                <a16:creationId xmlns:a16="http://schemas.microsoft.com/office/drawing/2014/main" id="{71F5FD9B-C176-4792-9F3B-F3CFBA9C5BFF}"/>
              </a:ext>
            </a:extLst>
          </p:cNvPr>
          <p:cNvGrpSpPr/>
          <p:nvPr/>
        </p:nvGrpSpPr>
        <p:grpSpPr>
          <a:xfrm>
            <a:off x="7645057" y="5341904"/>
            <a:ext cx="2592280" cy="830997"/>
            <a:chOff x="8194089" y="5601809"/>
            <a:chExt cx="2592280" cy="830997"/>
          </a:xfrm>
        </p:grpSpPr>
        <p:sp>
          <p:nvSpPr>
            <p:cNvPr id="35" name="Rectangle: Rounded Corners 34">
              <a:extLst>
                <a:ext uri="{FF2B5EF4-FFF2-40B4-BE49-F238E27FC236}">
                  <a16:creationId xmlns:a16="http://schemas.microsoft.com/office/drawing/2014/main" id="{0B6DCB50-619D-4F3C-8764-19EDCBC260C4}"/>
                </a:ext>
              </a:extLst>
            </p:cNvPr>
            <p:cNvSpPr/>
            <p:nvPr/>
          </p:nvSpPr>
          <p:spPr>
            <a:xfrm>
              <a:off x="8194089" y="5637320"/>
              <a:ext cx="2476870" cy="710214"/>
            </a:xfrm>
            <a:prstGeom prst="roundRect">
              <a:avLst>
                <a:gd name="adj" fmla="val 25417"/>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NikoshBAN" panose="02000000000000000000" pitchFamily="2" charset="0"/>
                <a:cs typeface="NikoshBAN" panose="02000000000000000000" pitchFamily="2" charset="0"/>
              </a:endParaRPr>
            </a:p>
          </p:txBody>
        </p:sp>
        <p:sp>
          <p:nvSpPr>
            <p:cNvPr id="36" name="TextBox 35">
              <a:extLst>
                <a:ext uri="{FF2B5EF4-FFF2-40B4-BE49-F238E27FC236}">
                  <a16:creationId xmlns:a16="http://schemas.microsoft.com/office/drawing/2014/main" id="{ED7CAA45-D0DF-4DD9-957C-4FE82A55D519}"/>
                </a:ext>
              </a:extLst>
            </p:cNvPr>
            <p:cNvSpPr txBox="1"/>
            <p:nvPr/>
          </p:nvSpPr>
          <p:spPr>
            <a:xfrm>
              <a:off x="8451542" y="5601809"/>
              <a:ext cx="2334827" cy="830997"/>
            </a:xfrm>
            <a:prstGeom prst="rect">
              <a:avLst/>
            </a:prstGeom>
            <a:noFill/>
          </p:spPr>
          <p:txBody>
            <a:bodyPr wrap="square" rtlCol="0">
              <a:spAutoFit/>
            </a:bodyPr>
            <a:lstStyle/>
            <a:p>
              <a:r>
                <a:rPr lang="en-US" sz="2400" dirty="0">
                  <a:solidFill>
                    <a:schemeClr val="bg1"/>
                  </a:solidFill>
                  <a:latin typeface="NikoshBAN" panose="02000000000000000000" pitchFamily="2" charset="0"/>
                  <a:cs typeface="NikoshBAN" panose="02000000000000000000" pitchFamily="2" charset="0"/>
                </a:rPr>
                <a:t>সময়ঃ ৪৫ মিনিট </a:t>
              </a:r>
            </a:p>
            <a:p>
              <a:r>
                <a:rPr lang="en-US" sz="2400" dirty="0" err="1">
                  <a:solidFill>
                    <a:schemeClr val="bg1"/>
                  </a:solidFill>
                  <a:latin typeface="NikoshBAN" panose="02000000000000000000" pitchFamily="2" charset="0"/>
                  <a:cs typeface="NikoshBAN" panose="02000000000000000000" pitchFamily="2" charset="0"/>
                </a:rPr>
                <a:t>তারিখঃ</a:t>
              </a:r>
              <a:r>
                <a:rPr lang="en-US" sz="2400" dirty="0">
                  <a:solidFill>
                    <a:schemeClr val="bg1"/>
                  </a:solidFill>
                  <a:latin typeface="NikoshBAN" panose="02000000000000000000" pitchFamily="2" charset="0"/>
                  <a:cs typeface="NikoshBAN" panose="02000000000000000000" pitchFamily="2" charset="0"/>
                </a:rPr>
                <a:t> </a:t>
              </a:r>
              <a:r>
                <a:rPr lang="bn-BD" sz="2400" dirty="0">
                  <a:solidFill>
                    <a:schemeClr val="bg1"/>
                  </a:solidFill>
                  <a:latin typeface="NikoshBAN" panose="02000000000000000000" pitchFamily="2" charset="0"/>
                  <a:cs typeface="NikoshBAN" panose="02000000000000000000" pitchFamily="2" charset="0"/>
                </a:rPr>
                <a:t>২</a:t>
              </a:r>
              <a:r>
                <a:rPr lang="en-US" sz="2400" dirty="0">
                  <a:solidFill>
                    <a:schemeClr val="bg1"/>
                  </a:solidFill>
                  <a:latin typeface="NikoshBAN" panose="02000000000000000000" pitchFamily="2" charset="0"/>
                  <a:cs typeface="NikoshBAN" panose="02000000000000000000" pitchFamily="2" charset="0"/>
                </a:rPr>
                <a:t>৪/</a:t>
              </a:r>
              <a:r>
                <a:rPr lang="bn-BD" sz="2400" dirty="0">
                  <a:solidFill>
                    <a:schemeClr val="bg1"/>
                  </a:solidFill>
                  <a:latin typeface="NikoshBAN" panose="02000000000000000000" pitchFamily="2" charset="0"/>
                  <a:cs typeface="NikoshBAN" panose="02000000000000000000" pitchFamily="2" charset="0"/>
                </a:rPr>
                <a:t>১০</a:t>
              </a:r>
              <a:r>
                <a:rPr lang="en-US" sz="2400" dirty="0">
                  <a:solidFill>
                    <a:schemeClr val="bg1"/>
                  </a:solidFill>
                  <a:latin typeface="NikoshBAN" panose="02000000000000000000" pitchFamily="2" charset="0"/>
                  <a:cs typeface="NikoshBAN" panose="02000000000000000000" pitchFamily="2" charset="0"/>
                </a:rPr>
                <a:t>/২০</a:t>
              </a:r>
              <a:r>
                <a:rPr lang="bn-IN" sz="2400" dirty="0">
                  <a:solidFill>
                    <a:schemeClr val="bg1"/>
                  </a:solidFill>
                  <a:latin typeface="NikoshBAN" panose="02000000000000000000" pitchFamily="2" charset="0"/>
                  <a:cs typeface="NikoshBAN" panose="02000000000000000000" pitchFamily="2" charset="0"/>
                </a:rPr>
                <a:t>২</a:t>
              </a:r>
              <a:r>
                <a:rPr lang="en-US" sz="2400" dirty="0">
                  <a:solidFill>
                    <a:schemeClr val="bg1"/>
                  </a:solidFill>
                  <a:latin typeface="NikoshBAN" panose="02000000000000000000" pitchFamily="2" charset="0"/>
                  <a:cs typeface="NikoshBAN" panose="02000000000000000000" pitchFamily="2" charset="0"/>
                </a:rPr>
                <a:t>০</a:t>
              </a:r>
            </a:p>
          </p:txBody>
        </p:sp>
      </p:grpSp>
    </p:spTree>
    <p:extLst>
      <p:ext uri="{BB962C8B-B14F-4D97-AF65-F5344CB8AC3E}">
        <p14:creationId xmlns:p14="http://schemas.microsoft.com/office/powerpoint/2010/main" val="17205649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1000" fill="hold"/>
                                        <p:tgtEl>
                                          <p:spTgt spid="41"/>
                                        </p:tgtEl>
                                        <p:attrNameLst>
                                          <p:attrName>ppt_x</p:attrName>
                                        </p:attrNameLst>
                                      </p:cBhvr>
                                      <p:tavLst>
                                        <p:tav tm="0">
                                          <p:val>
                                            <p:strVal val="#ppt_x"/>
                                          </p:val>
                                        </p:tav>
                                        <p:tav tm="100000">
                                          <p:val>
                                            <p:strVal val="#ppt_x"/>
                                          </p:val>
                                        </p:tav>
                                      </p:tavLst>
                                    </p:anim>
                                    <p:anim calcmode="lin" valueType="num">
                                      <p:cBhvr additive="base">
                                        <p:cTn id="8" dur="1000" fill="hold"/>
                                        <p:tgtEl>
                                          <p:spTgt spid="4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additive="base">
                                        <p:cTn id="11" dur="1000" fill="hold"/>
                                        <p:tgtEl>
                                          <p:spTgt spid="49"/>
                                        </p:tgtEl>
                                        <p:attrNameLst>
                                          <p:attrName>ppt_x</p:attrName>
                                        </p:attrNameLst>
                                      </p:cBhvr>
                                      <p:tavLst>
                                        <p:tav tm="0">
                                          <p:val>
                                            <p:strVal val="#ppt_x"/>
                                          </p:val>
                                        </p:tav>
                                        <p:tav tm="100000">
                                          <p:val>
                                            <p:strVal val="#ppt_x"/>
                                          </p:val>
                                        </p:tav>
                                      </p:tavLst>
                                    </p:anim>
                                    <p:anim calcmode="lin" valueType="num">
                                      <p:cBhvr additive="base">
                                        <p:cTn id="12" dur="1000" fill="hold"/>
                                        <p:tgtEl>
                                          <p:spTgt spid="4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1000" fill="hold"/>
                                        <p:tgtEl>
                                          <p:spTgt spid="48"/>
                                        </p:tgtEl>
                                        <p:attrNameLst>
                                          <p:attrName>ppt_x</p:attrName>
                                        </p:attrNameLst>
                                      </p:cBhvr>
                                      <p:tavLst>
                                        <p:tav tm="0">
                                          <p:val>
                                            <p:strVal val="#ppt_x"/>
                                          </p:val>
                                        </p:tav>
                                        <p:tav tm="100000">
                                          <p:val>
                                            <p:strVal val="#ppt_x"/>
                                          </p:val>
                                        </p:tav>
                                      </p:tavLst>
                                    </p:anim>
                                    <p:anim calcmode="lin" valueType="num">
                                      <p:cBhvr additive="base">
                                        <p:cTn id="16" dur="1000" fill="hold"/>
                                        <p:tgtEl>
                                          <p:spTgt spid="4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additive="base">
                                        <p:cTn id="19" dur="1000" fill="hold"/>
                                        <p:tgtEl>
                                          <p:spTgt spid="47"/>
                                        </p:tgtEl>
                                        <p:attrNameLst>
                                          <p:attrName>ppt_x</p:attrName>
                                        </p:attrNameLst>
                                      </p:cBhvr>
                                      <p:tavLst>
                                        <p:tav tm="0">
                                          <p:val>
                                            <p:strVal val="#ppt_x"/>
                                          </p:val>
                                        </p:tav>
                                        <p:tav tm="100000">
                                          <p:val>
                                            <p:strVal val="#ppt_x"/>
                                          </p:val>
                                        </p:tav>
                                      </p:tavLst>
                                    </p:anim>
                                    <p:anim calcmode="lin" valueType="num">
                                      <p:cBhvr additive="base">
                                        <p:cTn id="20" dur="1000" fill="hold"/>
                                        <p:tgtEl>
                                          <p:spTgt spid="4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additive="base">
                                        <p:cTn id="23" dur="1000" fill="hold"/>
                                        <p:tgtEl>
                                          <p:spTgt spid="46"/>
                                        </p:tgtEl>
                                        <p:attrNameLst>
                                          <p:attrName>ppt_x</p:attrName>
                                        </p:attrNameLst>
                                      </p:cBhvr>
                                      <p:tavLst>
                                        <p:tav tm="0">
                                          <p:val>
                                            <p:strVal val="#ppt_x"/>
                                          </p:val>
                                        </p:tav>
                                        <p:tav tm="100000">
                                          <p:val>
                                            <p:strVal val="#ppt_x"/>
                                          </p:val>
                                        </p:tav>
                                      </p:tavLst>
                                    </p:anim>
                                    <p:anim calcmode="lin" valueType="num">
                                      <p:cBhvr additive="base">
                                        <p:cTn id="24" dur="1000" fill="hold"/>
                                        <p:tgtEl>
                                          <p:spTgt spid="4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5"/>
                                        </p:tgtEl>
                                        <p:attrNameLst>
                                          <p:attrName>style.visibility</p:attrName>
                                        </p:attrNameLst>
                                      </p:cBhvr>
                                      <p:to>
                                        <p:strVal val="visible"/>
                                      </p:to>
                                    </p:set>
                                    <p:anim calcmode="lin" valueType="num">
                                      <p:cBhvr additive="base">
                                        <p:cTn id="27" dur="1000" fill="hold"/>
                                        <p:tgtEl>
                                          <p:spTgt spid="45"/>
                                        </p:tgtEl>
                                        <p:attrNameLst>
                                          <p:attrName>ppt_x</p:attrName>
                                        </p:attrNameLst>
                                      </p:cBhvr>
                                      <p:tavLst>
                                        <p:tav tm="0">
                                          <p:val>
                                            <p:strVal val="#ppt_x"/>
                                          </p:val>
                                        </p:tav>
                                        <p:tav tm="100000">
                                          <p:val>
                                            <p:strVal val="#ppt_x"/>
                                          </p:val>
                                        </p:tav>
                                      </p:tavLst>
                                    </p:anim>
                                    <p:anim calcmode="lin" valueType="num">
                                      <p:cBhvr additive="base">
                                        <p:cTn id="28" dur="1000" fill="hold"/>
                                        <p:tgtEl>
                                          <p:spTgt spid="4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additive="base">
                                        <p:cTn id="31" dur="1000" fill="hold"/>
                                        <p:tgtEl>
                                          <p:spTgt spid="44"/>
                                        </p:tgtEl>
                                        <p:attrNameLst>
                                          <p:attrName>ppt_x</p:attrName>
                                        </p:attrNameLst>
                                      </p:cBhvr>
                                      <p:tavLst>
                                        <p:tav tm="0">
                                          <p:val>
                                            <p:strVal val="#ppt_x"/>
                                          </p:val>
                                        </p:tav>
                                        <p:tav tm="100000">
                                          <p:val>
                                            <p:strVal val="#ppt_x"/>
                                          </p:val>
                                        </p:tav>
                                      </p:tavLst>
                                    </p:anim>
                                    <p:anim calcmode="lin" valueType="num">
                                      <p:cBhvr additive="base">
                                        <p:cTn id="32" dur="1000" fill="hold"/>
                                        <p:tgtEl>
                                          <p:spTgt spid="4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3"/>
                                        </p:tgtEl>
                                        <p:attrNameLst>
                                          <p:attrName>style.visibility</p:attrName>
                                        </p:attrNameLst>
                                      </p:cBhvr>
                                      <p:to>
                                        <p:strVal val="visible"/>
                                      </p:to>
                                    </p:set>
                                    <p:anim calcmode="lin" valueType="num">
                                      <p:cBhvr additive="base">
                                        <p:cTn id="35" dur="1000" fill="hold"/>
                                        <p:tgtEl>
                                          <p:spTgt spid="43"/>
                                        </p:tgtEl>
                                        <p:attrNameLst>
                                          <p:attrName>ppt_x</p:attrName>
                                        </p:attrNameLst>
                                      </p:cBhvr>
                                      <p:tavLst>
                                        <p:tav tm="0">
                                          <p:val>
                                            <p:strVal val="#ppt_x"/>
                                          </p:val>
                                        </p:tav>
                                        <p:tav tm="100000">
                                          <p:val>
                                            <p:strVal val="#ppt_x"/>
                                          </p:val>
                                        </p:tav>
                                      </p:tavLst>
                                    </p:anim>
                                    <p:anim calcmode="lin" valueType="num">
                                      <p:cBhvr additive="base">
                                        <p:cTn id="36" dur="10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8" presetClass="emph" presetSubtype="0" fill="hold" grpId="0" nodeType="clickEffect">
                                  <p:stCondLst>
                                    <p:cond delay="0"/>
                                  </p:stCondLst>
                                  <p:childTnLst>
                                    <p:animRot by="21600000">
                                      <p:cBhvr>
                                        <p:cTn id="40" dur="2000" fill="hold"/>
                                        <p:tgtEl>
                                          <p:spTgt spid="14"/>
                                        </p:tgtEl>
                                        <p:attrNameLst>
                                          <p:attrName>r</p:attrName>
                                        </p:attrNameLst>
                                      </p:cBhvr>
                                    </p:animRot>
                                  </p:childTnLst>
                                </p:cTn>
                              </p:par>
                              <p:par>
                                <p:cTn id="41" presetID="8" presetClass="emph" presetSubtype="0" fill="hold" nodeType="withEffect">
                                  <p:stCondLst>
                                    <p:cond delay="0"/>
                                  </p:stCondLst>
                                  <p:childTnLst>
                                    <p:animRot by="21600000">
                                      <p:cBhvr>
                                        <p:cTn id="42" dur="2000" fill="hold"/>
                                        <p:tgtEl>
                                          <p:spTgt spid="30"/>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8" presetClass="emph" presetSubtype="0" fill="hold" grpId="0" nodeType="clickEffect">
                                  <p:stCondLst>
                                    <p:cond delay="0"/>
                                  </p:stCondLst>
                                  <p:childTnLst>
                                    <p:animRot by="-21600000">
                                      <p:cBhvr>
                                        <p:cTn id="46" dur="2000" fill="hold"/>
                                        <p:tgtEl>
                                          <p:spTgt spid="15"/>
                                        </p:tgtEl>
                                        <p:attrNameLst>
                                          <p:attrName>r</p:attrName>
                                        </p:attrNameLst>
                                      </p:cBhvr>
                                    </p:animRot>
                                  </p:childTnLst>
                                </p:cTn>
                              </p:par>
                              <p:par>
                                <p:cTn id="47" presetID="8" presetClass="emph" presetSubtype="0" fill="hold" nodeType="withEffect">
                                  <p:stCondLst>
                                    <p:cond delay="0"/>
                                  </p:stCondLst>
                                  <p:childTnLst>
                                    <p:animRot by="-21600000">
                                      <p:cBhvr>
                                        <p:cTn id="48" dur="2000" fill="hold"/>
                                        <p:tgtEl>
                                          <p:spTgt spid="27"/>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anim calcmode="lin" valueType="num">
                                      <p:cBhvr additive="base">
                                        <p:cTn id="53" dur="1500" fill="hold"/>
                                        <p:tgtEl>
                                          <p:spTgt spid="23"/>
                                        </p:tgtEl>
                                        <p:attrNameLst>
                                          <p:attrName>ppt_x</p:attrName>
                                        </p:attrNameLst>
                                      </p:cBhvr>
                                      <p:tavLst>
                                        <p:tav tm="0">
                                          <p:val>
                                            <p:strVal val="#ppt_x"/>
                                          </p:val>
                                        </p:tav>
                                        <p:tav tm="100000">
                                          <p:val>
                                            <p:strVal val="#ppt_x"/>
                                          </p:val>
                                        </p:tav>
                                      </p:tavLst>
                                    </p:anim>
                                    <p:anim calcmode="lin" valueType="num">
                                      <p:cBhvr additive="base">
                                        <p:cTn id="54" dur="1500" fill="hold"/>
                                        <p:tgtEl>
                                          <p:spTgt spid="23"/>
                                        </p:tgtEl>
                                        <p:attrNameLst>
                                          <p:attrName>ppt_y</p:attrName>
                                        </p:attrNameLst>
                                      </p:cBhvr>
                                      <p:tavLst>
                                        <p:tav tm="0">
                                          <p:val>
                                            <p:strVal val="0-#ppt_h/2"/>
                                          </p:val>
                                        </p:tav>
                                        <p:tav tm="100000">
                                          <p:val>
                                            <p:strVal val="#ppt_y"/>
                                          </p:val>
                                        </p:tav>
                                      </p:tavLst>
                                    </p:anim>
                                  </p:childTnLst>
                                </p:cTn>
                              </p:par>
                              <p:par>
                                <p:cTn id="55" presetID="2" presetClass="entr" presetSubtype="1" fill="hold"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1500" fill="hold"/>
                                        <p:tgtEl>
                                          <p:spTgt spid="20"/>
                                        </p:tgtEl>
                                        <p:attrNameLst>
                                          <p:attrName>ppt_x</p:attrName>
                                        </p:attrNameLst>
                                      </p:cBhvr>
                                      <p:tavLst>
                                        <p:tav tm="0">
                                          <p:val>
                                            <p:strVal val="#ppt_x"/>
                                          </p:val>
                                        </p:tav>
                                        <p:tav tm="100000">
                                          <p:val>
                                            <p:strVal val="#ppt_x"/>
                                          </p:val>
                                        </p:tav>
                                      </p:tavLst>
                                    </p:anim>
                                    <p:anim calcmode="lin" valueType="num">
                                      <p:cBhvr additive="base">
                                        <p:cTn id="58" dur="1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ipe(down)">
                                      <p:cBhvr>
                                        <p:cTn id="63" dur="500"/>
                                        <p:tgtEl>
                                          <p:spTgt spid="17"/>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down)">
                                      <p:cBhvr>
                                        <p:cTn id="66" dur="500"/>
                                        <p:tgtEl>
                                          <p:spTgt spid="16"/>
                                        </p:tgtEl>
                                      </p:cBhvr>
                                    </p:animEffect>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nodeType="click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wipe(down)">
                                      <p:cBhvr>
                                        <p:cTn id="71" dur="580">
                                          <p:stCondLst>
                                            <p:cond delay="0"/>
                                          </p:stCondLst>
                                        </p:cTn>
                                        <p:tgtEl>
                                          <p:spTgt spid="34"/>
                                        </p:tgtEl>
                                      </p:cBhvr>
                                    </p:animEffect>
                                    <p:anim calcmode="lin" valueType="num">
                                      <p:cBhvr>
                                        <p:cTn id="72"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77" dur="26">
                                          <p:stCondLst>
                                            <p:cond delay="650"/>
                                          </p:stCondLst>
                                        </p:cTn>
                                        <p:tgtEl>
                                          <p:spTgt spid="34"/>
                                        </p:tgtEl>
                                      </p:cBhvr>
                                      <p:to x="100000" y="60000"/>
                                    </p:animScale>
                                    <p:animScale>
                                      <p:cBhvr>
                                        <p:cTn id="78" dur="166" decel="50000">
                                          <p:stCondLst>
                                            <p:cond delay="676"/>
                                          </p:stCondLst>
                                        </p:cTn>
                                        <p:tgtEl>
                                          <p:spTgt spid="34"/>
                                        </p:tgtEl>
                                      </p:cBhvr>
                                      <p:to x="100000" y="100000"/>
                                    </p:animScale>
                                    <p:animScale>
                                      <p:cBhvr>
                                        <p:cTn id="79" dur="26">
                                          <p:stCondLst>
                                            <p:cond delay="1312"/>
                                          </p:stCondLst>
                                        </p:cTn>
                                        <p:tgtEl>
                                          <p:spTgt spid="34"/>
                                        </p:tgtEl>
                                      </p:cBhvr>
                                      <p:to x="100000" y="80000"/>
                                    </p:animScale>
                                    <p:animScale>
                                      <p:cBhvr>
                                        <p:cTn id="80" dur="166" decel="50000">
                                          <p:stCondLst>
                                            <p:cond delay="1338"/>
                                          </p:stCondLst>
                                        </p:cTn>
                                        <p:tgtEl>
                                          <p:spTgt spid="34"/>
                                        </p:tgtEl>
                                      </p:cBhvr>
                                      <p:to x="100000" y="100000"/>
                                    </p:animScale>
                                    <p:animScale>
                                      <p:cBhvr>
                                        <p:cTn id="81" dur="26">
                                          <p:stCondLst>
                                            <p:cond delay="1642"/>
                                          </p:stCondLst>
                                        </p:cTn>
                                        <p:tgtEl>
                                          <p:spTgt spid="34"/>
                                        </p:tgtEl>
                                      </p:cBhvr>
                                      <p:to x="100000" y="90000"/>
                                    </p:animScale>
                                    <p:animScale>
                                      <p:cBhvr>
                                        <p:cTn id="82" dur="166" decel="50000">
                                          <p:stCondLst>
                                            <p:cond delay="1668"/>
                                          </p:stCondLst>
                                        </p:cTn>
                                        <p:tgtEl>
                                          <p:spTgt spid="34"/>
                                        </p:tgtEl>
                                      </p:cBhvr>
                                      <p:to x="100000" y="100000"/>
                                    </p:animScale>
                                    <p:animScale>
                                      <p:cBhvr>
                                        <p:cTn id="83" dur="26">
                                          <p:stCondLst>
                                            <p:cond delay="1808"/>
                                          </p:stCondLst>
                                        </p:cTn>
                                        <p:tgtEl>
                                          <p:spTgt spid="34"/>
                                        </p:tgtEl>
                                      </p:cBhvr>
                                      <p:to x="100000" y="95000"/>
                                    </p:animScale>
                                    <p:animScale>
                                      <p:cBhvr>
                                        <p:cTn id="84" dur="166" decel="50000">
                                          <p:stCondLst>
                                            <p:cond delay="1834"/>
                                          </p:stCondLst>
                                        </p:cTn>
                                        <p:tgtEl>
                                          <p:spTgt spid="3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89000"/>
              </a:schemeClr>
            </a:gs>
            <a:gs pos="51000">
              <a:srgbClr val="FF0000"/>
            </a:gs>
            <a:gs pos="69000">
              <a:srgbClr val="00B0F0"/>
            </a:gs>
            <a:gs pos="97000">
              <a:srgbClr val="00B0F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20268C-BF09-4161-B1A0-B119F0116D37}"/>
              </a:ext>
            </a:extLst>
          </p:cNvPr>
          <p:cNvSpPr txBox="1"/>
          <p:nvPr/>
        </p:nvSpPr>
        <p:spPr>
          <a:xfrm>
            <a:off x="396215" y="475094"/>
            <a:ext cx="12341970" cy="707886"/>
          </a:xfrm>
          <a:prstGeom prst="rect">
            <a:avLst/>
          </a:prstGeom>
          <a:noFill/>
        </p:spPr>
        <p:txBody>
          <a:bodyPr wrap="square" rtlCol="0">
            <a:spAutoFit/>
          </a:bodyPr>
          <a:lstStyle/>
          <a:p>
            <a:r>
              <a:rPr lang="en-US" sz="4000" dirty="0">
                <a:latin typeface="NikoshBAN" panose="02000000000000000000" pitchFamily="2" charset="0"/>
                <a:cs typeface="NikoshBAN" panose="02000000000000000000" pitchFamily="2" charset="0"/>
              </a:rPr>
              <a:t>নিচের ছবির</a:t>
            </a:r>
            <a:r>
              <a:rPr lang="bn-IN" sz="4000" dirty="0">
                <a:latin typeface="NikoshBAN" panose="02000000000000000000" pitchFamily="2" charset="0"/>
                <a:cs typeface="NikoshBAN" panose="02000000000000000000" pitchFamily="2" charset="0"/>
              </a:rPr>
              <a:t>গুলোর</a:t>
            </a:r>
            <a:r>
              <a:rPr lang="en-US" sz="4000" dirty="0">
                <a:latin typeface="NikoshBAN" panose="02000000000000000000" pitchFamily="2" charset="0"/>
                <a:cs typeface="NikoshBAN" panose="02000000000000000000" pitchFamily="2" charset="0"/>
              </a:rPr>
              <a:t> </a:t>
            </a:r>
            <a:r>
              <a:rPr lang="as-IN" sz="4000" dirty="0">
                <a:latin typeface="NikoshBAN" panose="02000000000000000000" pitchFamily="2" charset="0"/>
                <a:cs typeface="NikoshBAN" panose="02000000000000000000" pitchFamily="2" charset="0"/>
              </a:rPr>
              <a:t>দ</a:t>
            </a:r>
            <a:r>
              <a:rPr lang="en-US" sz="4000" dirty="0">
                <a:latin typeface="NikoshBAN" panose="02000000000000000000" pitchFamily="2" charset="0"/>
                <a:cs typeface="NikoshBAN" panose="02000000000000000000" pitchFamily="2" charset="0"/>
              </a:rPr>
              <a:t>িকে তাকা</a:t>
            </a:r>
            <a:r>
              <a:rPr lang="as-IN" sz="4000" dirty="0">
                <a:latin typeface="NikoshBAN" panose="02000000000000000000" pitchFamily="2" charset="0"/>
                <a:cs typeface="NikoshBAN" panose="02000000000000000000" pitchFamily="2" charset="0"/>
              </a:rPr>
              <a:t>ও</a:t>
            </a:r>
            <a:r>
              <a:rPr lang="bn-IN" sz="4000" dirty="0">
                <a:latin typeface="NikoshBAN" panose="02000000000000000000" pitchFamily="2" charset="0"/>
                <a:cs typeface="NikoshBAN" panose="02000000000000000000" pitchFamily="2" charset="0"/>
              </a:rPr>
              <a:t> এবং</a:t>
            </a:r>
            <a:r>
              <a:rPr lang="en-US" sz="4000" dirty="0">
                <a:latin typeface="NikoshBAN" panose="02000000000000000000" pitchFamily="2" charset="0"/>
                <a:cs typeface="NikoshBAN" panose="02000000000000000000" pitchFamily="2" charset="0"/>
              </a:rPr>
              <a:t> ব</a:t>
            </a:r>
            <a:r>
              <a:rPr lang="as-IN" sz="4000" dirty="0">
                <a:latin typeface="NikoshBAN" panose="02000000000000000000" pitchFamily="2" charset="0"/>
                <a:cs typeface="NikoshBAN" panose="02000000000000000000" pitchFamily="2" charset="0"/>
              </a:rPr>
              <a:t>ল</a:t>
            </a:r>
            <a:r>
              <a:rPr lang="en-US" sz="4000" dirty="0">
                <a:latin typeface="NikoshBAN" panose="02000000000000000000" pitchFamily="2" charset="0"/>
                <a:cs typeface="NikoshBAN" panose="02000000000000000000" pitchFamily="2" charset="0"/>
              </a:rPr>
              <a:t> কোন ছবিতে </a:t>
            </a:r>
            <a:r>
              <a:rPr lang="bn-BD" sz="4000" dirty="0">
                <a:latin typeface="NikoshBAN" panose="02000000000000000000" pitchFamily="2" charset="0"/>
                <a:cs typeface="NikoshBAN" panose="02000000000000000000" pitchFamily="2" charset="0"/>
              </a:rPr>
              <a:t>কি</a:t>
            </a:r>
            <a:r>
              <a:rPr lang="en-US" sz="4000" dirty="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বুঝাইতেছে....</a:t>
            </a:r>
            <a:endParaRPr lang="en-US" sz="4000" dirty="0">
              <a:latin typeface="NikoshBAN" panose="02000000000000000000" pitchFamily="2" charset="0"/>
              <a:cs typeface="NikoshBAN" panose="02000000000000000000" pitchFamily="2" charset="0"/>
            </a:endParaRPr>
          </a:p>
        </p:txBody>
      </p:sp>
      <p:pic>
        <p:nvPicPr>
          <p:cNvPr id="24" name="Picture 23">
            <a:extLst>
              <a:ext uri="{FF2B5EF4-FFF2-40B4-BE49-F238E27FC236}">
                <a16:creationId xmlns:a16="http://schemas.microsoft.com/office/drawing/2014/main" id="{ABB2F4CE-3722-44A7-B833-0AA8997041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6085" y="1219504"/>
            <a:ext cx="3906382" cy="3268606"/>
          </a:xfrm>
          <a:prstGeom prst="rect">
            <a:avLst/>
          </a:prstGeom>
        </p:spPr>
      </p:pic>
      <p:pic>
        <p:nvPicPr>
          <p:cNvPr id="26" name="Picture 25">
            <a:extLst>
              <a:ext uri="{FF2B5EF4-FFF2-40B4-BE49-F238E27FC236}">
                <a16:creationId xmlns:a16="http://schemas.microsoft.com/office/drawing/2014/main" id="{91BEEBD4-02E6-4175-A5C0-7A2E6F0433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026" y="1949390"/>
            <a:ext cx="4426421" cy="2478796"/>
          </a:xfrm>
          <a:prstGeom prst="rect">
            <a:avLst/>
          </a:prstGeom>
        </p:spPr>
      </p:pic>
      <p:sp>
        <p:nvSpPr>
          <p:cNvPr id="27" name="TextBox 26">
            <a:extLst>
              <a:ext uri="{FF2B5EF4-FFF2-40B4-BE49-F238E27FC236}">
                <a16:creationId xmlns:a16="http://schemas.microsoft.com/office/drawing/2014/main" id="{7C37BB63-82B2-4FA5-B75D-05EA9ECB7460}"/>
              </a:ext>
            </a:extLst>
          </p:cNvPr>
          <p:cNvSpPr txBox="1"/>
          <p:nvPr/>
        </p:nvSpPr>
        <p:spPr>
          <a:xfrm>
            <a:off x="755530" y="4612679"/>
            <a:ext cx="2358656" cy="646331"/>
          </a:xfrm>
          <a:prstGeom prst="rect">
            <a:avLst/>
          </a:prstGeom>
          <a:noFill/>
        </p:spPr>
        <p:txBody>
          <a:bodyPr wrap="square" rtlCol="0">
            <a:spAutoFit/>
          </a:bodyPr>
          <a:lstStyle/>
          <a:p>
            <a:pPr algn="ctr"/>
            <a:r>
              <a:rPr lang="en-GB" sz="3600" dirty="0">
                <a:latin typeface="NikoshBAN" panose="02000000000000000000" pitchFamily="2" charset="0"/>
                <a:cs typeface="NikoshBAN" panose="02000000000000000000" pitchFamily="2" charset="0"/>
              </a:rPr>
              <a:t> </a:t>
            </a:r>
            <a:r>
              <a:rPr lang="ar-SA" sz="3600" dirty="0">
                <a:latin typeface="NikoshBAN" panose="02000000000000000000" pitchFamily="2" charset="0"/>
                <a:cs typeface="NikoshBAN" panose="02000000000000000000" pitchFamily="2" charset="0"/>
              </a:rPr>
              <a:t> </a:t>
            </a:r>
            <a:r>
              <a:rPr lang="ar-SA" sz="3600" dirty="0">
                <a:solidFill>
                  <a:srgbClr val="FF0000"/>
                </a:solidFill>
                <a:latin typeface="Times New Roman" panose="02020603050405020304" pitchFamily="18" charset="0"/>
                <a:cs typeface="Times New Roman" panose="02020603050405020304" pitchFamily="18" charset="0"/>
              </a:rPr>
              <a:t>يقرأ</a:t>
            </a:r>
            <a:r>
              <a:rPr lang="ar-SA" sz="3600" dirty="0"/>
              <a:t> </a:t>
            </a:r>
            <a:r>
              <a:rPr lang="en-GB" sz="3600" dirty="0">
                <a:latin typeface="NikoshBAN" panose="02000000000000000000" pitchFamily="2" charset="0"/>
                <a:cs typeface="NikoshBAN" panose="02000000000000000000" pitchFamily="2" charset="0"/>
              </a:rPr>
              <a:t>=</a:t>
            </a:r>
            <a:r>
              <a:rPr lang="ar-SA"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পড়ছে</a:t>
            </a:r>
            <a:r>
              <a:rPr lang="en-US" sz="3600" dirty="0">
                <a:latin typeface="NikoshBAN" panose="02000000000000000000" pitchFamily="2" charset="0"/>
                <a:cs typeface="NikoshBAN" panose="02000000000000000000" pitchFamily="2" charset="0"/>
              </a:rPr>
              <a:t>  </a:t>
            </a:r>
          </a:p>
        </p:txBody>
      </p:sp>
      <p:sp>
        <p:nvSpPr>
          <p:cNvPr id="28" name="TextBox 27">
            <a:extLst>
              <a:ext uri="{FF2B5EF4-FFF2-40B4-BE49-F238E27FC236}">
                <a16:creationId xmlns:a16="http://schemas.microsoft.com/office/drawing/2014/main" id="{4908D78A-34F3-4F63-9287-71C2BEDCA3D6}"/>
              </a:ext>
            </a:extLst>
          </p:cNvPr>
          <p:cNvSpPr txBox="1"/>
          <p:nvPr/>
        </p:nvSpPr>
        <p:spPr>
          <a:xfrm>
            <a:off x="4655889" y="4613473"/>
            <a:ext cx="7340368" cy="584775"/>
          </a:xfrm>
          <a:prstGeom prst="rect">
            <a:avLst/>
          </a:prstGeom>
          <a:noFill/>
        </p:spPr>
        <p:txBody>
          <a:bodyPr wrap="square" rtlCol="0">
            <a:spAutoFit/>
          </a:bodyPr>
          <a:lstStyle/>
          <a:p>
            <a:pPr algn="ctr"/>
            <a:r>
              <a:rPr lang="ar-SA" sz="3200" dirty="0">
                <a:latin typeface="Times New Roman" panose="02020603050405020304" pitchFamily="18" charset="0"/>
                <a:cs typeface="Times New Roman" panose="02020603050405020304" pitchFamily="18" charset="0"/>
              </a:rPr>
              <a:t>الكتاب </a:t>
            </a:r>
            <a:r>
              <a:rPr lang="ar-SA" sz="3200" dirty="0">
                <a:solidFill>
                  <a:srgbClr val="FF0000"/>
                </a:solidFill>
                <a:latin typeface="Times New Roman" panose="02020603050405020304" pitchFamily="18" charset="0"/>
                <a:cs typeface="Times New Roman" panose="02020603050405020304" pitchFamily="18" charset="0"/>
              </a:rPr>
              <a:t>على</a:t>
            </a:r>
            <a:r>
              <a:rPr lang="ar-SA" sz="3200" dirty="0">
                <a:latin typeface="Times New Roman" panose="02020603050405020304" pitchFamily="18" charset="0"/>
                <a:cs typeface="Times New Roman" panose="02020603050405020304" pitchFamily="18" charset="0"/>
              </a:rPr>
              <a:t> الطابلة   </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টেবিলের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উপর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বই</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আছে</a:t>
            </a:r>
            <a:r>
              <a:rPr lang="en-US" sz="3200"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066394DE-0C17-4317-AD5B-777A67D6FE11}"/>
              </a:ext>
            </a:extLst>
          </p:cNvPr>
          <p:cNvSpPr txBox="1"/>
          <p:nvPr/>
        </p:nvSpPr>
        <p:spPr>
          <a:xfrm>
            <a:off x="1477860" y="5602108"/>
            <a:ext cx="9236279" cy="523220"/>
          </a:xfrm>
          <a:prstGeom prst="rect">
            <a:avLst/>
          </a:prstGeom>
          <a:noFill/>
        </p:spPr>
        <p:txBody>
          <a:bodyPr wrap="square" rtlCol="0">
            <a:spAutoFit/>
          </a:bodyPr>
          <a:lstStyle/>
          <a:p>
            <a:r>
              <a:rPr lang="en-US" sz="2800" dirty="0" err="1">
                <a:latin typeface="NikoshBAN" panose="02000000000000000000" pitchFamily="2" charset="0"/>
                <a:cs typeface="NikoshBAN" panose="02000000000000000000" pitchFamily="2" charset="0"/>
              </a:rPr>
              <a:t>এখানে</a:t>
            </a:r>
            <a:r>
              <a:rPr lang="en-US" sz="2800" dirty="0">
                <a:latin typeface="NikoshBAN" panose="02000000000000000000" pitchFamily="2" charset="0"/>
                <a:cs typeface="NikoshBAN" panose="02000000000000000000" pitchFamily="2" charset="0"/>
              </a:rPr>
              <a:t> </a:t>
            </a:r>
            <a:r>
              <a:rPr lang="ar-SA" sz="2800" dirty="0">
                <a:solidFill>
                  <a:srgbClr val="FF0000"/>
                </a:solidFill>
                <a:latin typeface="Times New Roman" panose="02020603050405020304" pitchFamily="18" charset="0"/>
                <a:cs typeface="Times New Roman" panose="02020603050405020304" pitchFamily="18" charset="0"/>
              </a:rPr>
              <a:t>يقرأ</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NikoshBAN" panose="02000000000000000000" pitchFamily="2" charset="0"/>
                <a:cs typeface="NikoshBAN" panose="02000000000000000000" pitchFamily="2" charset="0"/>
              </a:rPr>
              <a:t>তথা</a:t>
            </a:r>
            <a:r>
              <a:rPr lang="bn-BD" sz="2800" dirty="0">
                <a:latin typeface="NikoshBAN" panose="02000000000000000000" pitchFamily="2" charset="0"/>
                <a:cs typeface="NikoshBAN" panose="02000000000000000000" pitchFamily="2" charset="0"/>
              </a:rPr>
              <a:t> পড়ছে এটা হল </a:t>
            </a:r>
            <a:r>
              <a:rPr lang="ar-SA" sz="2800" b="1" dirty="0">
                <a:solidFill>
                  <a:srgbClr val="FF0000"/>
                </a:solidFill>
                <a:latin typeface="Times New Roman" panose="02020603050405020304" pitchFamily="18" charset="0"/>
                <a:cs typeface="Times New Roman" panose="02020603050405020304" pitchFamily="18" charset="0"/>
              </a:rPr>
              <a:t>الفعل</a:t>
            </a:r>
            <a:r>
              <a:rPr lang="bn-BD" sz="2800" dirty="0">
                <a:latin typeface="NikoshBAN" panose="02000000000000000000" pitchFamily="2" charset="0"/>
                <a:cs typeface="NikoshBAN" panose="02000000000000000000" pitchFamily="2" charset="0"/>
              </a:rPr>
              <a:t> এবং  </a:t>
            </a:r>
            <a:r>
              <a:rPr lang="ar-SA" sz="2800" dirty="0">
                <a:solidFill>
                  <a:srgbClr val="FF0000"/>
                </a:solidFill>
                <a:latin typeface="Times New Roman" panose="02020603050405020304" pitchFamily="18" charset="0"/>
                <a:cs typeface="Times New Roman" panose="02020603050405020304" pitchFamily="18" charset="0"/>
              </a:rPr>
              <a:t>على</a:t>
            </a:r>
            <a:r>
              <a:rPr lang="bn-BD" sz="2800" dirty="0">
                <a:solidFill>
                  <a:srgbClr val="FF0000"/>
                </a:solidFill>
                <a:latin typeface="Times New Roman" panose="02020603050405020304" pitchFamily="18" charset="0"/>
                <a:cs typeface="Times New Roman" panose="02020603050405020304" pitchFamily="18" charset="0"/>
              </a:rPr>
              <a:t> </a:t>
            </a:r>
            <a:r>
              <a:rPr lang="bn-BD" sz="2800" dirty="0">
                <a:latin typeface="NikoshBAN" panose="02000000000000000000" pitchFamily="2" charset="0"/>
                <a:cs typeface="NikoshBAN" panose="02000000000000000000" pitchFamily="2" charset="0"/>
              </a:rPr>
              <a:t>তথা উপর এটা হল</a:t>
            </a:r>
            <a:r>
              <a:rPr lang="bn-BD" sz="2800" dirty="0">
                <a:solidFill>
                  <a:srgbClr val="FF0000"/>
                </a:solidFill>
                <a:latin typeface="NikoshBAN" panose="02000000000000000000" pitchFamily="2" charset="0"/>
                <a:cs typeface="NikoshBAN" panose="02000000000000000000" pitchFamily="2" charset="0"/>
              </a:rPr>
              <a:t> </a:t>
            </a:r>
            <a:r>
              <a:rPr lang="ar-SA" sz="2800" b="1" dirty="0">
                <a:solidFill>
                  <a:srgbClr val="FF0000"/>
                </a:solidFill>
                <a:latin typeface="Times New Roman" panose="02020603050405020304" pitchFamily="18" charset="0"/>
                <a:cs typeface="Times New Roman" panose="02020603050405020304" pitchFamily="18" charset="0"/>
              </a:rPr>
              <a:t>الحرف</a:t>
            </a:r>
            <a:r>
              <a:rPr lang="en-US" sz="2800" dirty="0">
                <a:solidFill>
                  <a:srgbClr val="FF0000"/>
                </a:solidFill>
                <a:latin typeface="Times New Roman" panose="02020603050405020304" pitchFamily="18" charset="0"/>
                <a:cs typeface="Times New Roman" panose="02020603050405020304" pitchFamily="18" charset="0"/>
              </a:rPr>
              <a:t>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57922277"/>
      </p:ext>
    </p:extLst>
  </p:cSld>
  <p:clrMapOvr>
    <a:masterClrMapping/>
  </p:clrMapOvr>
  <mc:AlternateContent xmlns:mc="http://schemas.openxmlformats.org/markup-compatibility/2006" xmlns:p14="http://schemas.microsoft.com/office/powerpoint/2010/main">
    <mc:Choice Requires="p14">
      <p:transition spd="slow" p14:dur="2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1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50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2000" fill="hold"/>
                                        <p:tgtEl>
                                          <p:spTgt spid="26"/>
                                        </p:tgtEl>
                                        <p:attrNameLst>
                                          <p:attrName>ppt_w</p:attrName>
                                        </p:attrNameLst>
                                      </p:cBhvr>
                                      <p:tavLst>
                                        <p:tav tm="0">
                                          <p:val>
                                            <p:fltVal val="0"/>
                                          </p:val>
                                        </p:tav>
                                        <p:tav tm="100000">
                                          <p:val>
                                            <p:strVal val="#ppt_w"/>
                                          </p:val>
                                        </p:tav>
                                      </p:tavLst>
                                    </p:anim>
                                    <p:anim calcmode="lin" valueType="num">
                                      <p:cBhvr>
                                        <p:cTn id="17" dur="2000" fill="hold"/>
                                        <p:tgtEl>
                                          <p:spTgt spid="26"/>
                                        </p:tgtEl>
                                        <p:attrNameLst>
                                          <p:attrName>ppt_h</p:attrName>
                                        </p:attrNameLst>
                                      </p:cBhvr>
                                      <p:tavLst>
                                        <p:tav tm="0">
                                          <p:val>
                                            <p:fltVal val="0"/>
                                          </p:val>
                                        </p:tav>
                                        <p:tav tm="100000">
                                          <p:val>
                                            <p:strVal val="#ppt_h"/>
                                          </p:val>
                                        </p:tav>
                                      </p:tavLst>
                                    </p:anim>
                                    <p:anim calcmode="lin" valueType="num">
                                      <p:cBhvr>
                                        <p:cTn id="18" dur="2000" fill="hold"/>
                                        <p:tgtEl>
                                          <p:spTgt spid="26"/>
                                        </p:tgtEl>
                                        <p:attrNameLst>
                                          <p:attrName>style.rotation</p:attrName>
                                        </p:attrNameLst>
                                      </p:cBhvr>
                                      <p:tavLst>
                                        <p:tav tm="0">
                                          <p:val>
                                            <p:fltVal val="90"/>
                                          </p:val>
                                        </p:tav>
                                        <p:tav tm="100000">
                                          <p:val>
                                            <p:fltVal val="0"/>
                                          </p:val>
                                        </p:tav>
                                      </p:tavLst>
                                    </p:anim>
                                    <p:animEffect transition="in" filter="fade">
                                      <p:cBhvr>
                                        <p:cTn id="19" dur="2000"/>
                                        <p:tgtEl>
                                          <p:spTgt spid="26"/>
                                        </p:tgtEl>
                                      </p:cBhvr>
                                    </p:animEffect>
                                  </p:childTnLst>
                                </p:cTn>
                              </p:par>
                              <p:par>
                                <p:cTn id="20" presetID="31" presetClass="entr" presetSubtype="0" fill="hold" nodeType="with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p:cTn id="22" dur="2000" fill="hold"/>
                                        <p:tgtEl>
                                          <p:spTgt spid="24"/>
                                        </p:tgtEl>
                                        <p:attrNameLst>
                                          <p:attrName>ppt_w</p:attrName>
                                        </p:attrNameLst>
                                      </p:cBhvr>
                                      <p:tavLst>
                                        <p:tav tm="0">
                                          <p:val>
                                            <p:fltVal val="0"/>
                                          </p:val>
                                        </p:tav>
                                        <p:tav tm="100000">
                                          <p:val>
                                            <p:strVal val="#ppt_w"/>
                                          </p:val>
                                        </p:tav>
                                      </p:tavLst>
                                    </p:anim>
                                    <p:anim calcmode="lin" valueType="num">
                                      <p:cBhvr>
                                        <p:cTn id="23" dur="2000" fill="hold"/>
                                        <p:tgtEl>
                                          <p:spTgt spid="24"/>
                                        </p:tgtEl>
                                        <p:attrNameLst>
                                          <p:attrName>ppt_h</p:attrName>
                                        </p:attrNameLst>
                                      </p:cBhvr>
                                      <p:tavLst>
                                        <p:tav tm="0">
                                          <p:val>
                                            <p:fltVal val="0"/>
                                          </p:val>
                                        </p:tav>
                                        <p:tav tm="100000">
                                          <p:val>
                                            <p:strVal val="#ppt_h"/>
                                          </p:val>
                                        </p:tav>
                                      </p:tavLst>
                                    </p:anim>
                                    <p:anim calcmode="lin" valueType="num">
                                      <p:cBhvr>
                                        <p:cTn id="24" dur="2000" fill="hold"/>
                                        <p:tgtEl>
                                          <p:spTgt spid="24"/>
                                        </p:tgtEl>
                                        <p:attrNameLst>
                                          <p:attrName>style.rotation</p:attrName>
                                        </p:attrNameLst>
                                      </p:cBhvr>
                                      <p:tavLst>
                                        <p:tav tm="0">
                                          <p:val>
                                            <p:fltVal val="90"/>
                                          </p:val>
                                        </p:tav>
                                        <p:tav tm="100000">
                                          <p:val>
                                            <p:fltVal val="0"/>
                                          </p:val>
                                        </p:tav>
                                      </p:tavLst>
                                    </p:anim>
                                    <p:animEffect transition="in" filter="fade">
                                      <p:cBhvr>
                                        <p:cTn id="25" dur="2000"/>
                                        <p:tgtEl>
                                          <p:spTgt spid="24"/>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additive="base">
                                        <p:cTn id="30" dur="2000" fill="hold"/>
                                        <p:tgtEl>
                                          <p:spTgt spid="27"/>
                                        </p:tgtEl>
                                        <p:attrNameLst>
                                          <p:attrName>ppt_x</p:attrName>
                                        </p:attrNameLst>
                                      </p:cBhvr>
                                      <p:tavLst>
                                        <p:tav tm="0">
                                          <p:val>
                                            <p:strVal val="1+#ppt_w/2"/>
                                          </p:val>
                                        </p:tav>
                                        <p:tav tm="100000">
                                          <p:val>
                                            <p:strVal val="#ppt_x"/>
                                          </p:val>
                                        </p:tav>
                                      </p:tavLst>
                                    </p:anim>
                                    <p:anim calcmode="lin" valueType="num">
                                      <p:cBhvr additive="base">
                                        <p:cTn id="31" dur="2000" fill="hold"/>
                                        <p:tgtEl>
                                          <p:spTgt spid="27"/>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additive="base">
                                        <p:cTn id="34" dur="2000" fill="hold"/>
                                        <p:tgtEl>
                                          <p:spTgt spid="28"/>
                                        </p:tgtEl>
                                        <p:attrNameLst>
                                          <p:attrName>ppt_x</p:attrName>
                                        </p:attrNameLst>
                                      </p:cBhvr>
                                      <p:tavLst>
                                        <p:tav tm="0">
                                          <p:val>
                                            <p:strVal val="0-#ppt_w/2"/>
                                          </p:val>
                                        </p:tav>
                                        <p:tav tm="100000">
                                          <p:val>
                                            <p:strVal val="#ppt_x"/>
                                          </p:val>
                                        </p:tav>
                                      </p:tavLst>
                                    </p:anim>
                                    <p:anim calcmode="lin" valueType="num">
                                      <p:cBhvr additive="base">
                                        <p:cTn id="35" dur="20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wipe(down)">
                                      <p:cBhvr>
                                        <p:cTn id="40" dur="580">
                                          <p:stCondLst>
                                            <p:cond delay="0"/>
                                          </p:stCondLst>
                                        </p:cTn>
                                        <p:tgtEl>
                                          <p:spTgt spid="3"/>
                                        </p:tgtEl>
                                      </p:cBhvr>
                                    </p:animEffect>
                                    <p:anim calcmode="lin" valueType="num">
                                      <p:cBhvr>
                                        <p:cTn id="41"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6" dur="26">
                                          <p:stCondLst>
                                            <p:cond delay="650"/>
                                          </p:stCondLst>
                                        </p:cTn>
                                        <p:tgtEl>
                                          <p:spTgt spid="3"/>
                                        </p:tgtEl>
                                      </p:cBhvr>
                                      <p:to x="100000" y="60000"/>
                                    </p:animScale>
                                    <p:animScale>
                                      <p:cBhvr>
                                        <p:cTn id="47" dur="166" decel="50000">
                                          <p:stCondLst>
                                            <p:cond delay="676"/>
                                          </p:stCondLst>
                                        </p:cTn>
                                        <p:tgtEl>
                                          <p:spTgt spid="3"/>
                                        </p:tgtEl>
                                      </p:cBhvr>
                                      <p:to x="100000" y="100000"/>
                                    </p:animScale>
                                    <p:animScale>
                                      <p:cBhvr>
                                        <p:cTn id="48" dur="26">
                                          <p:stCondLst>
                                            <p:cond delay="1312"/>
                                          </p:stCondLst>
                                        </p:cTn>
                                        <p:tgtEl>
                                          <p:spTgt spid="3"/>
                                        </p:tgtEl>
                                      </p:cBhvr>
                                      <p:to x="100000" y="80000"/>
                                    </p:animScale>
                                    <p:animScale>
                                      <p:cBhvr>
                                        <p:cTn id="49" dur="166" decel="50000">
                                          <p:stCondLst>
                                            <p:cond delay="1338"/>
                                          </p:stCondLst>
                                        </p:cTn>
                                        <p:tgtEl>
                                          <p:spTgt spid="3"/>
                                        </p:tgtEl>
                                      </p:cBhvr>
                                      <p:to x="100000" y="100000"/>
                                    </p:animScale>
                                    <p:animScale>
                                      <p:cBhvr>
                                        <p:cTn id="50" dur="26">
                                          <p:stCondLst>
                                            <p:cond delay="1642"/>
                                          </p:stCondLst>
                                        </p:cTn>
                                        <p:tgtEl>
                                          <p:spTgt spid="3"/>
                                        </p:tgtEl>
                                      </p:cBhvr>
                                      <p:to x="100000" y="90000"/>
                                    </p:animScale>
                                    <p:animScale>
                                      <p:cBhvr>
                                        <p:cTn id="51" dur="166" decel="50000">
                                          <p:stCondLst>
                                            <p:cond delay="1668"/>
                                          </p:stCondLst>
                                        </p:cTn>
                                        <p:tgtEl>
                                          <p:spTgt spid="3"/>
                                        </p:tgtEl>
                                      </p:cBhvr>
                                      <p:to x="100000" y="100000"/>
                                    </p:animScale>
                                    <p:animScale>
                                      <p:cBhvr>
                                        <p:cTn id="52" dur="26">
                                          <p:stCondLst>
                                            <p:cond delay="1808"/>
                                          </p:stCondLst>
                                        </p:cTn>
                                        <p:tgtEl>
                                          <p:spTgt spid="3"/>
                                        </p:tgtEl>
                                      </p:cBhvr>
                                      <p:to x="100000" y="95000"/>
                                    </p:animScale>
                                    <p:animScale>
                                      <p:cBhvr>
                                        <p:cTn id="53"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1D2971-EDBE-403F-B523-91B484F5D55E}"/>
              </a:ext>
            </a:extLst>
          </p:cNvPr>
          <p:cNvSpPr txBox="1"/>
          <p:nvPr/>
        </p:nvSpPr>
        <p:spPr>
          <a:xfrm>
            <a:off x="628159" y="587351"/>
            <a:ext cx="11170264" cy="830997"/>
          </a:xfrm>
          <a:prstGeom prst="rect">
            <a:avLst/>
          </a:prstGeom>
          <a:noFill/>
        </p:spPr>
        <p:txBody>
          <a:bodyPr wrap="square" rtlCol="0">
            <a:spAutoFit/>
          </a:bodyPr>
          <a:lstStyle/>
          <a:p>
            <a:r>
              <a:rPr lang="bn-IN" sz="4800" dirty="0">
                <a:latin typeface="NikoshBAN" panose="02000000000000000000" pitchFamily="2" charset="0"/>
                <a:cs typeface="NikoshBAN" panose="02000000000000000000" pitchFamily="2" charset="0"/>
              </a:rPr>
              <a:t>তাহলে আজকের পাঠ হল................. </a:t>
            </a:r>
            <a:endParaRPr lang="en-US" sz="4800"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685CAD0A-2562-4D00-95F3-308965F30348}"/>
              </a:ext>
            </a:extLst>
          </p:cNvPr>
          <p:cNvSpPr txBox="1"/>
          <p:nvPr/>
        </p:nvSpPr>
        <p:spPr>
          <a:xfrm>
            <a:off x="1676682" y="2544743"/>
            <a:ext cx="9553293" cy="1200329"/>
          </a:xfrm>
          <a:prstGeom prst="rect">
            <a:avLst/>
          </a:prstGeom>
          <a:noFill/>
        </p:spPr>
        <p:txBody>
          <a:bodyPr wrap="square" rtlCol="0">
            <a:spAutoFit/>
          </a:bodyPr>
          <a:lstStyle/>
          <a:p>
            <a:r>
              <a:rPr lang="bn-BD" sz="7200" dirty="0">
                <a:latin typeface="Times New Roman" panose="02020603050405020304" pitchFamily="18" charset="0"/>
                <a:cs typeface="Times New Roman" panose="02020603050405020304" pitchFamily="18" charset="0"/>
              </a:rPr>
              <a:t> </a:t>
            </a:r>
            <a:r>
              <a:rPr lang="ar-SA" sz="7200" dirty="0">
                <a:latin typeface="Times New Roman" panose="02020603050405020304" pitchFamily="18" charset="0"/>
                <a:cs typeface="Times New Roman" panose="02020603050405020304" pitchFamily="18" charset="0"/>
              </a:rPr>
              <a:t> </a:t>
            </a:r>
            <a:r>
              <a:rPr lang="ar-SA" sz="7200" b="1" dirty="0">
                <a:solidFill>
                  <a:srgbClr val="FF0000"/>
                </a:solidFill>
                <a:latin typeface="Times New Roman" panose="02020603050405020304" pitchFamily="18" charset="0"/>
                <a:cs typeface="Times New Roman" panose="02020603050405020304" pitchFamily="18" charset="0"/>
              </a:rPr>
              <a:t>الفعل و الحرف</a:t>
            </a:r>
            <a:r>
              <a:rPr lang="bn-BD" sz="7200" dirty="0">
                <a:latin typeface="Times New Roman" panose="02020603050405020304" pitchFamily="18" charset="0"/>
                <a:cs typeface="Times New Roman" panose="02020603050405020304" pitchFamily="18" charset="0"/>
              </a:rPr>
              <a:t> </a:t>
            </a:r>
            <a:r>
              <a:rPr lang="en-US" sz="7200" b="1" dirty="0">
                <a:solidFill>
                  <a:srgbClr val="FF0000"/>
                </a:solidFill>
                <a:latin typeface="NikoshBAN" panose="02000000000000000000" pitchFamily="2" charset="0"/>
                <a:cs typeface="NikoshBAN" panose="02000000000000000000" pitchFamily="2" charset="0"/>
              </a:rPr>
              <a:t>এর পরিচয়</a:t>
            </a:r>
            <a:r>
              <a:rPr lang="bn-BD" sz="7200" b="1" dirty="0">
                <a:solidFill>
                  <a:srgbClr val="FF0000"/>
                </a:solidFill>
                <a:latin typeface="NikoshBAN" panose="02000000000000000000" pitchFamily="2" charset="0"/>
                <a:cs typeface="NikoshBAN" panose="02000000000000000000" pitchFamily="2" charset="0"/>
              </a:rPr>
              <a:t>।</a:t>
            </a:r>
            <a:r>
              <a:rPr lang="bn-BD" sz="7200" b="1" dirty="0">
                <a:solidFill>
                  <a:srgbClr val="FF0000"/>
                </a:solidFill>
                <a:latin typeface="Times New Roman" panose="02020603050405020304" pitchFamily="18" charset="0"/>
                <a:cs typeface="Times New Roman" panose="02020603050405020304" pitchFamily="18" charset="0"/>
              </a:rPr>
              <a:t> </a:t>
            </a:r>
            <a:endParaRPr lang="en-US" sz="7200" b="1" dirty="0">
              <a:solidFill>
                <a:srgbClr val="FF0000"/>
              </a:solidFill>
            </a:endParaRPr>
          </a:p>
        </p:txBody>
      </p:sp>
    </p:spTree>
    <p:extLst>
      <p:ext uri="{BB962C8B-B14F-4D97-AF65-F5344CB8AC3E}">
        <p14:creationId xmlns:p14="http://schemas.microsoft.com/office/powerpoint/2010/main" val="30698574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0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20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20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2000" fill="hold"/>
                                        <p:tgtEl>
                                          <p:spTgt spid="5"/>
                                        </p:tgtEl>
                                        <p:attrNameLst>
                                          <p:attrName>ppt_y</p:attrName>
                                        </p:attrNameLst>
                                      </p:cBhvr>
                                      <p:tavLst>
                                        <p:tav tm="0">
                                          <p:val>
                                            <p:strVal val="#ppt_y"/>
                                          </p:val>
                                        </p:tav>
                                        <p:tav tm="100000">
                                          <p:val>
                                            <p:strVal val="#ppt_y"/>
                                          </p:val>
                                        </p:tav>
                                      </p:tavLst>
                                    </p:anim>
                                    <p:anim calcmode="lin" valueType="num">
                                      <p:cBhvr>
                                        <p:cTn id="18" dur="20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20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0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37000">
              <a:srgbClr val="FF0000"/>
            </a:gs>
            <a:gs pos="13000">
              <a:srgbClr val="00B0F0"/>
            </a:gs>
            <a:gs pos="93000">
              <a:srgbClr val="00B050"/>
            </a:gs>
            <a:gs pos="82000">
              <a:srgbClr val="FF0000"/>
            </a:gs>
            <a:gs pos="72000">
              <a:srgbClr val="00B0F0"/>
            </a:gs>
          </a:gsLst>
          <a:lin ang="13200000" scaled="0"/>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F8DE3F-1903-464C-85E8-73C608556F2B}"/>
              </a:ext>
            </a:extLst>
          </p:cNvPr>
          <p:cNvSpPr txBox="1"/>
          <p:nvPr/>
        </p:nvSpPr>
        <p:spPr>
          <a:xfrm>
            <a:off x="4683760" y="463551"/>
            <a:ext cx="2990850" cy="1200329"/>
          </a:xfrm>
          <a:prstGeom prst="rect">
            <a:avLst/>
          </a:prstGeom>
          <a:gradFill>
            <a:gsLst>
              <a:gs pos="1361">
                <a:srgbClr val="FF0000"/>
              </a:gs>
              <a:gs pos="93197">
                <a:srgbClr val="FF0000"/>
              </a:gs>
              <a:gs pos="20000">
                <a:srgbClr val="00B050"/>
              </a:gs>
              <a:gs pos="64000">
                <a:srgbClr val="00B050"/>
              </a:gs>
            </a:gsLst>
            <a:lin ang="13200000" scaled="0"/>
          </a:gradFill>
        </p:spPr>
        <p:txBody>
          <a:bodyPr wrap="square">
            <a:spAutoFit/>
          </a:bodyPr>
          <a:lstStyle/>
          <a:p>
            <a:r>
              <a:rPr lang="en-US" sz="7200" b="1" dirty="0">
                <a:ln/>
                <a:solidFill>
                  <a:schemeClr val="bg1"/>
                </a:solidFill>
                <a:latin typeface="NikoshBAN" panose="02000000000000000000" pitchFamily="2" charset="0"/>
                <a:cs typeface="NikoshBAN" panose="02000000000000000000" pitchFamily="2" charset="0"/>
              </a:rPr>
              <a:t>শিখ</a:t>
            </a:r>
            <a:r>
              <a:rPr lang="bn-IN" sz="7200" b="1" dirty="0">
                <a:ln/>
                <a:solidFill>
                  <a:schemeClr val="bg1"/>
                </a:solidFill>
                <a:latin typeface="NikoshBAN" panose="02000000000000000000" pitchFamily="2" charset="0"/>
                <a:cs typeface="NikoshBAN" panose="02000000000000000000" pitchFamily="2" charset="0"/>
              </a:rPr>
              <a:t>ন</a:t>
            </a:r>
            <a:r>
              <a:rPr lang="en-US" sz="7200" b="1" dirty="0">
                <a:ln/>
                <a:solidFill>
                  <a:schemeClr val="bg1"/>
                </a:solidFill>
                <a:latin typeface="NikoshBAN" panose="02000000000000000000" pitchFamily="2" charset="0"/>
                <a:cs typeface="NikoshBAN" panose="02000000000000000000" pitchFamily="2" charset="0"/>
              </a:rPr>
              <a:t>ফ</a:t>
            </a:r>
            <a:r>
              <a:rPr lang="bn-IN" sz="7200" b="1" dirty="0">
                <a:ln/>
                <a:solidFill>
                  <a:schemeClr val="bg1"/>
                </a:solidFill>
                <a:latin typeface="NikoshBAN" panose="02000000000000000000" pitchFamily="2" charset="0"/>
                <a:cs typeface="NikoshBAN" panose="02000000000000000000" pitchFamily="2" charset="0"/>
              </a:rPr>
              <a:t>ল</a:t>
            </a:r>
            <a:endParaRPr lang="en-US" sz="7200" dirty="0">
              <a:solidFill>
                <a:schemeClr val="bg1"/>
              </a:solidFill>
            </a:endParaRPr>
          </a:p>
        </p:txBody>
      </p:sp>
      <p:sp>
        <p:nvSpPr>
          <p:cNvPr id="5" name="TextBox 4">
            <a:extLst>
              <a:ext uri="{FF2B5EF4-FFF2-40B4-BE49-F238E27FC236}">
                <a16:creationId xmlns:a16="http://schemas.microsoft.com/office/drawing/2014/main" id="{C8CCBDC9-60E5-432B-9506-3EEB29B12429}"/>
              </a:ext>
            </a:extLst>
          </p:cNvPr>
          <p:cNvSpPr txBox="1"/>
          <p:nvPr/>
        </p:nvSpPr>
        <p:spPr>
          <a:xfrm>
            <a:off x="425726" y="1995773"/>
            <a:ext cx="8351355" cy="769441"/>
          </a:xfrm>
          <a:prstGeom prst="rect">
            <a:avLst/>
          </a:prstGeom>
          <a:noFill/>
        </p:spPr>
        <p:txBody>
          <a:bodyPr wrap="square">
            <a:spAutoFit/>
          </a:bodyPr>
          <a:lstStyle/>
          <a:p>
            <a:r>
              <a:rPr lang="bn-IN" sz="4400" dirty="0">
                <a:latin typeface="NikoshBAN" panose="02000000000000000000" pitchFamily="2" charset="0"/>
                <a:cs typeface="NikoshBAN" panose="02000000000000000000" pitchFamily="2" charset="0"/>
              </a:rPr>
              <a:t>এই পাঠ শেষে শিক্ষার্থীরা.....................</a:t>
            </a:r>
            <a:endParaRPr lang="en-US" sz="4400" dirty="0">
              <a:latin typeface="NikoshBAN" panose="02000000000000000000" pitchFamily="2" charset="0"/>
              <a:cs typeface="NikoshBAN" panose="02000000000000000000" pitchFamily="2" charset="0"/>
            </a:endParaRPr>
          </a:p>
        </p:txBody>
      </p:sp>
      <p:sp>
        <p:nvSpPr>
          <p:cNvPr id="2" name="TextBox 1">
            <a:extLst>
              <a:ext uri="{FF2B5EF4-FFF2-40B4-BE49-F238E27FC236}">
                <a16:creationId xmlns:a16="http://schemas.microsoft.com/office/drawing/2014/main" id="{05D73E9C-FB5F-4FD8-BB59-B2AA5DE6D11B}"/>
              </a:ext>
            </a:extLst>
          </p:cNvPr>
          <p:cNvSpPr txBox="1"/>
          <p:nvPr/>
        </p:nvSpPr>
        <p:spPr>
          <a:xfrm>
            <a:off x="1477531" y="2569924"/>
            <a:ext cx="9403307" cy="2585323"/>
          </a:xfrm>
          <a:prstGeom prst="rect">
            <a:avLst/>
          </a:prstGeom>
          <a:noFill/>
        </p:spPr>
        <p:txBody>
          <a:bodyPr wrap="square" rtlCol="0">
            <a:spAutoFit/>
          </a:bodyPr>
          <a:lstStyle/>
          <a:p>
            <a:pPr algn="ctr">
              <a:lnSpc>
                <a:spcPct val="150000"/>
              </a:lnSpc>
            </a:pPr>
            <a:r>
              <a:rPr lang="en-US" sz="2800" dirty="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a:p>
            <a:pPr marL="742950" indent="-742950">
              <a:buFont typeface="+mj-lt"/>
              <a:buAutoNum type="arabicPeriod"/>
            </a:pPr>
            <a:r>
              <a:rPr lang="ar-SA" sz="4000" dirty="0">
                <a:latin typeface="Times New Roman" panose="02020603050405020304" pitchFamily="18" charset="0"/>
                <a:cs typeface="Times New Roman" panose="02020603050405020304" pitchFamily="18" charset="0"/>
              </a:rPr>
              <a:t>فعل</a:t>
            </a:r>
            <a:r>
              <a:rPr lang="bn-BD" sz="4000" dirty="0">
                <a:latin typeface="NikoshBAN" panose="02000000000000000000" pitchFamily="2" charset="0"/>
              </a:rPr>
              <a:t> </a:t>
            </a:r>
            <a:r>
              <a:rPr lang="en-US" sz="4000" dirty="0">
                <a:latin typeface="NikoshBAN" panose="02000000000000000000" pitchFamily="2" charset="0"/>
                <a:cs typeface="NikoshBAN" panose="02000000000000000000" pitchFamily="2" charset="0"/>
              </a:rPr>
              <a:t>এর </a:t>
            </a:r>
            <a:r>
              <a:rPr lang="en-US" sz="4000" dirty="0" err="1">
                <a:latin typeface="NikoshBAN" panose="02000000000000000000" pitchFamily="2" charset="0"/>
                <a:cs typeface="NikoshBAN" panose="02000000000000000000" pitchFamily="2" charset="0"/>
              </a:rPr>
              <a:t>সংজ্ঞা</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আলামতসহ</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বর্ণনা</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করতে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পারবে</a:t>
            </a:r>
            <a:r>
              <a:rPr lang="en-US" sz="4000" dirty="0">
                <a:latin typeface="NikoshBAN" panose="02000000000000000000" pitchFamily="2" charset="0"/>
                <a:cs typeface="NikoshBAN" panose="02000000000000000000" pitchFamily="2" charset="0"/>
              </a:rPr>
              <a:t>।</a:t>
            </a:r>
            <a:endParaRPr lang="ar-SA" sz="4000" dirty="0">
              <a:latin typeface="NikoshBAN" panose="02000000000000000000" pitchFamily="2" charset="0"/>
              <a:cs typeface="NikoshBAN" panose="02000000000000000000" pitchFamily="2" charset="0"/>
            </a:endParaRPr>
          </a:p>
          <a:p>
            <a:pPr marL="742950" indent="-742950">
              <a:buFont typeface="+mj-lt"/>
              <a:buAutoNum type="arabicPeriod"/>
            </a:pPr>
            <a:r>
              <a:rPr lang="ar-SA" sz="4000" dirty="0">
                <a:latin typeface="Times New Roman" panose="02020603050405020304" pitchFamily="18" charset="0"/>
                <a:cs typeface="Times New Roman" panose="02020603050405020304" pitchFamily="18" charset="0"/>
              </a:rPr>
              <a:t>حرف</a:t>
            </a:r>
            <a:r>
              <a:rPr lang="bn-BD" sz="4000" dirty="0">
                <a:latin typeface="NikoshBAN" panose="02000000000000000000" pitchFamily="2" charset="0"/>
              </a:rPr>
              <a:t> </a:t>
            </a:r>
            <a:r>
              <a:rPr lang="en-US" sz="4000" dirty="0">
                <a:latin typeface="NikoshBAN" panose="02000000000000000000" pitchFamily="2" charset="0"/>
                <a:cs typeface="NikoshBAN" panose="02000000000000000000" pitchFamily="2" charset="0"/>
              </a:rPr>
              <a:t>এর </a:t>
            </a:r>
            <a:r>
              <a:rPr lang="en-US" sz="4000" dirty="0" err="1">
                <a:latin typeface="NikoshBAN" panose="02000000000000000000" pitchFamily="2" charset="0"/>
                <a:cs typeface="NikoshBAN" panose="02000000000000000000" pitchFamily="2" charset="0"/>
              </a:rPr>
              <a:t>সংজ্ঞা</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আলামতসহ</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বর্ণনা</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করতে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পারবে</a:t>
            </a:r>
            <a:r>
              <a:rPr lang="en-US" sz="4000" dirty="0">
                <a:latin typeface="NikoshBAN" panose="02000000000000000000" pitchFamily="2" charset="0"/>
                <a:cs typeface="NikoshBAN" panose="02000000000000000000" pitchFamily="2" charset="0"/>
              </a:rPr>
              <a:t>।</a:t>
            </a:r>
            <a:endParaRPr lang="ar-SA" sz="4000" dirty="0">
              <a:latin typeface="NikoshBAN" panose="02000000000000000000" pitchFamily="2" charset="0"/>
              <a:cs typeface="NikoshBAN" panose="02000000000000000000" pitchFamily="2" charset="0"/>
            </a:endParaRPr>
          </a:p>
          <a:p>
            <a:pPr marL="742950" indent="-742950">
              <a:buFont typeface="+mj-lt"/>
              <a:buAutoNum type="arabicPeriod"/>
            </a:pPr>
            <a:r>
              <a:rPr lang="ar-SA" sz="4000" dirty="0">
                <a:latin typeface="Times New Roman" panose="02020603050405020304" pitchFamily="18" charset="0"/>
                <a:cs typeface="Times New Roman" panose="02020603050405020304" pitchFamily="18" charset="0"/>
              </a:rPr>
              <a:t>فعل</a:t>
            </a:r>
            <a:r>
              <a:rPr lang="bn-BD" sz="4000" dirty="0">
                <a:latin typeface="NikoshBAN" panose="02000000000000000000" pitchFamily="2" charset="0"/>
              </a:rPr>
              <a:t> </a:t>
            </a:r>
            <a:r>
              <a:rPr lang="en-US" sz="4000" dirty="0">
                <a:latin typeface="NikoshBAN" panose="02000000000000000000" pitchFamily="2" charset="0"/>
                <a:cs typeface="NikoshBAN" panose="02000000000000000000" pitchFamily="2" charset="0"/>
              </a:rPr>
              <a:t>ও </a:t>
            </a:r>
            <a:r>
              <a:rPr lang="ar-SA" sz="4000" dirty="0">
                <a:latin typeface="Times New Roman" panose="02020603050405020304" pitchFamily="18" charset="0"/>
                <a:cs typeface="Times New Roman" panose="02020603050405020304" pitchFamily="18" charset="0"/>
              </a:rPr>
              <a:t> حرف </a:t>
            </a:r>
            <a:r>
              <a:rPr lang="en-US" sz="4000" dirty="0">
                <a:latin typeface="Times New Roman" panose="02020603050405020304" pitchFamily="18" charset="0"/>
                <a:cs typeface="Times New Roman" panose="02020603050405020304" pitchFamily="18" charset="0"/>
              </a:rPr>
              <a:t> </a:t>
            </a:r>
            <a:r>
              <a:rPr lang="en-US" sz="4000" dirty="0">
                <a:latin typeface="NikoshBAN" panose="02000000000000000000" pitchFamily="2" charset="0"/>
                <a:cs typeface="NikoshBAN" panose="02000000000000000000" pitchFamily="2" charset="0"/>
              </a:rPr>
              <a:t>গুলো </a:t>
            </a:r>
            <a:r>
              <a:rPr lang="en-US" sz="4000" dirty="0" err="1">
                <a:latin typeface="NikoshBAN" panose="02000000000000000000" pitchFamily="2" charset="0"/>
                <a:cs typeface="NikoshBAN" panose="02000000000000000000" pitchFamily="2" charset="0"/>
              </a:rPr>
              <a:t>চিহ্নিত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করতে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পারবে</a:t>
            </a:r>
            <a:r>
              <a:rPr lang="en-US" sz="4000" dirty="0">
                <a:latin typeface="NikoshBAN" panose="02000000000000000000" pitchFamily="2" charset="0"/>
                <a:cs typeface="NikoshBAN" panose="02000000000000000000" pitchFamily="2" charset="0"/>
              </a:rPr>
              <a:t>।</a:t>
            </a:r>
            <a:endParaRPr lang="ar-SA" sz="4000" dirty="0"/>
          </a:p>
        </p:txBody>
      </p:sp>
    </p:spTree>
    <p:extLst>
      <p:ext uri="{BB962C8B-B14F-4D97-AF65-F5344CB8AC3E}">
        <p14:creationId xmlns:p14="http://schemas.microsoft.com/office/powerpoint/2010/main" val="407982031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nodeType="clickEffect">
                                  <p:stCondLst>
                                    <p:cond delay="0"/>
                                  </p:stCondLst>
                                  <p:iterate type="lt">
                                    <p:tmPct val="10000"/>
                                  </p:iterate>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15" dur="10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10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1000" tmFilter="0,0; .5, 1; 1, 1"/>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1"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rgbClr val="FFFF00"/>
          </a:fgClr>
          <a:bgClr>
            <a:srgbClr val="00B050"/>
          </a:bgClr>
        </a:patt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9C8FA-06C6-49AF-A4E7-12EA407CADC4}"/>
              </a:ext>
            </a:extLst>
          </p:cNvPr>
          <p:cNvSpPr txBox="1"/>
          <p:nvPr/>
        </p:nvSpPr>
        <p:spPr>
          <a:xfrm>
            <a:off x="301217" y="420545"/>
            <a:ext cx="3566108" cy="646331"/>
          </a:xfrm>
          <a:prstGeom prst="rect">
            <a:avLst/>
          </a:prstGeom>
          <a:noFill/>
        </p:spPr>
        <p:txBody>
          <a:bodyPr wrap="square">
            <a:spAutoFit/>
          </a:bodyPr>
          <a:lstStyle/>
          <a:p>
            <a:r>
              <a:rPr lang="ar-SA"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الفعل</a:t>
            </a:r>
            <a:r>
              <a:rPr lang="bn-BD" sz="3600" dirty="0">
                <a:solidFill>
                  <a:srgbClr val="FF0000"/>
                </a:solidFill>
                <a:latin typeface="NikoshBAN" panose="02000000000000000000" pitchFamily="2" charset="0"/>
                <a:cs typeface="NikoshBAN" panose="02000000000000000000" pitchFamily="2" charset="0"/>
              </a:rPr>
              <a:t> এর পরিচয়ঃ</a:t>
            </a:r>
            <a:endParaRPr lang="en-US" sz="3600" dirty="0">
              <a:solidFill>
                <a:srgbClr val="FF0000"/>
              </a:solidFill>
            </a:endParaRPr>
          </a:p>
        </p:txBody>
      </p:sp>
      <p:sp>
        <p:nvSpPr>
          <p:cNvPr id="8" name="TextBox 7">
            <a:extLst>
              <a:ext uri="{FF2B5EF4-FFF2-40B4-BE49-F238E27FC236}">
                <a16:creationId xmlns:a16="http://schemas.microsoft.com/office/drawing/2014/main" id="{158C4653-CC28-40B1-BFA2-538D227C55BD}"/>
              </a:ext>
            </a:extLst>
          </p:cNvPr>
          <p:cNvSpPr txBox="1"/>
          <p:nvPr/>
        </p:nvSpPr>
        <p:spPr>
          <a:xfrm>
            <a:off x="3179427" y="536895"/>
            <a:ext cx="5638951" cy="3252371"/>
          </a:xfrm>
          <a:prstGeom prst="rect">
            <a:avLst/>
          </a:prstGeom>
          <a:noFill/>
        </p:spPr>
        <p:txBody>
          <a:bodyPr wrap="square" rtlCol="0">
            <a:spAutoFit/>
          </a:bodyPr>
          <a:lstStyle/>
          <a:p>
            <a:r>
              <a:rPr lang="ar-SA" sz="4000" dirty="0">
                <a:latin typeface="Times New Roman" panose="02020603050405020304" pitchFamily="18" charset="0"/>
                <a:cs typeface="Times New Roman" panose="02020603050405020304" pitchFamily="18" charset="0"/>
              </a:rPr>
              <a:t> </a:t>
            </a:r>
            <a:r>
              <a:rPr lang="ar-SA" sz="3600" dirty="0">
                <a:latin typeface="Times New Roman" panose="02020603050405020304" pitchFamily="18" charset="0"/>
                <a:cs typeface="Times New Roman" panose="02020603050405020304" pitchFamily="18" charset="0"/>
              </a:rPr>
              <a:t>اَلْفِعْلُ </a:t>
            </a:r>
            <a:r>
              <a:rPr lang="en-US" sz="3600" dirty="0">
                <a:latin typeface="NikoshBAN" panose="02000000000000000000" pitchFamily="2" charset="0"/>
                <a:cs typeface="NikoshBAN" panose="02000000000000000000" pitchFamily="2" charset="0"/>
              </a:rPr>
              <a:t>শ</a:t>
            </a:r>
            <a:r>
              <a:rPr lang="as-IN" sz="3600" dirty="0">
                <a:latin typeface="NikoshBAN" panose="02000000000000000000" pitchFamily="2" charset="0"/>
                <a:cs typeface="NikoshBAN" panose="02000000000000000000" pitchFamily="2" charset="0"/>
              </a:rPr>
              <a:t>ব</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দ</a:t>
            </a:r>
            <a:r>
              <a:rPr lang="en-US" sz="3600" dirty="0">
                <a:latin typeface="NikoshBAN" panose="02000000000000000000" pitchFamily="2" charset="0"/>
                <a:cs typeface="NikoshBAN" panose="02000000000000000000" pitchFamily="2" charset="0"/>
              </a:rPr>
              <a:t>ের </a:t>
            </a:r>
            <a:r>
              <a:rPr lang="as-IN" sz="3600" dirty="0">
                <a:latin typeface="NikoshBAN" panose="02000000000000000000" pitchFamily="2" charset="0"/>
                <a:cs typeface="NikoshBAN" panose="02000000000000000000" pitchFamily="2" charset="0"/>
              </a:rPr>
              <a:t>অ</a:t>
            </a:r>
            <a:r>
              <a:rPr lang="en-US" sz="3600" dirty="0">
                <a:latin typeface="NikoshBAN" panose="02000000000000000000" pitchFamily="2" charset="0"/>
                <a:cs typeface="NikoshBAN" panose="02000000000000000000" pitchFamily="2" charset="0"/>
              </a:rPr>
              <a:t>র্থ</a:t>
            </a:r>
            <a:r>
              <a:rPr lang="bn-IN" sz="3600" dirty="0">
                <a:latin typeface="NikoshBAN" panose="02000000000000000000" pitchFamily="2" charset="0"/>
                <a:cs typeface="NikoshBAN" panose="02000000000000000000" pitchFamily="2" charset="0"/>
              </a:rPr>
              <a:t> </a:t>
            </a:r>
            <a:r>
              <a:rPr lang="en-US" sz="3600" dirty="0">
                <a:latin typeface="Times New Roman" panose="02020603050405020304" pitchFamily="18" charset="0"/>
                <a:cs typeface="Times New Roman" panose="02020603050405020304" pitchFamily="18" charset="0"/>
              </a:rPr>
              <a:t>:</a:t>
            </a:r>
            <a:r>
              <a:rPr lang="bn-IN" sz="36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 </a:t>
            </a:r>
            <a:endParaRPr lang="bn-BD" sz="3600" dirty="0">
              <a:latin typeface="Times New Roman" panose="02020603050405020304" pitchFamily="18" charset="0"/>
              <a:cs typeface="Times New Roman" panose="02020603050405020304" pitchFamily="18" charset="0"/>
            </a:endParaRPr>
          </a:p>
          <a:p>
            <a:pPr marL="3771900" lvl="7" indent="-571500">
              <a:buFont typeface="Wingdings" panose="05000000000000000000" pitchFamily="2" charset="2"/>
              <a:buChar char="§"/>
            </a:pPr>
            <a:r>
              <a:rPr lang="bn-BD" sz="2800" dirty="0">
                <a:latin typeface="NikoshBAN" panose="02000000000000000000" pitchFamily="2" charset="0"/>
                <a:cs typeface="NikoshBAN" panose="02000000000000000000" pitchFamily="2" charset="0"/>
              </a:rPr>
              <a:t>কাজ </a:t>
            </a:r>
          </a:p>
          <a:p>
            <a:pPr marL="3771900" lvl="7" indent="-571500">
              <a:buFont typeface="Wingdings" panose="05000000000000000000" pitchFamily="2" charset="2"/>
              <a:buChar char="§"/>
            </a:pPr>
            <a:r>
              <a:rPr lang="bn-BD" sz="2800" dirty="0">
                <a:latin typeface="NikoshBAN" panose="02000000000000000000" pitchFamily="2" charset="0"/>
                <a:cs typeface="NikoshBAN" panose="02000000000000000000" pitchFamily="2" charset="0"/>
              </a:rPr>
              <a:t>কর্ম </a:t>
            </a:r>
          </a:p>
          <a:p>
            <a:pPr marL="3771900" lvl="7" indent="-571500">
              <a:buFont typeface="Wingdings" panose="05000000000000000000" pitchFamily="2" charset="2"/>
              <a:buChar char="§"/>
            </a:pP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ক্রিয়া</a:t>
            </a:r>
          </a:p>
          <a:p>
            <a:pPr marL="3771900" lvl="7" indent="-5715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Work</a:t>
            </a:r>
            <a:r>
              <a:rPr lang="en-US" sz="2800" dirty="0">
                <a:latin typeface="NikoshBAN" panose="02000000000000000000" pitchFamily="2" charset="0"/>
                <a:cs typeface="NikoshBAN" panose="02000000000000000000" pitchFamily="2" charset="0"/>
              </a:rPr>
              <a:t> </a:t>
            </a:r>
            <a:r>
              <a:rPr lang="en-US" sz="4000" dirty="0">
                <a:latin typeface="NikoshBAN" panose="02000000000000000000" pitchFamily="2" charset="0"/>
                <a:cs typeface="NikoshBAN" panose="02000000000000000000" pitchFamily="2" charset="0"/>
              </a:rPr>
              <a:t>             </a:t>
            </a:r>
            <a:r>
              <a:rPr lang="bn-IN" sz="4000" dirty="0">
                <a:latin typeface="NikoshBAN" panose="02000000000000000000" pitchFamily="2" charset="0"/>
                <a:cs typeface="NikoshBAN" panose="02000000000000000000" pitchFamily="2" charset="0"/>
              </a:rPr>
              <a:t> </a:t>
            </a:r>
            <a:r>
              <a:rPr lang="en-US" sz="4000" dirty="0">
                <a:latin typeface="NikoshBAN" panose="02000000000000000000" pitchFamily="2" charset="0"/>
                <a:cs typeface="NikoshBAN" panose="02000000000000000000" pitchFamily="2" charset="0"/>
              </a:rPr>
              <a:t>    </a:t>
            </a:r>
          </a:p>
          <a:p>
            <a:r>
              <a:rPr lang="bn-BD"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                      </a:t>
            </a:r>
            <a:r>
              <a:rPr lang="bn-IN" sz="4000" dirty="0">
                <a:latin typeface="Times New Roman" panose="02020603050405020304" pitchFamily="18" charset="0"/>
                <a:cs typeface="Times New Roman" panose="02020603050405020304" pitchFamily="18" charset="0"/>
              </a:rPr>
              <a:t> </a:t>
            </a:r>
            <a:r>
              <a:rPr lang="en-US" sz="4000" dirty="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 </a:t>
            </a:r>
            <a:endParaRPr lang="en-US" sz="40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E44914B5-6F56-4B38-86C9-CDC924197762}"/>
              </a:ext>
            </a:extLst>
          </p:cNvPr>
          <p:cNvSpPr txBox="1"/>
          <p:nvPr/>
        </p:nvSpPr>
        <p:spPr>
          <a:xfrm>
            <a:off x="520161" y="2925121"/>
            <a:ext cx="11416782" cy="707886"/>
          </a:xfrm>
          <a:prstGeom prst="rect">
            <a:avLst/>
          </a:prstGeom>
          <a:noFill/>
        </p:spPr>
        <p:txBody>
          <a:bodyPr wrap="square" rtlCol="0">
            <a:spAutoFit/>
          </a:bodyPr>
          <a:lstStyle/>
          <a:p>
            <a:r>
              <a:rPr lang="ar-SA" sz="4000" dirty="0">
                <a:solidFill>
                  <a:srgbClr val="FF0000"/>
                </a:solidFill>
                <a:latin typeface="Times New Roman" panose="02020603050405020304" pitchFamily="18" charset="0"/>
                <a:cs typeface="Times New Roman" panose="02020603050405020304" pitchFamily="18" charset="0"/>
              </a:rPr>
              <a:t>اَلْفِعْلُ</a:t>
            </a:r>
            <a:r>
              <a:rPr lang="bn-IN" sz="4000" dirty="0">
                <a:solidFill>
                  <a:srgbClr val="FF0000"/>
                </a:solidFill>
                <a:latin typeface="NikoshBAN" panose="02000000000000000000" pitchFamily="2" charset="0"/>
                <a:cs typeface="NikoshBAN" panose="02000000000000000000" pitchFamily="2" charset="0"/>
              </a:rPr>
              <a:t> </a:t>
            </a:r>
            <a:r>
              <a:rPr lang="as-IN" sz="4000" dirty="0">
                <a:solidFill>
                  <a:srgbClr val="FF0000"/>
                </a:solidFill>
                <a:latin typeface="NikoshBAN" panose="02000000000000000000" pitchFamily="2" charset="0"/>
                <a:cs typeface="NikoshBAN" panose="02000000000000000000" pitchFamily="2" charset="0"/>
              </a:rPr>
              <a:t>এ</a:t>
            </a:r>
            <a:r>
              <a:rPr lang="en-US" sz="4000" dirty="0">
                <a:solidFill>
                  <a:srgbClr val="FF0000"/>
                </a:solidFill>
                <a:latin typeface="NikoshBAN" panose="02000000000000000000" pitchFamily="2" charset="0"/>
                <a:cs typeface="NikoshBAN" panose="02000000000000000000" pitchFamily="2" charset="0"/>
              </a:rPr>
              <a:t>র পারিভাষিক অর</a:t>
            </a:r>
            <a:r>
              <a:rPr lang="as-IN" sz="4000" dirty="0">
                <a:solidFill>
                  <a:srgbClr val="FF0000"/>
                </a:solidFill>
                <a:latin typeface="NikoshBAN" panose="02000000000000000000" pitchFamily="2" charset="0"/>
                <a:cs typeface="NikoshBAN" panose="02000000000000000000" pitchFamily="2" charset="0"/>
              </a:rPr>
              <a:t>্</a:t>
            </a:r>
            <a:r>
              <a:rPr lang="en-US" sz="4000" dirty="0">
                <a:solidFill>
                  <a:srgbClr val="FF0000"/>
                </a:solidFill>
                <a:latin typeface="NikoshBAN" panose="02000000000000000000" pitchFamily="2" charset="0"/>
                <a:cs typeface="NikoshBAN" panose="02000000000000000000" pitchFamily="2" charset="0"/>
              </a:rPr>
              <a:t>থ</a:t>
            </a:r>
            <a:r>
              <a:rPr lang="bn-IN" sz="4000" dirty="0">
                <a:solidFill>
                  <a:srgbClr val="FF0000"/>
                </a:solidFill>
                <a:latin typeface="NikoshBAN" panose="02000000000000000000" pitchFamily="2" charset="0"/>
                <a:cs typeface="NikoshBAN" panose="02000000000000000000" pitchFamily="2" charset="0"/>
              </a:rPr>
              <a:t> </a:t>
            </a:r>
            <a:r>
              <a:rPr lang="en-US" sz="4000" dirty="0">
                <a:solidFill>
                  <a:srgbClr val="FF0000"/>
                </a:solidFill>
                <a:latin typeface="Times New Roman" panose="02020603050405020304" pitchFamily="18" charset="0"/>
                <a:cs typeface="Times New Roman" panose="02020603050405020304" pitchFamily="18" charset="0"/>
              </a:rPr>
              <a:t>: </a:t>
            </a:r>
            <a:endParaRPr lang="bn-BD" sz="4000" dirty="0">
              <a:solidFill>
                <a:srgbClr val="FF0000"/>
              </a:solidFill>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746EDC53-7B23-459E-BE6B-AD71F2B39DD8}"/>
              </a:ext>
            </a:extLst>
          </p:cNvPr>
          <p:cNvSpPr/>
          <p:nvPr/>
        </p:nvSpPr>
        <p:spPr>
          <a:xfrm>
            <a:off x="835096" y="3686011"/>
            <a:ext cx="10521808" cy="707886"/>
          </a:xfrm>
          <a:prstGeom prst="rect">
            <a:avLst/>
          </a:prstGeom>
        </p:spPr>
        <p:txBody>
          <a:bodyPr wrap="square">
            <a:spAutoFit/>
          </a:bodyPr>
          <a:lstStyle/>
          <a:p>
            <a:pPr algn="ctr"/>
            <a:r>
              <a:rPr lang="ar-SA"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الفعل</a:t>
            </a:r>
            <a:r>
              <a:rPr lang="ar-SA" sz="3600" b="1" dirty="0">
                <a:latin typeface="Times New Roman" panose="02020603050405020304" pitchFamily="18" charset="0"/>
                <a:cs typeface="Times New Roman" panose="02020603050405020304" pitchFamily="18" charset="0"/>
              </a:rPr>
              <a:t> كلمةٌ تدل على معنىً فى نفسها دلالة مقترنة باحد ازمنة الثلاثة ـ</a:t>
            </a:r>
            <a:endParaRPr lang="ar-SA" sz="3600" dirty="0">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D50A0696-8E68-4045-A91B-33C0F37537F2}"/>
              </a:ext>
            </a:extLst>
          </p:cNvPr>
          <p:cNvSpPr/>
          <p:nvPr/>
        </p:nvSpPr>
        <p:spPr>
          <a:xfrm>
            <a:off x="835096" y="4670460"/>
            <a:ext cx="10521808" cy="1200329"/>
          </a:xfrm>
          <a:prstGeom prst="rect">
            <a:avLst/>
          </a:prstGeom>
        </p:spPr>
        <p:txBody>
          <a:bodyPr wrap="square">
            <a:spAutoFit/>
          </a:bodyPr>
          <a:lstStyle/>
          <a:p>
            <a:r>
              <a:rPr lang="en-US" sz="3600" dirty="0" err="1">
                <a:latin typeface="NikoshBAN" panose="02000000000000000000" pitchFamily="2" charset="0"/>
                <a:cs typeface="NikoshBAN" panose="02000000000000000000" pitchFamily="2" charset="0"/>
              </a:rPr>
              <a:t>অর্থা</a:t>
            </a:r>
            <a:r>
              <a:rPr lang="en-US" sz="3600" dirty="0">
                <a:latin typeface="NikoshBAN" panose="02000000000000000000" pitchFamily="2" charset="0"/>
                <a:cs typeface="NikoshBAN" panose="02000000000000000000" pitchFamily="2" charset="0"/>
              </a:rPr>
              <a:t>ৎ- </a:t>
            </a:r>
            <a:r>
              <a:rPr lang="ar-SA" sz="3600" b="1" dirty="0">
                <a:latin typeface="Times New Roman" panose="02020603050405020304" pitchFamily="18" charset="0"/>
                <a:cs typeface="Times New Roman" panose="02020603050405020304" pitchFamily="18" charset="0"/>
              </a:rPr>
              <a:t>فعل</a:t>
            </a:r>
            <a:r>
              <a:rPr lang="ar-SA" sz="3600" b="1" dirty="0"/>
              <a:t> </a:t>
            </a:r>
            <a:r>
              <a:rPr lang="en-US" sz="3600" dirty="0">
                <a:latin typeface="NikoshBAN" panose="02000000000000000000" pitchFamily="2" charset="0"/>
                <a:cs typeface="NikoshBAN" panose="02000000000000000000" pitchFamily="2" charset="0"/>
              </a:rPr>
              <a:t> </a:t>
            </a:r>
            <a:r>
              <a:rPr lang="ar-SA" sz="3600" dirty="0">
                <a:latin typeface="NikoshBAN" panose="02000000000000000000" pitchFamily="2" charset="0"/>
                <a:cs typeface="NikoshBAN" panose="02000000000000000000" pitchFamily="2" charset="0"/>
              </a:rPr>
              <a:t> </a:t>
            </a:r>
            <a:r>
              <a:rPr lang="en-US" sz="3600" dirty="0">
                <a:latin typeface="NikoshBAN" panose="02000000000000000000" pitchFamily="2" charset="0"/>
                <a:cs typeface="NikoshBAN" panose="02000000000000000000" pitchFamily="2" charset="0"/>
              </a:rPr>
              <a:t>এমন </a:t>
            </a:r>
            <a:r>
              <a:rPr lang="en-US" sz="3600" dirty="0" err="1">
                <a:latin typeface="NikoshBAN" panose="02000000000000000000" pitchFamily="2" charset="0"/>
                <a:cs typeface="NikoshBAN" panose="02000000000000000000" pitchFamily="2" charset="0"/>
              </a:rPr>
              <a:t>একটি</a:t>
            </a:r>
            <a:r>
              <a:rPr lang="ar-SA" sz="3600" b="1" dirty="0">
                <a:latin typeface="Times New Roman" panose="02020603050405020304" pitchFamily="18" charset="0"/>
                <a:cs typeface="Times New Roman" panose="02020603050405020304" pitchFamily="18" charset="0"/>
              </a:rPr>
              <a:t>كلمةٌ</a:t>
            </a:r>
            <a:r>
              <a:rPr lang="ar-SA" sz="3600" b="1" dirty="0"/>
              <a:t>  </a:t>
            </a:r>
            <a:r>
              <a:rPr lang="en-US" sz="3600" dirty="0">
                <a:latin typeface="NikoshBAN" panose="02000000000000000000" pitchFamily="2" charset="0"/>
                <a:cs typeface="NikoshBAN" panose="02000000000000000000" pitchFamily="2" charset="0"/>
              </a:rPr>
              <a:t> </a:t>
            </a:r>
            <a:r>
              <a:rPr lang="ar-SA"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বলা</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হয়</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যা</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তিন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কালের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সাহায্য</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নিয়ে</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নিজের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অর্থ</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নিজে</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প্রকাশ</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করতে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a:t>
            </a:r>
            <a:r>
              <a:rPr lang="en-US" sz="3600" dirty="0">
                <a:latin typeface="NikoshBAN" panose="02000000000000000000" pitchFamily="2" charset="0"/>
                <a:cs typeface="NikoshBAN" panose="02000000000000000000" pitchFamily="2" charset="0"/>
              </a:rPr>
              <a:t>। </a:t>
            </a:r>
            <a:endParaRPr lang="en-US" sz="3600" dirty="0"/>
          </a:p>
        </p:txBody>
      </p:sp>
    </p:spTree>
    <p:extLst>
      <p:ext uri="{BB962C8B-B14F-4D97-AF65-F5344CB8AC3E}">
        <p14:creationId xmlns:p14="http://schemas.microsoft.com/office/powerpoint/2010/main" val="1388321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500" fill="hold"/>
                                        <p:tgtEl>
                                          <p:spTgt spid="3"/>
                                        </p:tgtEl>
                                        <p:attrNameLst>
                                          <p:attrName>ppt_x</p:attrName>
                                        </p:attrNameLst>
                                      </p:cBhvr>
                                      <p:tavLst>
                                        <p:tav tm="0">
                                          <p:val>
                                            <p:strVal val="1+#ppt_w/2"/>
                                          </p:val>
                                        </p:tav>
                                        <p:tav tm="100000">
                                          <p:val>
                                            <p:strVal val="#ppt_x"/>
                                          </p:val>
                                        </p:tav>
                                      </p:tavLst>
                                    </p:anim>
                                    <p:anim calcmode="lin" valueType="num">
                                      <p:cBhvr additive="base">
                                        <p:cTn id="8" dur="1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3000" fill="hold"/>
                                        <p:tgtEl>
                                          <p:spTgt spid="8"/>
                                        </p:tgtEl>
                                        <p:attrNameLst>
                                          <p:attrName>ppt_x</p:attrName>
                                        </p:attrNameLst>
                                      </p:cBhvr>
                                      <p:tavLst>
                                        <p:tav tm="0">
                                          <p:val>
                                            <p:strVal val="1+#ppt_w/2"/>
                                          </p:val>
                                        </p:tav>
                                        <p:tav tm="100000">
                                          <p:val>
                                            <p:strVal val="#ppt_x"/>
                                          </p:val>
                                        </p:tav>
                                      </p:tavLst>
                                    </p:anim>
                                    <p:anim calcmode="lin" valueType="num">
                                      <p:cBhvr additive="base">
                                        <p:cTn id="14" dur="3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000" fill="hold"/>
                                        <p:tgtEl>
                                          <p:spTgt spid="10"/>
                                        </p:tgtEl>
                                        <p:attrNameLst>
                                          <p:attrName>ppt_x</p:attrName>
                                        </p:attrNameLst>
                                      </p:cBhvr>
                                      <p:tavLst>
                                        <p:tav tm="0">
                                          <p:val>
                                            <p:strVal val="1+#ppt_w/2"/>
                                          </p:val>
                                        </p:tav>
                                        <p:tav tm="100000">
                                          <p:val>
                                            <p:strVal val="#ppt_x"/>
                                          </p:val>
                                        </p:tav>
                                      </p:tavLst>
                                    </p:anim>
                                    <p:anim calcmode="lin" valueType="num">
                                      <p:cBhvr additive="base">
                                        <p:cTn id="20" dur="20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28" dur="1000" fill="hold"/>
                                        <p:tgtEl>
                                          <p:spTgt spid="13"/>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800" decel="100000"/>
                                        <p:tgtEl>
                                          <p:spTgt spid="14"/>
                                        </p:tgtEl>
                                      </p:cBhvr>
                                    </p:animEffect>
                                    <p:anim calcmode="lin" valueType="num">
                                      <p:cBhvr>
                                        <p:cTn id="38" dur="800" decel="100000" fill="hold"/>
                                        <p:tgtEl>
                                          <p:spTgt spid="14"/>
                                        </p:tgtEl>
                                        <p:attrNameLst>
                                          <p:attrName>style.rotation</p:attrName>
                                        </p:attrNameLst>
                                      </p:cBhvr>
                                      <p:tavLst>
                                        <p:tav tm="0">
                                          <p:val>
                                            <p:fltVal val="-90"/>
                                          </p:val>
                                        </p:tav>
                                        <p:tav tm="100000">
                                          <p:val>
                                            <p:fltVal val="0"/>
                                          </p:val>
                                        </p:tav>
                                      </p:tavLst>
                                    </p:anim>
                                    <p:anim calcmode="lin" valueType="num">
                                      <p:cBhvr>
                                        <p:cTn id="39" dur="800" decel="100000" fill="hold"/>
                                        <p:tgtEl>
                                          <p:spTgt spid="14"/>
                                        </p:tgtEl>
                                        <p:attrNameLst>
                                          <p:attrName>ppt_x</p:attrName>
                                        </p:attrNameLst>
                                      </p:cBhvr>
                                      <p:tavLst>
                                        <p:tav tm="0">
                                          <p:val>
                                            <p:strVal val="#ppt_x+0.4"/>
                                          </p:val>
                                        </p:tav>
                                        <p:tav tm="100000">
                                          <p:val>
                                            <p:strVal val="#ppt_x-0.05"/>
                                          </p:val>
                                        </p:tav>
                                      </p:tavLst>
                                    </p:anim>
                                    <p:anim calcmode="lin" valueType="num">
                                      <p:cBhvr>
                                        <p:cTn id="40" dur="800" decel="100000" fill="hold"/>
                                        <p:tgtEl>
                                          <p:spTgt spid="14"/>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0"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alpha val="20000"/>
          </a:srgb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1332B3-EB1E-470B-B457-F01F90454E42}"/>
              </a:ext>
            </a:extLst>
          </p:cNvPr>
          <p:cNvSpPr/>
          <p:nvPr/>
        </p:nvSpPr>
        <p:spPr>
          <a:xfrm>
            <a:off x="967048" y="2805680"/>
            <a:ext cx="2206967" cy="646331"/>
          </a:xfrm>
          <a:prstGeom prst="rect">
            <a:avLst/>
          </a:prstGeom>
        </p:spPr>
        <p:txBody>
          <a:bodyPr wrap="square">
            <a:spAutoFit/>
          </a:bodyPr>
          <a:lstStyle/>
          <a:p>
            <a:r>
              <a:rPr lang="ar-SA" sz="3600" b="1" dirty="0">
                <a:latin typeface="Times New Roman" panose="02020603050405020304" pitchFamily="18" charset="0"/>
                <a:cs typeface="Times New Roman" panose="02020603050405020304" pitchFamily="18" charset="0"/>
              </a:rPr>
              <a:t>يأكل</a:t>
            </a:r>
            <a:r>
              <a:rPr lang="en-GB" sz="3600" b="1" dirty="0"/>
              <a:t>  = </a:t>
            </a:r>
            <a:r>
              <a:rPr lang="en-GB" sz="3600" b="1" dirty="0" err="1">
                <a:latin typeface="NikoshBAN" panose="02000000000000000000" pitchFamily="2" charset="0"/>
                <a:cs typeface="NikoshBAN" panose="02000000000000000000" pitchFamily="2" charset="0"/>
              </a:rPr>
              <a:t>খাচ্ছে</a:t>
            </a:r>
            <a:r>
              <a:rPr lang="en-GB" sz="3600" b="1" dirty="0"/>
              <a:t>  </a:t>
            </a:r>
            <a:endParaRPr lang="en-US" sz="3600" dirty="0">
              <a:solidFill>
                <a:srgbClr val="002060"/>
              </a:solidFill>
              <a:latin typeface="NikoshBAN" panose="02000000000000000000" pitchFamily="2" charset="0"/>
              <a:cs typeface="NikoshBAN" panose="02000000000000000000" pitchFamily="2" charset="0"/>
            </a:endParaRPr>
          </a:p>
        </p:txBody>
      </p:sp>
      <p:sp>
        <p:nvSpPr>
          <p:cNvPr id="4" name="Rectangle 3">
            <a:extLst>
              <a:ext uri="{FF2B5EF4-FFF2-40B4-BE49-F238E27FC236}">
                <a16:creationId xmlns:a16="http://schemas.microsoft.com/office/drawing/2014/main" id="{37D3FED6-ED09-4620-8853-D653C5F127BA}"/>
              </a:ext>
            </a:extLst>
          </p:cNvPr>
          <p:cNvSpPr/>
          <p:nvPr/>
        </p:nvSpPr>
        <p:spPr>
          <a:xfrm>
            <a:off x="7696200" y="3114140"/>
            <a:ext cx="3800475" cy="646331"/>
          </a:xfrm>
          <a:prstGeom prst="rect">
            <a:avLst/>
          </a:prstGeom>
        </p:spPr>
        <p:txBody>
          <a:bodyPr wrap="square">
            <a:spAutoFit/>
          </a:bodyPr>
          <a:lstStyle/>
          <a:p>
            <a:pPr algn="ctr"/>
            <a:r>
              <a:rPr lang="ar-SA" sz="3600" b="1" dirty="0">
                <a:latin typeface="Times New Roman" panose="02020603050405020304" pitchFamily="18" charset="0"/>
                <a:cs typeface="Times New Roman" panose="02020603050405020304" pitchFamily="18" charset="0"/>
              </a:rPr>
              <a:t>يكتب</a:t>
            </a:r>
            <a:r>
              <a:rPr lang="ar-SA" sz="3600" b="1" dirty="0"/>
              <a:t> </a:t>
            </a:r>
            <a:r>
              <a:rPr lang="ar-SA" sz="3600" b="1" dirty="0">
                <a:latin typeface="NikoshBAN" panose="02000000000000000000" pitchFamily="2" charset="0"/>
                <a:cs typeface="NikoshBAN" panose="02000000000000000000" pitchFamily="2" charset="0"/>
              </a:rPr>
              <a:t> </a:t>
            </a:r>
            <a:r>
              <a:rPr lang="en-GB" sz="3600" b="1" dirty="0">
                <a:latin typeface="NikoshBAN" panose="02000000000000000000" pitchFamily="2" charset="0"/>
                <a:cs typeface="NikoshBAN" panose="02000000000000000000" pitchFamily="2" charset="0"/>
              </a:rPr>
              <a:t> = </a:t>
            </a:r>
            <a:r>
              <a:rPr lang="en-GB" sz="3600" b="1" dirty="0" err="1">
                <a:latin typeface="NikoshBAN" panose="02000000000000000000" pitchFamily="2" charset="0"/>
                <a:cs typeface="NikoshBAN" panose="02000000000000000000" pitchFamily="2" charset="0"/>
              </a:rPr>
              <a:t>লিখছে</a:t>
            </a:r>
            <a:r>
              <a:rPr lang="en-GB" sz="3600" b="1" dirty="0">
                <a:latin typeface="NikoshBAN" panose="02000000000000000000" pitchFamily="2" charset="0"/>
                <a:cs typeface="NikoshBAN" panose="02000000000000000000" pitchFamily="2" charset="0"/>
              </a:rPr>
              <a:t> </a:t>
            </a:r>
            <a:r>
              <a:rPr lang="en-US" sz="3600" b="1" dirty="0">
                <a:latin typeface="NikoshBAN" panose="02000000000000000000" pitchFamily="2" charset="0"/>
                <a:cs typeface="NikoshBAN" panose="02000000000000000000" pitchFamily="2" charset="0"/>
              </a:rPr>
              <a:t> </a:t>
            </a:r>
            <a:endParaRPr lang="en-US" sz="3600" dirty="0">
              <a:solidFill>
                <a:srgbClr val="002060"/>
              </a:solidFill>
            </a:endParaRPr>
          </a:p>
        </p:txBody>
      </p:sp>
      <p:pic>
        <p:nvPicPr>
          <p:cNvPr id="6" name="Picture 5">
            <a:extLst>
              <a:ext uri="{FF2B5EF4-FFF2-40B4-BE49-F238E27FC236}">
                <a16:creationId xmlns:a16="http://schemas.microsoft.com/office/drawing/2014/main" id="{19FF9CDF-EDA2-49F6-8AB3-614E1A42EA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4336" y="506926"/>
            <a:ext cx="3902888" cy="2341733"/>
          </a:xfrm>
          <a:prstGeom prst="rect">
            <a:avLst/>
          </a:prstGeom>
        </p:spPr>
      </p:pic>
      <p:pic>
        <p:nvPicPr>
          <p:cNvPr id="8" name="Picture 7">
            <a:extLst>
              <a:ext uri="{FF2B5EF4-FFF2-40B4-BE49-F238E27FC236}">
                <a16:creationId xmlns:a16="http://schemas.microsoft.com/office/drawing/2014/main" id="{925B7F67-7A7E-4177-86E6-BADBCB7493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996" y="581328"/>
            <a:ext cx="3902888" cy="2192927"/>
          </a:xfrm>
          <a:prstGeom prst="rect">
            <a:avLst/>
          </a:prstGeom>
        </p:spPr>
      </p:pic>
      <p:sp>
        <p:nvSpPr>
          <p:cNvPr id="9" name="TextBox 8">
            <a:extLst>
              <a:ext uri="{FF2B5EF4-FFF2-40B4-BE49-F238E27FC236}">
                <a16:creationId xmlns:a16="http://schemas.microsoft.com/office/drawing/2014/main" id="{A6A51C8A-1601-4C19-9142-33A9C276D6D9}"/>
              </a:ext>
            </a:extLst>
          </p:cNvPr>
          <p:cNvSpPr txBox="1"/>
          <p:nvPr/>
        </p:nvSpPr>
        <p:spPr>
          <a:xfrm>
            <a:off x="955513" y="5376537"/>
            <a:ext cx="10268175" cy="1077218"/>
          </a:xfrm>
          <a:prstGeom prst="rect">
            <a:avLst/>
          </a:prstGeom>
          <a:noFill/>
        </p:spPr>
        <p:txBody>
          <a:bodyPr wrap="square">
            <a:spAutoFit/>
          </a:bodyPr>
          <a:lstStyle/>
          <a:p>
            <a:r>
              <a:rPr lang="bn-BD" sz="3200" dirty="0">
                <a:latin typeface="NikoshBAN" panose="02000000000000000000" pitchFamily="2" charset="0"/>
                <a:cs typeface="NikoshBAN" panose="02000000000000000000" pitchFamily="2" charset="0"/>
              </a:rPr>
              <a:t>                     </a:t>
            </a:r>
          </a:p>
          <a:p>
            <a:r>
              <a:rPr lang="bn-BD"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যেমন</a:t>
            </a:r>
            <a:r>
              <a:rPr lang="en-US" sz="3200" dirty="0">
                <a:latin typeface="NikoshBAN" panose="02000000000000000000" pitchFamily="2" charset="0"/>
                <a:cs typeface="NikoshBAN" panose="02000000000000000000" pitchFamily="2" charset="0"/>
              </a:rPr>
              <a:t>-</a:t>
            </a:r>
            <a:r>
              <a:rPr lang="ar-SA" sz="3200" dirty="0">
                <a:latin typeface="Times New Roman" panose="02020603050405020304" pitchFamily="18" charset="0"/>
                <a:cs typeface="Times New Roman" panose="02020603050405020304" pitchFamily="18" charset="0"/>
              </a:rPr>
              <a:t>يُنْشِدُ عُبَيْدٌ نَشِيْدَةً إِسْلاَمِيَّةً </a:t>
            </a:r>
            <a:r>
              <a:rPr lang="ar-SA" sz="3200" dirty="0">
                <a:latin typeface="NikoshBAN" panose="02000000000000000000" pitchFamily="2" charset="0"/>
                <a:cs typeface="NikoshBAN" panose="02000000000000000000" pitchFamily="2" charset="0"/>
              </a:rPr>
              <a:t> </a:t>
            </a:r>
            <a:r>
              <a:rPr lang="en-US" sz="3200" dirty="0">
                <a:latin typeface="NikoshBAN" panose="02000000000000000000" pitchFamily="2" charset="0"/>
                <a:cs typeface="NikoshBAN" panose="02000000000000000000" pitchFamily="2" charset="0"/>
              </a:rPr>
              <a:t> </a:t>
            </a:r>
            <a:r>
              <a:rPr lang="ar-SA" sz="3200" dirty="0">
                <a:latin typeface="NikoshBAN" panose="02000000000000000000" pitchFamily="2" charset="0"/>
                <a:cs typeface="NikoshBAN" panose="02000000000000000000" pitchFamily="2" charset="0"/>
              </a:rPr>
              <a:t> </a:t>
            </a:r>
            <a:r>
              <a:rPr lang="en-US" sz="3200" dirty="0">
                <a:latin typeface="NikoshBAN" panose="02000000000000000000" pitchFamily="2" charset="0"/>
                <a:cs typeface="NikoshBAN" panose="02000000000000000000" pitchFamily="2" charset="0"/>
              </a:rPr>
              <a:t>(</a:t>
            </a:r>
            <a:r>
              <a:rPr lang="en-US" sz="3200" dirty="0" err="1">
                <a:latin typeface="NikoshBAN" panose="02000000000000000000" pitchFamily="2" charset="0"/>
                <a:cs typeface="NikoshBAN" panose="02000000000000000000" pitchFamily="2" charset="0"/>
              </a:rPr>
              <a:t>উবাইদ</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ইসলামি</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সংগীত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গাচ্ছে</a:t>
            </a:r>
            <a:r>
              <a:rPr lang="en-US" sz="3200" dirty="0">
                <a:latin typeface="NikoshBAN" panose="02000000000000000000" pitchFamily="2" charset="0"/>
                <a:cs typeface="NikoshBAN" panose="02000000000000000000" pitchFamily="2" charset="0"/>
              </a:rPr>
              <a:t>/</a:t>
            </a:r>
            <a:r>
              <a:rPr lang="en-US" sz="3200" dirty="0" err="1">
                <a:latin typeface="NikoshBAN" panose="02000000000000000000" pitchFamily="2" charset="0"/>
                <a:cs typeface="NikoshBAN" panose="02000000000000000000" pitchFamily="2" charset="0"/>
              </a:rPr>
              <a:t>গাইবে</a:t>
            </a:r>
            <a:r>
              <a:rPr lang="en-US" sz="3200" dirty="0">
                <a:latin typeface="NikoshBAN" panose="02000000000000000000" pitchFamily="2" charset="0"/>
                <a:cs typeface="NikoshBAN" panose="02000000000000000000" pitchFamily="2" charset="0"/>
              </a:rPr>
              <a:t> )</a:t>
            </a:r>
            <a:endParaRPr lang="en-US" sz="3200" dirty="0"/>
          </a:p>
        </p:txBody>
      </p:sp>
      <p:pic>
        <p:nvPicPr>
          <p:cNvPr id="11" name="Picture 10">
            <a:extLst>
              <a:ext uri="{FF2B5EF4-FFF2-40B4-BE49-F238E27FC236}">
                <a16:creationId xmlns:a16="http://schemas.microsoft.com/office/drawing/2014/main" id="{C1C0503E-344A-4200-9F0C-E3F21E1BE9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0737" y="2962275"/>
            <a:ext cx="3405188" cy="2550604"/>
          </a:xfrm>
          <a:prstGeom prst="rect">
            <a:avLst/>
          </a:prstGeom>
        </p:spPr>
      </p:pic>
      <p:grpSp>
        <p:nvGrpSpPr>
          <p:cNvPr id="5" name="Group 4">
            <a:extLst>
              <a:ext uri="{FF2B5EF4-FFF2-40B4-BE49-F238E27FC236}">
                <a16:creationId xmlns:a16="http://schemas.microsoft.com/office/drawing/2014/main" id="{9ADF5DED-A366-4D07-995D-3E1333753B7B}"/>
              </a:ext>
            </a:extLst>
          </p:cNvPr>
          <p:cNvGrpSpPr/>
          <p:nvPr/>
        </p:nvGrpSpPr>
        <p:grpSpPr>
          <a:xfrm>
            <a:off x="4403834" y="325017"/>
            <a:ext cx="3692552" cy="830997"/>
            <a:chOff x="4438827" y="450852"/>
            <a:chExt cx="3692552" cy="830997"/>
          </a:xfrm>
        </p:grpSpPr>
        <p:sp>
          <p:nvSpPr>
            <p:cNvPr id="2" name="Rectangle: Rounded Corners 1">
              <a:extLst>
                <a:ext uri="{FF2B5EF4-FFF2-40B4-BE49-F238E27FC236}">
                  <a16:creationId xmlns:a16="http://schemas.microsoft.com/office/drawing/2014/main" id="{F2E48DF2-6AE7-411D-9053-3A045EAEEAA5}"/>
                </a:ext>
              </a:extLst>
            </p:cNvPr>
            <p:cNvSpPr/>
            <p:nvPr/>
          </p:nvSpPr>
          <p:spPr>
            <a:xfrm>
              <a:off x="4472383" y="535558"/>
              <a:ext cx="3658996" cy="64633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D97CD69-5181-41A8-B9C8-DE72887B6FDD}"/>
                </a:ext>
              </a:extLst>
            </p:cNvPr>
            <p:cNvSpPr/>
            <p:nvPr/>
          </p:nvSpPr>
          <p:spPr>
            <a:xfrm>
              <a:off x="4438827" y="450852"/>
              <a:ext cx="3572659" cy="830997"/>
            </a:xfrm>
            <a:prstGeom prst="rect">
              <a:avLst/>
            </a:prstGeom>
          </p:spPr>
          <p:txBody>
            <a:bodyPr wrap="square">
              <a:spAutoFit/>
            </a:bodyPr>
            <a:lstStyle/>
            <a:p>
              <a:r>
                <a:rPr lang="ar-SA" sz="48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فعل </a:t>
              </a:r>
              <a:r>
                <a:rPr lang="en-US" sz="48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800" b="1" u="sng" dirty="0">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এর </a:t>
              </a:r>
              <a:r>
                <a:rPr lang="en-US" sz="4800" b="1" u="sng" dirty="0" err="1">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উদাহর</a:t>
              </a:r>
              <a:r>
                <a:rPr lang="bn-BD" sz="4800" b="1" u="sng" dirty="0">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ণ</a:t>
              </a:r>
              <a:endParaRPr lang="bn-BD" sz="48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7407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528"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animEffect transition="in" filter="fade">
                                      <p:cBhvr>
                                        <p:cTn id="15" dur="2000"/>
                                        <p:tgtEl>
                                          <p:spTgt spid="8"/>
                                        </p:tgtEl>
                                      </p:cBhvr>
                                    </p:animEffect>
                                    <p:anim calcmode="lin" valueType="num">
                                      <p:cBhvr>
                                        <p:cTn id="16" dur="2000" fill="hold"/>
                                        <p:tgtEl>
                                          <p:spTgt spid="8"/>
                                        </p:tgtEl>
                                        <p:attrNameLst>
                                          <p:attrName>ppt_x</p:attrName>
                                        </p:attrNameLst>
                                      </p:cBhvr>
                                      <p:tavLst>
                                        <p:tav tm="0">
                                          <p:val>
                                            <p:fltVal val="0.5"/>
                                          </p:val>
                                        </p:tav>
                                        <p:tav tm="100000">
                                          <p:val>
                                            <p:strVal val="#ppt_x"/>
                                          </p:val>
                                        </p:tav>
                                      </p:tavLst>
                                    </p:anim>
                                    <p:anim calcmode="lin" valueType="num">
                                      <p:cBhvr>
                                        <p:cTn id="17" dur="2000" fill="hold"/>
                                        <p:tgtEl>
                                          <p:spTgt spid="8"/>
                                        </p:tgtEl>
                                        <p:attrNameLst>
                                          <p:attrName>ppt_y</p:attrName>
                                        </p:attrNameLst>
                                      </p:cBhvr>
                                      <p:tavLst>
                                        <p:tav tm="0">
                                          <p:val>
                                            <p:fltVal val="0.5"/>
                                          </p:val>
                                        </p:tav>
                                        <p:tav tm="100000">
                                          <p:val>
                                            <p:strVal val="#ppt_y"/>
                                          </p:val>
                                        </p:tav>
                                      </p:tavLst>
                                    </p:anim>
                                  </p:childTnLst>
                                </p:cTn>
                              </p:par>
                              <p:par>
                                <p:cTn id="18" presetID="53" presetClass="entr" presetSubtype="528"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2000" fill="hold"/>
                                        <p:tgtEl>
                                          <p:spTgt spid="6"/>
                                        </p:tgtEl>
                                        <p:attrNameLst>
                                          <p:attrName>ppt_w</p:attrName>
                                        </p:attrNameLst>
                                      </p:cBhvr>
                                      <p:tavLst>
                                        <p:tav tm="0">
                                          <p:val>
                                            <p:fltVal val="0"/>
                                          </p:val>
                                        </p:tav>
                                        <p:tav tm="100000">
                                          <p:val>
                                            <p:strVal val="#ppt_w"/>
                                          </p:val>
                                        </p:tav>
                                      </p:tavLst>
                                    </p:anim>
                                    <p:anim calcmode="lin" valueType="num">
                                      <p:cBhvr>
                                        <p:cTn id="21" dur="2000" fill="hold"/>
                                        <p:tgtEl>
                                          <p:spTgt spid="6"/>
                                        </p:tgtEl>
                                        <p:attrNameLst>
                                          <p:attrName>ppt_h</p:attrName>
                                        </p:attrNameLst>
                                      </p:cBhvr>
                                      <p:tavLst>
                                        <p:tav tm="0">
                                          <p:val>
                                            <p:fltVal val="0"/>
                                          </p:val>
                                        </p:tav>
                                        <p:tav tm="100000">
                                          <p:val>
                                            <p:strVal val="#ppt_h"/>
                                          </p:val>
                                        </p:tav>
                                      </p:tavLst>
                                    </p:anim>
                                    <p:animEffect transition="in" filter="fade">
                                      <p:cBhvr>
                                        <p:cTn id="22" dur="2000"/>
                                        <p:tgtEl>
                                          <p:spTgt spid="6"/>
                                        </p:tgtEl>
                                      </p:cBhvr>
                                    </p:animEffect>
                                    <p:anim calcmode="lin" valueType="num">
                                      <p:cBhvr>
                                        <p:cTn id="23" dur="2000" fill="hold"/>
                                        <p:tgtEl>
                                          <p:spTgt spid="6"/>
                                        </p:tgtEl>
                                        <p:attrNameLst>
                                          <p:attrName>ppt_x</p:attrName>
                                        </p:attrNameLst>
                                      </p:cBhvr>
                                      <p:tavLst>
                                        <p:tav tm="0">
                                          <p:val>
                                            <p:fltVal val="0.5"/>
                                          </p:val>
                                        </p:tav>
                                        <p:tav tm="100000">
                                          <p:val>
                                            <p:strVal val="#ppt_x"/>
                                          </p:val>
                                        </p:tav>
                                      </p:tavLst>
                                    </p:anim>
                                    <p:anim calcmode="lin" valueType="num">
                                      <p:cBhvr>
                                        <p:cTn id="24" dur="2000" fill="hold"/>
                                        <p:tgtEl>
                                          <p:spTgt spid="6"/>
                                        </p:tgtEl>
                                        <p:attrNameLst>
                                          <p:attrName>ppt_y</p:attrName>
                                        </p:attrNameLst>
                                      </p:cBhvr>
                                      <p:tavLst>
                                        <p:tav tm="0">
                                          <p:val>
                                            <p:fltVal val="0.5"/>
                                          </p:val>
                                        </p:tav>
                                        <p:tav tm="100000">
                                          <p:val>
                                            <p:strVal val="#ppt_y"/>
                                          </p:val>
                                        </p:tav>
                                      </p:tavLst>
                                    </p:anim>
                                  </p:childTnLst>
                                </p:cTn>
                              </p:par>
                              <p:par>
                                <p:cTn id="25" presetID="53" presetClass="entr" presetSubtype="528"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2000" fill="hold"/>
                                        <p:tgtEl>
                                          <p:spTgt spid="11"/>
                                        </p:tgtEl>
                                        <p:attrNameLst>
                                          <p:attrName>ppt_w</p:attrName>
                                        </p:attrNameLst>
                                      </p:cBhvr>
                                      <p:tavLst>
                                        <p:tav tm="0">
                                          <p:val>
                                            <p:fltVal val="0"/>
                                          </p:val>
                                        </p:tav>
                                        <p:tav tm="100000">
                                          <p:val>
                                            <p:strVal val="#ppt_w"/>
                                          </p:val>
                                        </p:tav>
                                      </p:tavLst>
                                    </p:anim>
                                    <p:anim calcmode="lin" valueType="num">
                                      <p:cBhvr>
                                        <p:cTn id="28" dur="2000" fill="hold"/>
                                        <p:tgtEl>
                                          <p:spTgt spid="11"/>
                                        </p:tgtEl>
                                        <p:attrNameLst>
                                          <p:attrName>ppt_h</p:attrName>
                                        </p:attrNameLst>
                                      </p:cBhvr>
                                      <p:tavLst>
                                        <p:tav tm="0">
                                          <p:val>
                                            <p:fltVal val="0"/>
                                          </p:val>
                                        </p:tav>
                                        <p:tav tm="100000">
                                          <p:val>
                                            <p:strVal val="#ppt_h"/>
                                          </p:val>
                                        </p:tav>
                                      </p:tavLst>
                                    </p:anim>
                                    <p:animEffect transition="in" filter="fade">
                                      <p:cBhvr>
                                        <p:cTn id="29" dur="2000"/>
                                        <p:tgtEl>
                                          <p:spTgt spid="11"/>
                                        </p:tgtEl>
                                      </p:cBhvr>
                                    </p:animEffect>
                                    <p:anim calcmode="lin" valueType="num">
                                      <p:cBhvr>
                                        <p:cTn id="30" dur="2000" fill="hold"/>
                                        <p:tgtEl>
                                          <p:spTgt spid="11"/>
                                        </p:tgtEl>
                                        <p:attrNameLst>
                                          <p:attrName>ppt_x</p:attrName>
                                        </p:attrNameLst>
                                      </p:cBhvr>
                                      <p:tavLst>
                                        <p:tav tm="0">
                                          <p:val>
                                            <p:fltVal val="0.5"/>
                                          </p:val>
                                        </p:tav>
                                        <p:tav tm="100000">
                                          <p:val>
                                            <p:strVal val="#ppt_x"/>
                                          </p:val>
                                        </p:tav>
                                      </p:tavLst>
                                    </p:anim>
                                    <p:anim calcmode="lin" valueType="num">
                                      <p:cBhvr>
                                        <p:cTn id="31" dur="2000" fill="hold"/>
                                        <p:tgtEl>
                                          <p:spTgt spid="11"/>
                                        </p:tgtEl>
                                        <p:attrNameLst>
                                          <p:attrName>ppt_y</p:attrName>
                                        </p:attrNameLst>
                                      </p:cBhvr>
                                      <p:tavLst>
                                        <p:tav tm="0">
                                          <p:val>
                                            <p:fltVal val="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2000" fill="hold"/>
                                        <p:tgtEl>
                                          <p:spTgt spid="3"/>
                                        </p:tgtEl>
                                        <p:attrNameLst>
                                          <p:attrName>ppt_w</p:attrName>
                                        </p:attrNameLst>
                                      </p:cBhvr>
                                      <p:tavLst>
                                        <p:tav tm="0">
                                          <p:val>
                                            <p:fltVal val="0"/>
                                          </p:val>
                                        </p:tav>
                                        <p:tav tm="100000">
                                          <p:val>
                                            <p:strVal val="#ppt_w"/>
                                          </p:val>
                                        </p:tav>
                                      </p:tavLst>
                                    </p:anim>
                                    <p:anim calcmode="lin" valueType="num">
                                      <p:cBhvr>
                                        <p:cTn id="37" dur="2000" fill="hold"/>
                                        <p:tgtEl>
                                          <p:spTgt spid="3"/>
                                        </p:tgtEl>
                                        <p:attrNameLst>
                                          <p:attrName>ppt_h</p:attrName>
                                        </p:attrNameLst>
                                      </p:cBhvr>
                                      <p:tavLst>
                                        <p:tav tm="0">
                                          <p:val>
                                            <p:fltVal val="0"/>
                                          </p:val>
                                        </p:tav>
                                        <p:tav tm="100000">
                                          <p:val>
                                            <p:strVal val="#ppt_h"/>
                                          </p:val>
                                        </p:tav>
                                      </p:tavLst>
                                    </p:anim>
                                    <p:anim calcmode="lin" valueType="num">
                                      <p:cBhvr>
                                        <p:cTn id="38" dur="2000" fill="hold"/>
                                        <p:tgtEl>
                                          <p:spTgt spid="3"/>
                                        </p:tgtEl>
                                        <p:attrNameLst>
                                          <p:attrName>style.rotation</p:attrName>
                                        </p:attrNameLst>
                                      </p:cBhvr>
                                      <p:tavLst>
                                        <p:tav tm="0">
                                          <p:val>
                                            <p:fltVal val="90"/>
                                          </p:val>
                                        </p:tav>
                                        <p:tav tm="100000">
                                          <p:val>
                                            <p:fltVal val="0"/>
                                          </p:val>
                                        </p:tav>
                                      </p:tavLst>
                                    </p:anim>
                                    <p:animEffect transition="in" filter="fade">
                                      <p:cBhvr>
                                        <p:cTn id="39" dur="2000"/>
                                        <p:tgtEl>
                                          <p:spTgt spid="3"/>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2000" fill="hold"/>
                                        <p:tgtEl>
                                          <p:spTgt spid="4"/>
                                        </p:tgtEl>
                                        <p:attrNameLst>
                                          <p:attrName>ppt_w</p:attrName>
                                        </p:attrNameLst>
                                      </p:cBhvr>
                                      <p:tavLst>
                                        <p:tav tm="0">
                                          <p:val>
                                            <p:fltVal val="0"/>
                                          </p:val>
                                        </p:tav>
                                        <p:tav tm="100000">
                                          <p:val>
                                            <p:strVal val="#ppt_w"/>
                                          </p:val>
                                        </p:tav>
                                      </p:tavLst>
                                    </p:anim>
                                    <p:anim calcmode="lin" valueType="num">
                                      <p:cBhvr>
                                        <p:cTn id="43" dur="2000" fill="hold"/>
                                        <p:tgtEl>
                                          <p:spTgt spid="4"/>
                                        </p:tgtEl>
                                        <p:attrNameLst>
                                          <p:attrName>ppt_h</p:attrName>
                                        </p:attrNameLst>
                                      </p:cBhvr>
                                      <p:tavLst>
                                        <p:tav tm="0">
                                          <p:val>
                                            <p:fltVal val="0"/>
                                          </p:val>
                                        </p:tav>
                                        <p:tav tm="100000">
                                          <p:val>
                                            <p:strVal val="#ppt_h"/>
                                          </p:val>
                                        </p:tav>
                                      </p:tavLst>
                                    </p:anim>
                                    <p:anim calcmode="lin" valueType="num">
                                      <p:cBhvr>
                                        <p:cTn id="44" dur="2000" fill="hold"/>
                                        <p:tgtEl>
                                          <p:spTgt spid="4"/>
                                        </p:tgtEl>
                                        <p:attrNameLst>
                                          <p:attrName>style.rotation</p:attrName>
                                        </p:attrNameLst>
                                      </p:cBhvr>
                                      <p:tavLst>
                                        <p:tav tm="0">
                                          <p:val>
                                            <p:fltVal val="90"/>
                                          </p:val>
                                        </p:tav>
                                        <p:tav tm="100000">
                                          <p:val>
                                            <p:fltVal val="0"/>
                                          </p:val>
                                        </p:tav>
                                      </p:tavLst>
                                    </p:anim>
                                    <p:animEffect transition="in" filter="fade">
                                      <p:cBhvr>
                                        <p:cTn id="45" dur="2000"/>
                                        <p:tgtEl>
                                          <p:spTgt spid="4"/>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p:cTn id="48" dur="2000" fill="hold"/>
                                        <p:tgtEl>
                                          <p:spTgt spid="9"/>
                                        </p:tgtEl>
                                        <p:attrNameLst>
                                          <p:attrName>ppt_w</p:attrName>
                                        </p:attrNameLst>
                                      </p:cBhvr>
                                      <p:tavLst>
                                        <p:tav tm="0">
                                          <p:val>
                                            <p:fltVal val="0"/>
                                          </p:val>
                                        </p:tav>
                                        <p:tav tm="100000">
                                          <p:val>
                                            <p:strVal val="#ppt_w"/>
                                          </p:val>
                                        </p:tav>
                                      </p:tavLst>
                                    </p:anim>
                                    <p:anim calcmode="lin" valueType="num">
                                      <p:cBhvr>
                                        <p:cTn id="49" dur="2000" fill="hold"/>
                                        <p:tgtEl>
                                          <p:spTgt spid="9"/>
                                        </p:tgtEl>
                                        <p:attrNameLst>
                                          <p:attrName>ppt_h</p:attrName>
                                        </p:attrNameLst>
                                      </p:cBhvr>
                                      <p:tavLst>
                                        <p:tav tm="0">
                                          <p:val>
                                            <p:fltVal val="0"/>
                                          </p:val>
                                        </p:tav>
                                        <p:tav tm="100000">
                                          <p:val>
                                            <p:strVal val="#ppt_h"/>
                                          </p:val>
                                        </p:tav>
                                      </p:tavLst>
                                    </p:anim>
                                    <p:anim calcmode="lin" valueType="num">
                                      <p:cBhvr>
                                        <p:cTn id="50" dur="2000" fill="hold"/>
                                        <p:tgtEl>
                                          <p:spTgt spid="9"/>
                                        </p:tgtEl>
                                        <p:attrNameLst>
                                          <p:attrName>style.rotation</p:attrName>
                                        </p:attrNameLst>
                                      </p:cBhvr>
                                      <p:tavLst>
                                        <p:tav tm="0">
                                          <p:val>
                                            <p:fltVal val="90"/>
                                          </p:val>
                                        </p:tav>
                                        <p:tav tm="100000">
                                          <p:val>
                                            <p:fltVal val="0"/>
                                          </p:val>
                                        </p:tav>
                                      </p:tavLst>
                                    </p:anim>
                                    <p:animEffect transition="in" filter="fade">
                                      <p:cBhvr>
                                        <p:cTn id="5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
  <TotalTime>1801</TotalTime>
  <Words>651</Words>
  <Application>Microsoft Office PowerPoint</Application>
  <PresentationFormat>Widescreen</PresentationFormat>
  <Paragraphs>92</Paragraphs>
  <Slides>17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Arial Black</vt:lpstr>
      <vt:lpstr>Century Gothic</vt:lpstr>
      <vt:lpstr>Garamond</vt:lpstr>
      <vt:lpstr>NikoshBAN</vt:lpstr>
      <vt:lpstr>Times New Roman</vt:lpstr>
      <vt:lpstr>Wingdings</vt:lpstr>
      <vt:lpstr>1_Savon</vt:lpstr>
      <vt:lpstr>Savon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278</cp:revision>
  <dcterms:created xsi:type="dcterms:W3CDTF">2020-09-12T06:30:24Z</dcterms:created>
  <dcterms:modified xsi:type="dcterms:W3CDTF">2020-10-24T12:29:38Z</dcterms:modified>
</cp:coreProperties>
</file>