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8" r:id="rId1"/>
    <p:sldMasterId id="2147484182" r:id="rId2"/>
    <p:sldMasterId id="2147484200" r:id="rId3"/>
    <p:sldMasterId id="2147484212" r:id="rId4"/>
    <p:sldMasterId id="2147484242" r:id="rId5"/>
    <p:sldMasterId id="2147484331" r:id="rId6"/>
  </p:sldMasterIdLst>
  <p:notesMasterIdLst>
    <p:notesMasterId r:id="rId20"/>
  </p:notesMasterIdLst>
  <p:sldIdLst>
    <p:sldId id="256" r:id="rId7"/>
    <p:sldId id="257" r:id="rId8"/>
    <p:sldId id="265" r:id="rId9"/>
    <p:sldId id="290" r:id="rId10"/>
    <p:sldId id="259" r:id="rId11"/>
    <p:sldId id="260" r:id="rId12"/>
    <p:sldId id="261" r:id="rId13"/>
    <p:sldId id="280" r:id="rId14"/>
    <p:sldId id="292" r:id="rId15"/>
    <p:sldId id="283" r:id="rId16"/>
    <p:sldId id="264" r:id="rId17"/>
    <p:sldId id="274"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0479D5-109A-4E64-A4D4-44D90977BF86}">
          <p14:sldIdLst>
            <p14:sldId id="256"/>
            <p14:sldId id="257"/>
            <p14:sldId id="265"/>
            <p14:sldId id="290"/>
            <p14:sldId id="259"/>
            <p14:sldId id="260"/>
            <p14:sldId id="261"/>
            <p14:sldId id="280"/>
            <p14:sldId id="292"/>
          </p14:sldIdLst>
        </p14:section>
        <p14:section name="Untitled Section" id="{B482D976-17C0-4855-84C3-0E95C9AB489E}">
          <p14:sldIdLst>
            <p14:sldId id="283"/>
            <p14:sldId id="264"/>
            <p14:sldId id="274"/>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446C59"/>
    <a:srgbClr val="FF3300"/>
    <a:srgbClr val="59A559"/>
    <a:srgbClr val="FFFF00"/>
    <a:srgbClr val="FFFF99"/>
    <a:srgbClr val="4708A4"/>
    <a:srgbClr val="38077F"/>
    <a:srgbClr val="757A91"/>
    <a:srgbClr val="540A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625" autoAdjust="0"/>
  </p:normalViewPr>
  <p:slideViewPr>
    <p:cSldViewPr snapToGrid="0">
      <p:cViewPr varScale="1">
        <p:scale>
          <a:sx n="80" d="100"/>
          <a:sy n="80" d="100"/>
        </p:scale>
        <p:origin x="5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F207F-00B3-4E66-91E1-BC53D8B8AAA9}" type="datetimeFigureOut">
              <a:rPr lang="en-US" smtClean="0"/>
              <a:t>24-Oct-20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D6510-18DE-4128-A13D-1849DA524BC1}" type="slidenum">
              <a:rPr lang="en-US" smtClean="0"/>
              <a:t>‹#›</a:t>
            </a:fld>
            <a:endParaRPr lang="en-US"/>
          </a:p>
        </p:txBody>
      </p:sp>
    </p:spTree>
    <p:extLst>
      <p:ext uri="{BB962C8B-B14F-4D97-AF65-F5344CB8AC3E}">
        <p14:creationId xmlns:p14="http://schemas.microsoft.com/office/powerpoint/2010/main" val="347500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6D6510-18DE-4128-A13D-1849DA524BC1}" type="slidenum">
              <a:rPr lang="en-US" smtClean="0"/>
              <a:t>1</a:t>
            </a:fld>
            <a:endParaRPr lang="en-US"/>
          </a:p>
        </p:txBody>
      </p:sp>
    </p:spTree>
    <p:extLst>
      <p:ext uri="{BB962C8B-B14F-4D97-AF65-F5344CB8AC3E}">
        <p14:creationId xmlns:p14="http://schemas.microsoft.com/office/powerpoint/2010/main" val="389351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6D6510-18DE-4128-A13D-1849DA524BC1}" type="slidenum">
              <a:rPr lang="en-US" smtClean="0"/>
              <a:t>5</a:t>
            </a:fld>
            <a:endParaRPr lang="en-US"/>
          </a:p>
        </p:txBody>
      </p:sp>
    </p:spTree>
    <p:extLst>
      <p:ext uri="{BB962C8B-B14F-4D97-AF65-F5344CB8AC3E}">
        <p14:creationId xmlns:p14="http://schemas.microsoft.com/office/powerpoint/2010/main" val="3934618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6D6510-18DE-4128-A13D-1849DA524BC1}" type="slidenum">
              <a:rPr lang="en-US" smtClean="0"/>
              <a:t>7</a:t>
            </a:fld>
            <a:endParaRPr lang="en-US"/>
          </a:p>
        </p:txBody>
      </p:sp>
    </p:spTree>
    <p:extLst>
      <p:ext uri="{BB962C8B-B14F-4D97-AF65-F5344CB8AC3E}">
        <p14:creationId xmlns:p14="http://schemas.microsoft.com/office/powerpoint/2010/main" val="21753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24504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37391DF-4E72-4B00-A9D9-9114AA031481}" type="datetimeFigureOut">
              <a:rPr lang="en-US" smtClean="0"/>
              <a:t>24-Oct-20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939952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617936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38944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81863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86555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355507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627225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797270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22767146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57826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784234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677757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698885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7391DF-4E72-4B00-A9D9-9114AA031481}" type="datetimeFigureOut">
              <a:rPr lang="en-US" smtClean="0"/>
              <a:t>24-Oct-20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533460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624122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14704140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823502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843200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772217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921404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8366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144938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513900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905436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4155027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937189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147395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0091-3927-4B43-BA2F-1FF99A5BE6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B868E6-938B-48F5-B6A9-1DA7D44CCC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CF64FA-9540-4454-B830-FDC981ACE240}"/>
              </a:ext>
            </a:extLst>
          </p:cNvPr>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a:extLst>
              <a:ext uri="{FF2B5EF4-FFF2-40B4-BE49-F238E27FC236}">
                <a16:creationId xmlns:a16="http://schemas.microsoft.com/office/drawing/2014/main" id="{BD0C58BD-8561-4101-AB30-0A4B2FA55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FACE5-85CA-4021-B48C-14B068D73E11}"/>
              </a:ext>
            </a:extLst>
          </p:cNvPr>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38376336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BF9B4-FBBC-43E7-B28E-6E712A71B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044C8-94A9-4629-9A29-0076C1345A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1747D-3A25-4AC2-B0DC-D75BC60CD2DC}"/>
              </a:ext>
            </a:extLst>
          </p:cNvPr>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a:extLst>
              <a:ext uri="{FF2B5EF4-FFF2-40B4-BE49-F238E27FC236}">
                <a16:creationId xmlns:a16="http://schemas.microsoft.com/office/drawing/2014/main" id="{D6A41150-E81F-4CC2-851A-F3669F069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36460-47E5-4F40-B65D-564C7F27A728}"/>
              </a:ext>
            </a:extLst>
          </p:cNvPr>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902395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81E8-065A-45D8-A026-A2D81992D7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0A5508-B2C3-4960-B16E-0EC14EF08D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93D317-3B2C-456E-8156-85E2B6F49428}"/>
              </a:ext>
            </a:extLst>
          </p:cNvPr>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a:extLst>
              <a:ext uri="{FF2B5EF4-FFF2-40B4-BE49-F238E27FC236}">
                <a16:creationId xmlns:a16="http://schemas.microsoft.com/office/drawing/2014/main" id="{0FD51ACA-308D-4162-B8DC-305BDF8B4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5F985-A713-4DD2-8FE6-61F0513084D9}"/>
              </a:ext>
            </a:extLst>
          </p:cNvPr>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056407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B4480-FE58-44E7-84B6-5697D9504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F8A8F6-329D-4D08-BECB-9C9FF85552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197A2B-DCB8-4718-B29A-E21E40C7E4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3FB663-9711-48B3-AD3E-8BA57FF89C20}"/>
              </a:ext>
            </a:extLst>
          </p:cNvPr>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a:extLst>
              <a:ext uri="{FF2B5EF4-FFF2-40B4-BE49-F238E27FC236}">
                <a16:creationId xmlns:a16="http://schemas.microsoft.com/office/drawing/2014/main" id="{14D3DAA7-3D80-4313-86EB-76DF3FCA7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7CE61-04D1-4CFB-8C7F-C5316ED4E159}"/>
              </a:ext>
            </a:extLst>
          </p:cNvPr>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1296640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C24B-EFE2-4075-BC10-FB47BC973C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D279E9-8808-4DC3-93D8-2B18C7AA5B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B0E6AE-889B-4E77-8F48-9A89DCEC04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89DE12-11EF-4EC3-AD83-DD71EE0164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FF8BC5-5D83-482E-9FD3-8A94FF53F6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2E639A-43A8-4AB4-AE04-740972BEBE62}"/>
              </a:ext>
            </a:extLst>
          </p:cNvPr>
          <p:cNvSpPr>
            <a:spLocks noGrp="1"/>
          </p:cNvSpPr>
          <p:nvPr>
            <p:ph type="dt" sz="half" idx="10"/>
          </p:nvPr>
        </p:nvSpPr>
        <p:spPr/>
        <p:txBody>
          <a:bodyPr/>
          <a:lstStyle/>
          <a:p>
            <a:fld id="{F37391DF-4E72-4B00-A9D9-9114AA031481}" type="datetimeFigureOut">
              <a:rPr lang="en-US" smtClean="0"/>
              <a:t>24-Oct-20</a:t>
            </a:fld>
            <a:endParaRPr lang="en-US"/>
          </a:p>
        </p:txBody>
      </p:sp>
      <p:sp>
        <p:nvSpPr>
          <p:cNvPr id="8" name="Footer Placeholder 7">
            <a:extLst>
              <a:ext uri="{FF2B5EF4-FFF2-40B4-BE49-F238E27FC236}">
                <a16:creationId xmlns:a16="http://schemas.microsoft.com/office/drawing/2014/main" id="{EF850B47-BA5B-4FF5-ACE9-9AA22B31AF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CB712E-D912-42FD-A706-9EBC3E00C8EE}"/>
              </a:ext>
            </a:extLst>
          </p:cNvPr>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63336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84727199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A4FD-7E28-4AD0-A781-232E0B14DF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056E7D-558D-4A69-82A7-37B538EEB5AA}"/>
              </a:ext>
            </a:extLst>
          </p:cNvPr>
          <p:cNvSpPr>
            <a:spLocks noGrp="1"/>
          </p:cNvSpPr>
          <p:nvPr>
            <p:ph type="dt" sz="half" idx="10"/>
          </p:nvPr>
        </p:nvSpPr>
        <p:spPr/>
        <p:txBody>
          <a:bodyPr/>
          <a:lstStyle/>
          <a:p>
            <a:fld id="{F37391DF-4E72-4B00-A9D9-9114AA031481}" type="datetimeFigureOut">
              <a:rPr lang="en-US" smtClean="0"/>
              <a:t>24-Oct-20</a:t>
            </a:fld>
            <a:endParaRPr lang="en-US"/>
          </a:p>
        </p:txBody>
      </p:sp>
      <p:sp>
        <p:nvSpPr>
          <p:cNvPr id="4" name="Footer Placeholder 3">
            <a:extLst>
              <a:ext uri="{FF2B5EF4-FFF2-40B4-BE49-F238E27FC236}">
                <a16:creationId xmlns:a16="http://schemas.microsoft.com/office/drawing/2014/main" id="{329FFABC-BD3F-4A7A-BCF4-9CB6B48E11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D3C1E1-BFD0-41A7-9C28-18CDFA06632F}"/>
              </a:ext>
            </a:extLst>
          </p:cNvPr>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1559902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0E276-811F-49CB-BEF1-191E07A821DF}"/>
              </a:ext>
            </a:extLst>
          </p:cNvPr>
          <p:cNvSpPr>
            <a:spLocks noGrp="1"/>
          </p:cNvSpPr>
          <p:nvPr>
            <p:ph type="dt" sz="half" idx="10"/>
          </p:nvPr>
        </p:nvSpPr>
        <p:spPr/>
        <p:txBody>
          <a:bodyPr/>
          <a:lstStyle/>
          <a:p>
            <a:fld id="{F37391DF-4E72-4B00-A9D9-9114AA031481}" type="datetimeFigureOut">
              <a:rPr lang="en-US" smtClean="0"/>
              <a:t>24-Oct-20</a:t>
            </a:fld>
            <a:endParaRPr lang="en-US"/>
          </a:p>
        </p:txBody>
      </p:sp>
      <p:sp>
        <p:nvSpPr>
          <p:cNvPr id="3" name="Footer Placeholder 2">
            <a:extLst>
              <a:ext uri="{FF2B5EF4-FFF2-40B4-BE49-F238E27FC236}">
                <a16:creationId xmlns:a16="http://schemas.microsoft.com/office/drawing/2014/main" id="{18C3DE65-BFA2-4D15-AA3A-3A654BC21C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2C3E1F-8C6B-4FD0-8E0F-AAE04DAEBB13}"/>
              </a:ext>
            </a:extLst>
          </p:cNvPr>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8417837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74906-3D2C-44EC-9503-1C9A1B2D6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9CB532-7A57-4474-A33D-C1D2D4EAD8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7FF3D0-938C-40E8-BCCC-231F998B3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CA82CB-A1FE-462D-98E1-64275E32C27F}"/>
              </a:ext>
            </a:extLst>
          </p:cNvPr>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a:extLst>
              <a:ext uri="{FF2B5EF4-FFF2-40B4-BE49-F238E27FC236}">
                <a16:creationId xmlns:a16="http://schemas.microsoft.com/office/drawing/2014/main" id="{73EDA193-3C67-4552-BC12-11E1F0424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8E3A64-B91D-4776-AD9E-5452302DAC7A}"/>
              </a:ext>
            </a:extLst>
          </p:cNvPr>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50951591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E6D68-14E8-48B1-8AF2-EC833ABD65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24967F-919B-4212-AEFC-A4AECFF314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DD49D3-53D6-4B05-887D-85EB25399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40958F-4738-4140-8EB2-1200A409BDF4}"/>
              </a:ext>
            </a:extLst>
          </p:cNvPr>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a:extLst>
              <a:ext uri="{FF2B5EF4-FFF2-40B4-BE49-F238E27FC236}">
                <a16:creationId xmlns:a16="http://schemas.microsoft.com/office/drawing/2014/main" id="{C5D5D6A6-8A50-465C-9660-86899C6CD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13B66E-70A8-46C7-AB5C-C0FEA42433FE}"/>
              </a:ext>
            </a:extLst>
          </p:cNvPr>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2023398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0487-A1F9-401E-92AC-965F1F4772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952F51-0BA1-4A7F-A46B-D456AD9873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68796-43A3-4603-9BE5-6FEEABBDA890}"/>
              </a:ext>
            </a:extLst>
          </p:cNvPr>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a:extLst>
              <a:ext uri="{FF2B5EF4-FFF2-40B4-BE49-F238E27FC236}">
                <a16:creationId xmlns:a16="http://schemas.microsoft.com/office/drawing/2014/main" id="{2444797B-910A-4B9A-858E-8E0717258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12600-6C8D-4BC1-878B-44C72ECF077F}"/>
              </a:ext>
            </a:extLst>
          </p:cNvPr>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8068955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043F50-9B71-48EE-B057-BCA283438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2B7E38-B95F-42FE-8885-9DF652FC9D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8CDFD-32AB-479F-B765-61F8E6083387}"/>
              </a:ext>
            </a:extLst>
          </p:cNvPr>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a:extLst>
              <a:ext uri="{FF2B5EF4-FFF2-40B4-BE49-F238E27FC236}">
                <a16:creationId xmlns:a16="http://schemas.microsoft.com/office/drawing/2014/main" id="{310BCDE3-19CE-423B-9961-E0C164FBD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AD883-5BBB-4FDC-A79C-609BC0AFE3F8}"/>
              </a:ext>
            </a:extLst>
          </p:cNvPr>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942428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199E1DA-5446-4A9F-B23B-ECC617D7DAE5}"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9268270"/>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695040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876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74064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7391DF-4E72-4B00-A9D9-9114AA031481}" type="datetimeFigureOut">
              <a:rPr lang="en-US" smtClean="0"/>
              <a:t>24-Oct-20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91654153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7391DF-4E72-4B00-A9D9-9114AA031481}" type="datetimeFigureOut">
              <a:rPr lang="en-US" smtClean="0"/>
              <a:t>24-Oct-20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9E1DA-5446-4A9F-B23B-ECC617D7DAE5}"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62031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7391DF-4E72-4B00-A9D9-9114AA031481}" type="datetimeFigureOut">
              <a:rPr lang="en-US" smtClean="0"/>
              <a:t>24-Oct-20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9E1DA-5446-4A9F-B23B-ECC617D7DAE5}"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32779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391DF-4E72-4B00-A9D9-9114AA031481}" type="datetimeFigureOut">
              <a:rPr lang="en-US" smtClean="0"/>
              <a:t>24-Oct-20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782060646"/>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9E1DA-5446-4A9F-B23B-ECC617D7DAE5}"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75036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25067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15522083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48495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00922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4609496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416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7391DF-4E72-4B00-A9D9-9114AA031481}" type="datetimeFigureOut">
              <a:rPr lang="en-US" smtClean="0"/>
              <a:t>24-Oct-20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908361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33302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31776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58179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F37391DF-4E72-4B00-A9D9-9114AA031481}" type="datetimeFigureOut">
              <a:rPr lang="en-US" smtClean="0"/>
              <a:t>24-Oct-20</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0199E1DA-5446-4A9F-B23B-ECC617D7DAE5}" type="slidenum">
              <a:rPr lang="en-US" smtClean="0"/>
              <a:t>‹#›</a:t>
            </a:fld>
            <a:endParaRPr lang="en-US"/>
          </a:p>
        </p:txBody>
      </p:sp>
    </p:spTree>
    <p:extLst>
      <p:ext uri="{BB962C8B-B14F-4D97-AF65-F5344CB8AC3E}">
        <p14:creationId xmlns:p14="http://schemas.microsoft.com/office/powerpoint/2010/main" val="34456039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42074118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1376657896"/>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18501723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7391DF-4E72-4B00-A9D9-9114AA031481}" type="datetimeFigureOut">
              <a:rPr lang="en-US" smtClean="0"/>
              <a:t>24-Oct-20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21445111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7391DF-4E72-4B00-A9D9-9114AA031481}" type="datetimeFigureOut">
              <a:rPr lang="en-US" smtClean="0"/>
              <a:t>24-Oct-20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10522743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391DF-4E72-4B00-A9D9-9114AA031481}" type="datetimeFigureOut">
              <a:rPr lang="en-US" smtClean="0"/>
              <a:t>24-Oct-20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359289781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391DF-4E72-4B00-A9D9-9114AA031481}" type="datetimeFigureOut">
              <a:rPr lang="en-US" smtClean="0"/>
              <a:t>24-Oct-20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1185191223"/>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37391DF-4E72-4B00-A9D9-9114AA031481}" type="datetimeFigureOut">
              <a:rPr lang="en-US" smtClean="0"/>
              <a:t>24-Oct-20</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6728" y="6227064"/>
            <a:ext cx="1463040" cy="256032"/>
          </a:xfrm>
        </p:spPr>
        <p:txBody>
          <a:bodyPr/>
          <a:lstStyle/>
          <a:p>
            <a:fld id="{0199E1DA-5446-4A9F-B23B-ECC617D7DAE5}"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104943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F37391DF-4E72-4B00-A9D9-9114AA031481}" type="datetimeFigureOut">
              <a:rPr lang="en-US" smtClean="0"/>
              <a:t>24-Oct-20</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56032"/>
          </a:xfrm>
        </p:spPr>
        <p:txBody>
          <a:bodyPr/>
          <a:lstStyle/>
          <a:p>
            <a:fld id="{0199E1DA-5446-4A9F-B23B-ECC617D7DAE5}"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83139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41989859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8192036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199E1DA-5446-4A9F-B23B-ECC617D7DAE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0613745"/>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2872124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99881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1279918147"/>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7391DF-4E72-4B00-A9D9-9114AA031481}" type="datetimeFigureOut">
              <a:rPr lang="en-US" smtClean="0"/>
              <a:t>24-Oct-20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9E1DA-5446-4A9F-B23B-ECC617D7DAE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7243100"/>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7391DF-4E72-4B00-A9D9-9114AA031481}" type="datetimeFigureOut">
              <a:rPr lang="en-US" smtClean="0"/>
              <a:t>24-Oct-20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9E1DA-5446-4A9F-B23B-ECC617D7DAE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926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1840061126"/>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391DF-4E72-4B00-A9D9-9114AA031481}" type="datetimeFigureOut">
              <a:rPr lang="en-US" smtClean="0"/>
              <a:t>24-Oct-20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554353005"/>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9E1DA-5446-4A9F-B23B-ECC617D7DAE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8123617"/>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3497476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5658120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65528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56635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25865601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97590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9743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5828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7391DF-4E72-4B00-A9D9-9114AA031481}" type="datetimeFigureOut">
              <a:rPr lang="en-US" smtClean="0"/>
              <a:t>24-Oct-20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9E1DA-5446-4A9F-B23B-ECC617D7DAE5}" type="slidenum">
              <a:rPr lang="en-US" smtClean="0"/>
              <a:t>‹#›</a:t>
            </a:fld>
            <a:endParaRPr lang="en-US"/>
          </a:p>
        </p:txBody>
      </p:sp>
    </p:spTree>
    <p:extLst>
      <p:ext uri="{BB962C8B-B14F-4D97-AF65-F5344CB8AC3E}">
        <p14:creationId xmlns:p14="http://schemas.microsoft.com/office/powerpoint/2010/main" val="41149303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391DF-4E72-4B00-A9D9-9114AA031481}" type="datetimeFigureOut">
              <a:rPr lang="en-US" smtClean="0"/>
              <a:t>24-Oct-20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9E1DA-5446-4A9F-B23B-ECC617D7DAE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1739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8.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image" Target="../media/image14.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image" Target="../media/image13.pn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37391DF-4E72-4B00-A9D9-9114AA031481}" type="datetimeFigureOut">
              <a:rPr lang="en-US" smtClean="0"/>
              <a:t>24-Oct-20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199E1DA-5446-4A9F-B23B-ECC617D7DAE5}" type="slidenum">
              <a:rPr lang="en-US" smtClean="0"/>
              <a:t>‹#›</a:t>
            </a:fld>
            <a:endParaRPr lang="en-US"/>
          </a:p>
        </p:txBody>
      </p:sp>
    </p:spTree>
    <p:extLst>
      <p:ext uri="{BB962C8B-B14F-4D97-AF65-F5344CB8AC3E}">
        <p14:creationId xmlns:p14="http://schemas.microsoft.com/office/powerpoint/2010/main" val="2756681527"/>
      </p:ext>
    </p:extLst>
  </p:cSld>
  <p:clrMap bg1="dk1" tx1="lt1" bg2="dk2" tx2="lt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37391DF-4E72-4B00-A9D9-9114AA031481}" type="datetimeFigureOut">
              <a:rPr lang="en-US" smtClean="0"/>
              <a:t>24-Oct-20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199E1DA-5446-4A9F-B23B-ECC617D7DAE5}" type="slidenum">
              <a:rPr lang="en-US" smtClean="0"/>
              <a:t>‹#›</a:t>
            </a:fld>
            <a:endParaRPr lang="en-US"/>
          </a:p>
        </p:txBody>
      </p:sp>
    </p:spTree>
    <p:extLst>
      <p:ext uri="{BB962C8B-B14F-4D97-AF65-F5344CB8AC3E}">
        <p14:creationId xmlns:p14="http://schemas.microsoft.com/office/powerpoint/2010/main" val="3042834577"/>
      </p:ext>
    </p:extLst>
  </p:cSld>
  <p:clrMap bg1="dk1" tx1="lt1" bg2="dk2" tx2="lt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820E41-1298-4A55-A01F-41AC84992C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0AEB0A-EE43-4CE4-AE96-2DAD684BB7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016CF-25F9-444D-98EA-553D0BD6B4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391DF-4E72-4B00-A9D9-9114AA031481}" type="datetimeFigureOut">
              <a:rPr lang="en-US" smtClean="0"/>
              <a:t>24-Oct-20</a:t>
            </a:fld>
            <a:endParaRPr lang="en-US"/>
          </a:p>
        </p:txBody>
      </p:sp>
      <p:sp>
        <p:nvSpPr>
          <p:cNvPr id="5" name="Footer Placeholder 4">
            <a:extLst>
              <a:ext uri="{FF2B5EF4-FFF2-40B4-BE49-F238E27FC236}">
                <a16:creationId xmlns:a16="http://schemas.microsoft.com/office/drawing/2014/main" id="{007B89EA-4828-446B-AADB-C648A2BF2A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73E8AB-9B6A-4F07-9EE6-CE40D9BB8D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9E1DA-5446-4A9F-B23B-ECC617D7DAE5}" type="slidenum">
              <a:rPr lang="en-US" smtClean="0"/>
              <a:t>‹#›</a:t>
            </a:fld>
            <a:endParaRPr lang="en-US"/>
          </a:p>
        </p:txBody>
      </p:sp>
    </p:spTree>
    <p:extLst>
      <p:ext uri="{BB962C8B-B14F-4D97-AF65-F5344CB8AC3E}">
        <p14:creationId xmlns:p14="http://schemas.microsoft.com/office/powerpoint/2010/main" val="2130048987"/>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7391DF-4E72-4B00-A9D9-9114AA031481}" type="datetimeFigureOut">
              <a:rPr lang="en-US" smtClean="0"/>
              <a:t>24-Oct-20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99E1DA-5446-4A9F-B23B-ECC617D7DAE5}" type="slidenum">
              <a:rPr lang="en-US" smtClean="0"/>
              <a:t>‹#›</a:t>
            </a:fld>
            <a:endParaRPr lang="en-US"/>
          </a:p>
        </p:txBody>
      </p:sp>
    </p:spTree>
    <p:extLst>
      <p:ext uri="{BB962C8B-B14F-4D97-AF65-F5344CB8AC3E}">
        <p14:creationId xmlns:p14="http://schemas.microsoft.com/office/powerpoint/2010/main" val="1999047954"/>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 id="2147484227" r:id="rId15"/>
    <p:sldLayoutId id="2147484228" r:id="rId16"/>
    <p:sldLayoutId id="214748422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F37391DF-4E72-4B00-A9D9-9114AA031481}" type="datetimeFigureOut">
              <a:rPr lang="en-US" smtClean="0"/>
              <a:t>24-Oct-20</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0199E1DA-5446-4A9F-B23B-ECC617D7DAE5}" type="slidenum">
              <a:rPr lang="en-US" smtClean="0"/>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880641013"/>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7391DF-4E72-4B00-A9D9-9114AA031481}" type="datetimeFigureOut">
              <a:rPr lang="en-US" smtClean="0"/>
              <a:t>24-Oct-20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99E1DA-5446-4A9F-B23B-ECC617D7DAE5}" type="slidenum">
              <a:rPr lang="en-US" smtClean="0"/>
              <a:t>‹#›</a:t>
            </a:fld>
            <a:endParaRPr lang="en-US"/>
          </a:p>
        </p:txBody>
      </p:sp>
    </p:spTree>
    <p:extLst>
      <p:ext uri="{BB962C8B-B14F-4D97-AF65-F5344CB8AC3E}">
        <p14:creationId xmlns:p14="http://schemas.microsoft.com/office/powerpoint/2010/main" val="850976193"/>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 id="2147484345" r:id="rId14"/>
    <p:sldLayoutId id="2147484346" r:id="rId15"/>
    <p:sldLayoutId id="2147484347" r:id="rId16"/>
    <p:sldLayoutId id="214748434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jpeg"/><Relationship Id="rId1" Type="http://schemas.openxmlformats.org/officeDocument/2006/relationships/slideLayout" Target="../slideLayouts/slideLayout40.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50AC82-3765-41E4-B291-76D6B3E76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84119"/>
          </a:xfrm>
          <a:prstGeom prst="rect">
            <a:avLst/>
          </a:prstGeom>
        </p:spPr>
      </p:pic>
    </p:spTree>
    <p:extLst>
      <p:ext uri="{BB962C8B-B14F-4D97-AF65-F5344CB8AC3E}">
        <p14:creationId xmlns:p14="http://schemas.microsoft.com/office/powerpoint/2010/main" val="243497174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44000">
              <a:srgbClr val="006600"/>
            </a:gs>
            <a:gs pos="58000">
              <a:srgbClr val="FF0000"/>
            </a:gs>
          </a:gsLst>
          <a:lin ang="6120000" scaled="1"/>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6CE06A4-AE8C-4984-8607-98D83B48FE31}"/>
              </a:ext>
            </a:extLst>
          </p:cNvPr>
          <p:cNvGrpSpPr/>
          <p:nvPr/>
        </p:nvGrpSpPr>
        <p:grpSpPr>
          <a:xfrm>
            <a:off x="4932282" y="0"/>
            <a:ext cx="2651284" cy="1490327"/>
            <a:chOff x="5039139" y="159026"/>
            <a:chExt cx="2325757" cy="1490327"/>
          </a:xfrm>
        </p:grpSpPr>
        <p:sp>
          <p:nvSpPr>
            <p:cNvPr id="5" name="Oval 4">
              <a:extLst>
                <a:ext uri="{FF2B5EF4-FFF2-40B4-BE49-F238E27FC236}">
                  <a16:creationId xmlns:a16="http://schemas.microsoft.com/office/drawing/2014/main" id="{9C073BED-BC90-4405-92E9-DAEBD24D2F9F}"/>
                </a:ext>
              </a:extLst>
            </p:cNvPr>
            <p:cNvSpPr/>
            <p:nvPr/>
          </p:nvSpPr>
          <p:spPr>
            <a:xfrm>
              <a:off x="5039140" y="159026"/>
              <a:ext cx="2325756" cy="854766"/>
            </a:xfrm>
            <a:prstGeom prst="ellipse">
              <a:avLst/>
            </a:prstGeom>
            <a:solidFill>
              <a:schemeClr val="accent3"/>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8028FC9-B369-472C-8727-1D9F5C4DB96C}"/>
                </a:ext>
              </a:extLst>
            </p:cNvPr>
            <p:cNvSpPr txBox="1"/>
            <p:nvPr/>
          </p:nvSpPr>
          <p:spPr>
            <a:xfrm>
              <a:off x="5039139" y="202803"/>
              <a:ext cx="2325756" cy="1446550"/>
            </a:xfrm>
            <a:prstGeom prst="rect">
              <a:avLst/>
            </a:prstGeom>
            <a:noFill/>
          </p:spPr>
          <p:txBody>
            <a:bodyPr wrap="square" rtlCol="0">
              <a:spAutoFit/>
            </a:bodyPr>
            <a:lstStyle/>
            <a:p>
              <a:pPr algn="ctr"/>
              <a:r>
                <a:rPr lang="bn-BD" sz="4400" dirty="0">
                  <a:latin typeface="NikoshBAN" panose="02000000000000000000" pitchFamily="2" charset="0"/>
                  <a:cs typeface="NikoshBAN" panose="02000000000000000000" pitchFamily="2" charset="0"/>
                </a:rPr>
                <a:t>জোড়ায়</a:t>
              </a:r>
              <a:r>
                <a:rPr lang="en-US" sz="4400" dirty="0">
                  <a:latin typeface="NikoshBAN" panose="02000000000000000000" pitchFamily="2" charset="0"/>
                  <a:cs typeface="NikoshBAN" panose="02000000000000000000" pitchFamily="2" charset="0"/>
                </a:rPr>
                <a:t> কাজ</a:t>
              </a:r>
            </a:p>
          </p:txBody>
        </p:sp>
      </p:grpSp>
      <p:sp>
        <p:nvSpPr>
          <p:cNvPr id="6" name="TextBox 5">
            <a:extLst>
              <a:ext uri="{FF2B5EF4-FFF2-40B4-BE49-F238E27FC236}">
                <a16:creationId xmlns:a16="http://schemas.microsoft.com/office/drawing/2014/main" id="{AB34E347-91E1-4248-A9A6-84F089B81706}"/>
              </a:ext>
            </a:extLst>
          </p:cNvPr>
          <p:cNvSpPr txBox="1"/>
          <p:nvPr/>
        </p:nvSpPr>
        <p:spPr>
          <a:xfrm>
            <a:off x="0" y="906777"/>
            <a:ext cx="12192000" cy="646331"/>
          </a:xfrm>
          <a:prstGeom prst="rect">
            <a:avLst/>
          </a:prstGeom>
          <a:solidFill>
            <a:srgbClr val="FF0000"/>
          </a:solidFill>
        </p:spPr>
        <p:txBody>
          <a:bodyPr wrap="square" rtlCol="0">
            <a:spAutoFit/>
          </a:bodyPr>
          <a:lstStyle/>
          <a:p>
            <a:r>
              <a:rPr lang="bn-IN" sz="3600" dirty="0">
                <a:latin typeface="NikoshBAN" panose="02000000000000000000" pitchFamily="2" charset="0"/>
                <a:cs typeface="NikoshBAN" panose="02000000000000000000" pitchFamily="2" charset="0"/>
              </a:rPr>
              <a:t>নিচের বাক্যগুলো থেকে</a:t>
            </a:r>
            <a:r>
              <a:rPr lang="bn-BD" sz="3600" dirty="0">
                <a:latin typeface="NikoshBAN" panose="02000000000000000000" pitchFamily="2" charset="0"/>
                <a:cs typeface="NikoshBAN" panose="02000000000000000000" pitchFamily="2" charset="0"/>
              </a:rPr>
              <a:t> কয়েকটি </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ar-SA" sz="3600" dirty="0">
                <a:latin typeface="Times New Roman" panose="02020603050405020304" pitchFamily="18" charset="0"/>
                <a:cs typeface="Times New Roman" panose="02020603050405020304" pitchFamily="18" charset="0"/>
              </a:rPr>
              <a:t>اِسْمٌ</a:t>
            </a:r>
            <a:r>
              <a:rPr lang="en-US" sz="3600" dirty="0">
                <a:latin typeface="Times New Roman" panose="02020603050405020304" pitchFamily="18" charset="0"/>
                <a:cs typeface="Times New Roman" panose="02020603050405020304" pitchFamily="18" charset="0"/>
              </a:rPr>
              <a:t> </a:t>
            </a:r>
            <a:r>
              <a:rPr lang="en-US" sz="3600" dirty="0" err="1">
                <a:latin typeface="NikoshBAN" panose="02000000000000000000" pitchFamily="2" charset="0"/>
                <a:cs typeface="NikoshBAN" panose="02000000000000000000" pitchFamily="2" charset="0"/>
              </a:rPr>
              <a:t>বের</a:t>
            </a:r>
            <a:r>
              <a:rPr lang="en-US" sz="3600" dirty="0">
                <a:latin typeface="NikoshBAN" panose="02000000000000000000" pitchFamily="2" charset="0"/>
                <a:cs typeface="NikoshBAN" panose="02000000000000000000" pitchFamily="2" charset="0"/>
              </a:rPr>
              <a:t> কর ………</a:t>
            </a:r>
          </a:p>
        </p:txBody>
      </p:sp>
      <p:sp>
        <p:nvSpPr>
          <p:cNvPr id="9" name="TextBox 8">
            <a:extLst>
              <a:ext uri="{FF2B5EF4-FFF2-40B4-BE49-F238E27FC236}">
                <a16:creationId xmlns:a16="http://schemas.microsoft.com/office/drawing/2014/main" id="{57F80879-8220-4C01-A4CA-3B8B23894ABC}"/>
              </a:ext>
            </a:extLst>
          </p:cNvPr>
          <p:cNvSpPr txBox="1"/>
          <p:nvPr/>
        </p:nvSpPr>
        <p:spPr>
          <a:xfrm>
            <a:off x="209550" y="1675395"/>
            <a:ext cx="11508722" cy="1754326"/>
          </a:xfrm>
          <a:prstGeom prst="rect">
            <a:avLst/>
          </a:prstGeom>
          <a:noFill/>
        </p:spPr>
        <p:txBody>
          <a:bodyPr wrap="square" rtlCol="0">
            <a:spAutoFit/>
          </a:bodyPr>
          <a:lstStyle/>
          <a:p>
            <a:r>
              <a:rPr lang="ar-SA" sz="3600" dirty="0">
                <a:latin typeface="Times New Roman" panose="02020603050405020304" pitchFamily="18" charset="0"/>
                <a:cs typeface="Times New Roman" panose="02020603050405020304" pitchFamily="18" charset="0"/>
              </a:rPr>
              <a:t>يجب على الإنسان اختيار مهنة وعمل مناسب له، حتى يستطيع تحقيق أكبر قدر ممكن من الفائدة والربح، وبالتالي توفير حياة كريمة له ولأفراد أسرته، وعندما يسعى ويشقى ويبذل قصارى جهده ليتطور تنفتح أمامه كافة أبواب الخير،</a:t>
            </a:r>
            <a:r>
              <a:rPr lang="bn-BD" sz="3600" dirty="0">
                <a:latin typeface="Times New Roman" panose="02020603050405020304" pitchFamily="18" charset="0"/>
                <a:cs typeface="Times New Roman" panose="02020603050405020304" pitchFamily="18" charset="0"/>
              </a:rPr>
              <a:t> </a:t>
            </a:r>
            <a:r>
              <a:rPr lang="ar-SA" sz="3600"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B1D56BE6-CBCE-4CCB-B88B-6870501D068F}"/>
              </a:ext>
            </a:extLst>
          </p:cNvPr>
          <p:cNvGrpSpPr/>
          <p:nvPr/>
        </p:nvGrpSpPr>
        <p:grpSpPr>
          <a:xfrm>
            <a:off x="157024" y="5255835"/>
            <a:ext cx="6820178" cy="1200329"/>
            <a:chOff x="119269" y="2972871"/>
            <a:chExt cx="2279872" cy="1200329"/>
          </a:xfrm>
        </p:grpSpPr>
        <p:sp>
          <p:nvSpPr>
            <p:cNvPr id="10" name="TextBox 9">
              <a:extLst>
                <a:ext uri="{FF2B5EF4-FFF2-40B4-BE49-F238E27FC236}">
                  <a16:creationId xmlns:a16="http://schemas.microsoft.com/office/drawing/2014/main" id="{FD6243B3-630C-459D-A1E8-FFCB203804C4}"/>
                </a:ext>
              </a:extLst>
            </p:cNvPr>
            <p:cNvSpPr txBox="1"/>
            <p:nvPr/>
          </p:nvSpPr>
          <p:spPr>
            <a:xfrm>
              <a:off x="119269" y="3011557"/>
              <a:ext cx="1133061" cy="707886"/>
            </a:xfrm>
            <a:prstGeom prst="rect">
              <a:avLst/>
            </a:prstGeom>
            <a:noFill/>
          </p:spPr>
          <p:txBody>
            <a:bodyPr wrap="square" rtlCol="0">
              <a:spAutoFit/>
            </a:bodyPr>
            <a:lstStyle/>
            <a:p>
              <a:r>
                <a:rPr lang="ar-SA" sz="4000" dirty="0">
                  <a:latin typeface="Times New Roman" panose="02020603050405020304" pitchFamily="18" charset="0"/>
                  <a:cs typeface="Times New Roman" panose="02020603050405020304" pitchFamily="18" charset="0"/>
                </a:rPr>
                <a:t>= اِسْمٌ</a:t>
              </a:r>
              <a:endParaRPr lang="en-US" sz="4000" dirty="0"/>
            </a:p>
          </p:txBody>
        </p:sp>
        <p:sp>
          <p:nvSpPr>
            <p:cNvPr id="12" name="TextBox 11">
              <a:extLst>
                <a:ext uri="{FF2B5EF4-FFF2-40B4-BE49-F238E27FC236}">
                  <a16:creationId xmlns:a16="http://schemas.microsoft.com/office/drawing/2014/main" id="{A157BC7D-8948-4C90-8BF2-1BF10FC5C781}"/>
                </a:ext>
              </a:extLst>
            </p:cNvPr>
            <p:cNvSpPr txBox="1"/>
            <p:nvPr/>
          </p:nvSpPr>
          <p:spPr>
            <a:xfrm>
              <a:off x="456030" y="2972871"/>
              <a:ext cx="1943111" cy="1200329"/>
            </a:xfrm>
            <a:prstGeom prst="rect">
              <a:avLst/>
            </a:prstGeom>
            <a:noFill/>
          </p:spPr>
          <p:txBody>
            <a:bodyPr wrap="square" rtlCol="0">
              <a:spAutoFit/>
            </a:bodyPr>
            <a:lstStyle/>
            <a:p>
              <a:r>
                <a:rPr lang="ar-SA" sz="4000" dirty="0">
                  <a:latin typeface="Times New Roman" panose="02020603050405020304" pitchFamily="18" charset="0"/>
                  <a:cs typeface="Times New Roman" panose="02020603050405020304" pitchFamily="18" charset="0"/>
                </a:rPr>
                <a:t>الإنسان</a:t>
              </a:r>
              <a:r>
                <a:rPr lang="bn-BD" sz="4000" dirty="0">
                  <a:latin typeface="Times New Roman" panose="02020603050405020304" pitchFamily="18" charset="0"/>
                  <a:cs typeface="Times New Roman" panose="02020603050405020304" pitchFamily="18" charset="0"/>
                </a:rPr>
                <a:t> , </a:t>
              </a:r>
              <a:r>
                <a:rPr lang="ar-SA" sz="4000" dirty="0">
                  <a:latin typeface="Times New Roman" panose="02020603050405020304" pitchFamily="18" charset="0"/>
                  <a:cs typeface="Times New Roman" panose="02020603050405020304" pitchFamily="18" charset="0"/>
                </a:rPr>
                <a:t>أبواب</a:t>
              </a:r>
              <a:r>
                <a:rPr lang="bn-BD" sz="4000" dirty="0">
                  <a:latin typeface="Times New Roman" panose="02020603050405020304" pitchFamily="18" charset="0"/>
                  <a:cs typeface="Times New Roman" panose="02020603050405020304" pitchFamily="18" charset="0"/>
                </a:rPr>
                <a:t> , </a:t>
              </a:r>
              <a:r>
                <a:rPr lang="ar-SA" sz="4000" dirty="0">
                  <a:latin typeface="Times New Roman" panose="02020603050405020304" pitchFamily="18" charset="0"/>
                  <a:cs typeface="Times New Roman" panose="02020603050405020304" pitchFamily="18" charset="0"/>
                </a:rPr>
                <a:t>كريمة</a:t>
              </a:r>
              <a:r>
                <a:rPr lang="bn-BD" sz="4000" dirty="0">
                  <a:latin typeface="Times New Roman" panose="02020603050405020304" pitchFamily="18" charset="0"/>
                  <a:cs typeface="Times New Roman" panose="02020603050405020304" pitchFamily="18" charset="0"/>
                </a:rPr>
                <a:t>  ,</a:t>
              </a:r>
              <a:r>
                <a:rPr lang="ar-SA" sz="4000" dirty="0">
                  <a:latin typeface="Times New Roman" panose="02020603050405020304" pitchFamily="18" charset="0"/>
                  <a:cs typeface="Times New Roman" panose="02020603050405020304" pitchFamily="18" charset="0"/>
                </a:rPr>
                <a:t>الفائدة </a:t>
              </a:r>
            </a:p>
            <a:p>
              <a:r>
                <a:rPr lang="ar-SA" sz="3200" dirty="0">
                  <a:latin typeface="Times New Roman" panose="02020603050405020304" pitchFamily="18" charset="0"/>
                  <a:cs typeface="Times New Roman" panose="02020603050405020304" pitchFamily="18" charset="0"/>
                </a:rPr>
                <a:t> </a:t>
              </a:r>
              <a:endParaRPr lang="bn-BD" sz="3200" dirty="0">
                <a:latin typeface="Times New Roman" panose="02020603050405020304" pitchFamily="18" charset="0"/>
                <a:cs typeface="Times New Roman" panose="02020603050405020304" pitchFamily="18" charset="0"/>
              </a:endParaRPr>
            </a:p>
          </p:txBody>
        </p:sp>
      </p:grpSp>
      <p:cxnSp>
        <p:nvCxnSpPr>
          <p:cNvPr id="8" name="Straight Connector 7">
            <a:extLst>
              <a:ext uri="{FF2B5EF4-FFF2-40B4-BE49-F238E27FC236}">
                <a16:creationId xmlns:a16="http://schemas.microsoft.com/office/drawing/2014/main" id="{4918139F-B479-451D-B40D-1F8733BFE94A}"/>
              </a:ext>
            </a:extLst>
          </p:cNvPr>
          <p:cNvCxnSpPr>
            <a:cxnSpLocks/>
          </p:cNvCxnSpPr>
          <p:nvPr/>
        </p:nvCxnSpPr>
        <p:spPr>
          <a:xfrm flipV="1">
            <a:off x="209550" y="5164365"/>
            <a:ext cx="11820525" cy="13634"/>
          </a:xfrm>
          <a:prstGeom prst="line">
            <a:avLst/>
          </a:prstGeom>
          <a:ln w="76200">
            <a:solidFill>
              <a:srgbClr val="006600">
                <a:alpha val="60000"/>
              </a:srgb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D8BB88F-E645-4023-B1D0-32BB65867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675" y="3886200"/>
            <a:ext cx="5288897" cy="2971800"/>
          </a:xfrm>
          <a:prstGeom prst="rect">
            <a:avLst/>
          </a:prstGeom>
        </p:spPr>
      </p:pic>
    </p:spTree>
    <p:extLst>
      <p:ext uri="{BB962C8B-B14F-4D97-AF65-F5344CB8AC3E}">
        <p14:creationId xmlns:p14="http://schemas.microsoft.com/office/powerpoint/2010/main" val="1535653401"/>
      </p:ext>
    </p:extLst>
  </p:cSld>
  <p:clrMapOvr>
    <a:masterClrMapping/>
  </p:clrMapOvr>
  <mc:AlternateContent xmlns:mc="http://schemas.openxmlformats.org/markup-compatibility/2006" xmlns:p14="http://schemas.microsoft.com/office/powerpoint/2010/main">
    <mc:Choice Requires="p14">
      <p:transition spd="slow" p14:dur="2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2000" fill="hold"/>
                                        <p:tgtEl>
                                          <p:spTgt spid="6"/>
                                        </p:tgtEl>
                                        <p:attrNameLst>
                                          <p:attrName>ppt_y</p:attrName>
                                        </p:attrNameLst>
                                      </p:cBhvr>
                                      <p:tavLst>
                                        <p:tav tm="0">
                                          <p:val>
                                            <p:strVal val="#ppt_y"/>
                                          </p:val>
                                        </p:tav>
                                        <p:tav tm="100000">
                                          <p:val>
                                            <p:strVal val="#ppt_y"/>
                                          </p:val>
                                        </p:tav>
                                      </p:tavLst>
                                    </p:anim>
                                    <p:anim calcmode="lin" valueType="num">
                                      <p:cBhvr>
                                        <p:cTn id="16"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0" tmFilter="0,0; .5, 1; 1, 1"/>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4" nodeType="clickEffect">
                                  <p:stCondLst>
                                    <p:cond delay="0"/>
                                  </p:stCondLst>
                                  <p:iterate type="lt">
                                    <p:tmPct val="0"/>
                                  </p:iterate>
                                  <p:childTnLst>
                                    <p:set>
                                      <p:cBhvr>
                                        <p:cTn id="22" dur="1" fill="hold">
                                          <p:stCondLst>
                                            <p:cond delay="0"/>
                                          </p:stCondLst>
                                        </p:cTn>
                                        <p:tgtEl>
                                          <p:spTgt spid="9"/>
                                        </p:tgtEl>
                                        <p:attrNameLst>
                                          <p:attrName>style.visibility</p:attrName>
                                        </p:attrNameLst>
                                      </p:cBhvr>
                                      <p:to>
                                        <p:strVal val="visible"/>
                                      </p:to>
                                    </p:set>
                                    <p:animEffect transition="in" filter="fade">
                                      <p:cBhvr>
                                        <p:cTn id="23" dur="2500"/>
                                        <p:tgtEl>
                                          <p:spTgt spid="9"/>
                                        </p:tgtEl>
                                      </p:cBhvr>
                                    </p:animEffect>
                                    <p:anim calcmode="lin" valueType="num">
                                      <p:cBhvr>
                                        <p:cTn id="24" dur="2500" fill="hold"/>
                                        <p:tgtEl>
                                          <p:spTgt spid="9"/>
                                        </p:tgtEl>
                                        <p:attrNameLst>
                                          <p:attrName>ppt_w</p:attrName>
                                        </p:attrNameLst>
                                      </p:cBhvr>
                                      <p:tavLst>
                                        <p:tav tm="0" fmla="#ppt_w*sin(2.5*pi*$)">
                                          <p:val>
                                            <p:fltVal val="0"/>
                                          </p:val>
                                        </p:tav>
                                        <p:tav tm="100000">
                                          <p:val>
                                            <p:fltVal val="1"/>
                                          </p:val>
                                        </p:tav>
                                      </p:tavLst>
                                    </p:anim>
                                    <p:anim calcmode="lin" valueType="num">
                                      <p:cBhvr>
                                        <p:cTn id="25" dur="2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2500" fill="hold"/>
                                        <p:tgtEl>
                                          <p:spTgt spid="2"/>
                                        </p:tgtEl>
                                        <p:attrNameLst>
                                          <p:attrName>ppt_w</p:attrName>
                                        </p:attrNameLst>
                                      </p:cBhvr>
                                      <p:tavLst>
                                        <p:tav tm="0">
                                          <p:val>
                                            <p:fltVal val="0"/>
                                          </p:val>
                                        </p:tav>
                                        <p:tav tm="100000">
                                          <p:val>
                                            <p:strVal val="#ppt_w"/>
                                          </p:val>
                                        </p:tav>
                                      </p:tavLst>
                                    </p:anim>
                                    <p:anim calcmode="lin" valueType="num">
                                      <p:cBhvr>
                                        <p:cTn id="31" dur="2500" fill="hold"/>
                                        <p:tgtEl>
                                          <p:spTgt spid="2"/>
                                        </p:tgtEl>
                                        <p:attrNameLst>
                                          <p:attrName>ppt_h</p:attrName>
                                        </p:attrNameLst>
                                      </p:cBhvr>
                                      <p:tavLst>
                                        <p:tav tm="0">
                                          <p:val>
                                            <p:fltVal val="0"/>
                                          </p:val>
                                        </p:tav>
                                        <p:tav tm="100000">
                                          <p:val>
                                            <p:strVal val="#ppt_h"/>
                                          </p:val>
                                        </p:tav>
                                      </p:tavLst>
                                    </p:anim>
                                    <p:anim calcmode="lin" valueType="num">
                                      <p:cBhvr>
                                        <p:cTn id="32" dur="2500" fill="hold"/>
                                        <p:tgtEl>
                                          <p:spTgt spid="2"/>
                                        </p:tgtEl>
                                        <p:attrNameLst>
                                          <p:attrName>ppt_x</p:attrName>
                                        </p:attrNameLst>
                                      </p:cBhvr>
                                      <p:tavLst>
                                        <p:tav tm="0" fmla="#ppt_x+(cos(-2*pi*(1-$))*-#ppt_x-sin(-2*pi*(1-$))*(1-#ppt_y))*(1-$)">
                                          <p:val>
                                            <p:fltVal val="0"/>
                                          </p:val>
                                        </p:tav>
                                        <p:tav tm="100000">
                                          <p:val>
                                            <p:fltVal val="1"/>
                                          </p:val>
                                        </p:tav>
                                      </p:tavLst>
                                    </p:anim>
                                    <p:anim calcmode="lin" valueType="num">
                                      <p:cBhvr>
                                        <p:cTn id="33" dur="2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4"/>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643932F-B939-4A52-9DA1-ED68F801FEBB}"/>
              </a:ext>
            </a:extLst>
          </p:cNvPr>
          <p:cNvGrpSpPr/>
          <p:nvPr/>
        </p:nvGrpSpPr>
        <p:grpSpPr>
          <a:xfrm>
            <a:off x="437320" y="824035"/>
            <a:ext cx="11285470" cy="5191125"/>
            <a:chOff x="-9940" y="972584"/>
            <a:chExt cx="11285470" cy="5191125"/>
          </a:xfrm>
        </p:grpSpPr>
        <p:sp>
          <p:nvSpPr>
            <p:cNvPr id="3" name="Rectangle 2">
              <a:extLst>
                <a:ext uri="{FF2B5EF4-FFF2-40B4-BE49-F238E27FC236}">
                  <a16:creationId xmlns:a16="http://schemas.microsoft.com/office/drawing/2014/main" id="{16DDB820-9213-4B8D-893E-E14D52C8CD03}"/>
                </a:ext>
              </a:extLst>
            </p:cNvPr>
            <p:cNvSpPr/>
            <p:nvPr/>
          </p:nvSpPr>
          <p:spPr>
            <a:xfrm>
              <a:off x="-9940" y="3227319"/>
              <a:ext cx="1295400"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F22C841-AE03-41FE-8A7E-14B1A3637AE8}"/>
                </a:ext>
              </a:extLst>
            </p:cNvPr>
            <p:cNvSpPr/>
            <p:nvPr/>
          </p:nvSpPr>
          <p:spPr>
            <a:xfrm>
              <a:off x="9980130" y="3239742"/>
              <a:ext cx="1295400"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E6E935D-B634-4780-A38F-DEB6E5DA8FD6}"/>
                </a:ext>
              </a:extLst>
            </p:cNvPr>
            <p:cNvSpPr/>
            <p:nvPr/>
          </p:nvSpPr>
          <p:spPr>
            <a:xfrm>
              <a:off x="408333" y="972584"/>
              <a:ext cx="10401300" cy="519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58241CA8-4BBD-4367-999C-DEC06689D99B}"/>
              </a:ext>
            </a:extLst>
          </p:cNvPr>
          <p:cNvGrpSpPr/>
          <p:nvPr/>
        </p:nvGrpSpPr>
        <p:grpSpPr>
          <a:xfrm>
            <a:off x="5140960" y="985520"/>
            <a:ext cx="2184401" cy="934720"/>
            <a:chOff x="5100320" y="985520"/>
            <a:chExt cx="2223583" cy="934720"/>
          </a:xfrm>
        </p:grpSpPr>
        <p:sp>
          <p:nvSpPr>
            <p:cNvPr id="8" name="Rectangle: Rounded Corners 7">
              <a:extLst>
                <a:ext uri="{FF2B5EF4-FFF2-40B4-BE49-F238E27FC236}">
                  <a16:creationId xmlns:a16="http://schemas.microsoft.com/office/drawing/2014/main" id="{6C2783BA-E1C5-4C7E-8B8E-9951EE3F2FEB}"/>
                </a:ext>
              </a:extLst>
            </p:cNvPr>
            <p:cNvSpPr/>
            <p:nvPr/>
          </p:nvSpPr>
          <p:spPr>
            <a:xfrm>
              <a:off x="5100320" y="993692"/>
              <a:ext cx="2093402" cy="926548"/>
            </a:xfrm>
            <a:prstGeom prst="round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2E5DD-3588-4073-9295-122167C217F9}"/>
                </a:ext>
              </a:extLst>
            </p:cNvPr>
            <p:cNvSpPr txBox="1"/>
            <p:nvPr/>
          </p:nvSpPr>
          <p:spPr>
            <a:xfrm>
              <a:off x="5184561" y="985520"/>
              <a:ext cx="2139342" cy="923330"/>
            </a:xfrm>
            <a:prstGeom prst="rect">
              <a:avLst/>
            </a:prstGeom>
            <a:noFill/>
          </p:spPr>
          <p:txBody>
            <a:bodyPr wrap="square" rtlCol="0">
              <a:spAutoFit/>
            </a:bodyPr>
            <a:lstStyle/>
            <a:p>
              <a:r>
                <a:rPr lang="en-US" sz="5400" dirty="0">
                  <a:solidFill>
                    <a:schemeClr val="bg1"/>
                  </a:solidFill>
                  <a:latin typeface="NikoshBAN" panose="02000000000000000000" pitchFamily="2" charset="0"/>
                  <a:cs typeface="NikoshBAN" panose="02000000000000000000" pitchFamily="2" charset="0"/>
                </a:rPr>
                <a:t>মূল্যায়ন </a:t>
              </a:r>
            </a:p>
          </p:txBody>
        </p:sp>
      </p:grpSp>
      <p:sp>
        <p:nvSpPr>
          <p:cNvPr id="12" name="Title 3">
            <a:extLst>
              <a:ext uri="{FF2B5EF4-FFF2-40B4-BE49-F238E27FC236}">
                <a16:creationId xmlns:a16="http://schemas.microsoft.com/office/drawing/2014/main" id="{E39B3B78-27CC-43CD-80A4-4692AE7F464E}"/>
              </a:ext>
            </a:extLst>
          </p:cNvPr>
          <p:cNvSpPr>
            <a:spLocks noGrp="1"/>
          </p:cNvSpPr>
          <p:nvPr>
            <p:ph type="title"/>
          </p:nvPr>
        </p:nvSpPr>
        <p:spPr>
          <a:xfrm>
            <a:off x="855593" y="2983471"/>
            <a:ext cx="10401300" cy="1600438"/>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r>
              <a:rPr lang="bn-BD" sz="5400" b="1" dirty="0">
                <a:solidFill>
                  <a:schemeClr val="bg1"/>
                </a:solidFill>
                <a:latin typeface="NikoshBAN" panose="02000000000000000000" pitchFamily="2" charset="0"/>
                <a:cs typeface="NikoshBAN" panose="02000000000000000000" pitchFamily="2" charset="0"/>
              </a:rPr>
              <a:t>১) </a:t>
            </a:r>
            <a:r>
              <a:rPr lang="en-US" sz="5400" b="1" dirty="0" err="1">
                <a:solidFill>
                  <a:schemeClr val="bg1"/>
                </a:solidFill>
                <a:latin typeface="NikoshBAN" panose="02000000000000000000" pitchFamily="2" charset="0"/>
                <a:cs typeface="NikoshBAN" panose="02000000000000000000" pitchFamily="2" charset="0"/>
              </a:rPr>
              <a:t>নাহুশাস্ত্রের</a:t>
            </a:r>
            <a:r>
              <a:rPr lang="en-US" sz="5400" b="1" dirty="0">
                <a:solidFill>
                  <a:schemeClr val="bg1"/>
                </a:solidFill>
                <a:latin typeface="NikoshBAN" panose="02000000000000000000" pitchFamily="2" charset="0"/>
                <a:cs typeface="NikoshBAN" panose="02000000000000000000" pitchFamily="2" charset="0"/>
              </a:rPr>
              <a:t> </a:t>
            </a:r>
            <a:r>
              <a:rPr lang="en-US" sz="5400" b="1" dirty="0" err="1">
                <a:solidFill>
                  <a:schemeClr val="bg1"/>
                </a:solidFill>
                <a:latin typeface="NikoshBAN" panose="02000000000000000000" pitchFamily="2" charset="0"/>
                <a:cs typeface="NikoshBAN" panose="02000000000000000000" pitchFamily="2" charset="0"/>
              </a:rPr>
              <a:t>পরিভাষায়</a:t>
            </a:r>
            <a:r>
              <a:rPr lang="en-US" sz="5400" b="1" dirty="0">
                <a:solidFill>
                  <a:schemeClr val="bg1"/>
                </a:solidFill>
                <a:latin typeface="NikoshBAN" panose="02000000000000000000" pitchFamily="2" charset="0"/>
                <a:cs typeface="NikoshBAN" panose="02000000000000000000" pitchFamily="2" charset="0"/>
              </a:rPr>
              <a:t> </a:t>
            </a:r>
            <a:r>
              <a:rPr lang="ar-SA" sz="5400" b="1" dirty="0">
                <a:solidFill>
                  <a:schemeClr val="bg1"/>
                </a:solidFill>
                <a:latin typeface="NikoshBAN" panose="02000000000000000000" pitchFamily="2" charset="0"/>
              </a:rPr>
              <a:t>اِسْم</a:t>
            </a:r>
            <a:r>
              <a:rPr lang="en-US" sz="5400" b="1" dirty="0">
                <a:solidFill>
                  <a:schemeClr val="bg1"/>
                </a:solidFill>
                <a:latin typeface="NikoshBAN" panose="02000000000000000000" pitchFamily="2" charset="0"/>
                <a:cs typeface="NikoshBAN" panose="02000000000000000000" pitchFamily="2" charset="0"/>
              </a:rPr>
              <a:t> </a:t>
            </a:r>
            <a:r>
              <a:rPr lang="bn-BD" sz="5400" b="1" dirty="0">
                <a:solidFill>
                  <a:schemeClr val="bg1"/>
                </a:solidFill>
                <a:latin typeface="NikoshBAN" panose="02000000000000000000" pitchFamily="2" charset="0"/>
                <a:cs typeface="NikoshBAN" panose="02000000000000000000" pitchFamily="2" charset="0"/>
              </a:rPr>
              <a:t>পরিচয় দাওঃ</a:t>
            </a:r>
            <a:r>
              <a:rPr lang="en-US" sz="5400" b="1" dirty="0">
                <a:solidFill>
                  <a:schemeClr val="bg1"/>
                </a:solidFill>
                <a:latin typeface="NikoshBAN" panose="02000000000000000000" pitchFamily="2" charset="0"/>
                <a:cs typeface="NikoshBAN" panose="02000000000000000000" pitchFamily="2" charset="0"/>
              </a:rPr>
              <a:t>-</a:t>
            </a:r>
            <a:br>
              <a:rPr lang="bn-BD" sz="5400" b="1" dirty="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t>
            </a:r>
            <a:r>
              <a:rPr lang="bn-IN" dirty="0">
                <a:latin typeface="NikoshBAN" panose="02000000000000000000" pitchFamily="2" charset="0"/>
                <a:cs typeface="NikoshBAN" panose="02000000000000000000" pitchFamily="2" charset="0"/>
              </a:rPr>
              <a:t> </a:t>
            </a:r>
            <a:r>
              <a:rPr lang="bn-BD" dirty="0">
                <a:latin typeface="NikoshBAN" panose="02000000000000000000" pitchFamily="2" charset="0"/>
                <a:cs typeface="NikoshBAN" panose="02000000000000000000" pitchFamily="2" charset="0"/>
              </a:rPr>
              <a:t> </a:t>
            </a:r>
            <a:endParaRPr lang="en-US" dirty="0"/>
          </a:p>
        </p:txBody>
      </p:sp>
    </p:spTree>
    <p:extLst>
      <p:ext uri="{BB962C8B-B14F-4D97-AF65-F5344CB8AC3E}">
        <p14:creationId xmlns:p14="http://schemas.microsoft.com/office/powerpoint/2010/main" val="265135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animEffect transition="in" filter="fade">
                                      <p:cBhvr>
                                        <p:cTn id="9" dur="175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2000" fill="hold"/>
                                        <p:tgtEl>
                                          <p:spTgt spid="12"/>
                                        </p:tgtEl>
                                        <p:attrNameLst>
                                          <p:attrName>ppt_w</p:attrName>
                                        </p:attrNameLst>
                                      </p:cBhvr>
                                      <p:tavLst>
                                        <p:tav tm="0">
                                          <p:val>
                                            <p:fltVal val="0"/>
                                          </p:val>
                                        </p:tav>
                                        <p:tav tm="100000">
                                          <p:val>
                                            <p:strVal val="#ppt_w"/>
                                          </p:val>
                                        </p:tav>
                                      </p:tavLst>
                                    </p:anim>
                                    <p:anim calcmode="lin" valueType="num">
                                      <p:cBhvr>
                                        <p:cTn id="15" dur="2000" fill="hold"/>
                                        <p:tgtEl>
                                          <p:spTgt spid="12"/>
                                        </p:tgtEl>
                                        <p:attrNameLst>
                                          <p:attrName>ppt_h</p:attrName>
                                        </p:attrNameLst>
                                      </p:cBhvr>
                                      <p:tavLst>
                                        <p:tav tm="0">
                                          <p:val>
                                            <p:fltVal val="0"/>
                                          </p:val>
                                        </p:tav>
                                        <p:tav tm="100000">
                                          <p:val>
                                            <p:strVal val="#ppt_h"/>
                                          </p:val>
                                        </p:tav>
                                      </p:tavLst>
                                    </p:anim>
                                    <p:anim calcmode="lin" valueType="num">
                                      <p:cBhvr>
                                        <p:cTn id="16" dur="2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37418">
              <a:srgbClr val="446C59"/>
            </a:gs>
            <a:gs pos="75513">
              <a:srgbClr val="FF0000"/>
            </a:gs>
            <a:gs pos="0">
              <a:srgbClr val="92D050"/>
            </a:gs>
            <a:gs pos="53000">
              <a:schemeClr val="accent2"/>
            </a:gs>
            <a:gs pos="100000">
              <a:srgbClr val="FF0000"/>
            </a:gs>
          </a:gsLst>
          <a:lin ang="18900000" scaled="1"/>
          <a:tileRect/>
        </a:gradFill>
        <a:effectLst/>
      </p:bgPr>
    </p:bg>
    <p:spTree>
      <p:nvGrpSpPr>
        <p:cNvPr id="1" name=""/>
        <p:cNvGrpSpPr/>
        <p:nvPr/>
      </p:nvGrpSpPr>
      <p:grpSpPr>
        <a:xfrm>
          <a:off x="0" y="0"/>
          <a:ext cx="0" cy="0"/>
          <a:chOff x="0" y="0"/>
          <a:chExt cx="0" cy="0"/>
        </a:xfrm>
      </p:grpSpPr>
      <p:sp>
        <p:nvSpPr>
          <p:cNvPr id="4" name="Rectangle: Beveled 3">
            <a:extLst>
              <a:ext uri="{FF2B5EF4-FFF2-40B4-BE49-F238E27FC236}">
                <a16:creationId xmlns:a16="http://schemas.microsoft.com/office/drawing/2014/main" id="{CE4C5A2C-CF18-4BEC-A0FA-C23101A75F67}"/>
              </a:ext>
            </a:extLst>
          </p:cNvPr>
          <p:cNvSpPr/>
          <p:nvPr/>
        </p:nvSpPr>
        <p:spPr>
          <a:xfrm>
            <a:off x="4795188" y="0"/>
            <a:ext cx="2830223" cy="1151395"/>
          </a:xfrm>
          <a:prstGeom prst="bevel">
            <a:avLst>
              <a:gd name="adj" fmla="val 1841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NikoshBAN" panose="02000000000000000000" pitchFamily="2" charset="0"/>
                <a:cs typeface="NikoshBAN" panose="02000000000000000000" pitchFamily="2" charset="0"/>
              </a:rPr>
              <a:t>বাড়ীর</a:t>
            </a:r>
            <a:r>
              <a:rPr lang="bn-IN" sz="4800" dirty="0">
                <a:latin typeface="NikoshBAN" panose="02000000000000000000" pitchFamily="2" charset="0"/>
                <a:cs typeface="NikoshBAN" panose="02000000000000000000" pitchFamily="2" charset="0"/>
              </a:rPr>
              <a:t> </a:t>
            </a:r>
            <a:r>
              <a:rPr lang="en-US" sz="4800" dirty="0">
                <a:latin typeface="NikoshBAN" panose="02000000000000000000" pitchFamily="2" charset="0"/>
                <a:cs typeface="NikoshBAN" panose="02000000000000000000" pitchFamily="2" charset="0"/>
              </a:rPr>
              <a:t>কাজ </a:t>
            </a:r>
          </a:p>
        </p:txBody>
      </p:sp>
      <p:grpSp>
        <p:nvGrpSpPr>
          <p:cNvPr id="7" name="Group 6">
            <a:extLst>
              <a:ext uri="{FF2B5EF4-FFF2-40B4-BE49-F238E27FC236}">
                <a16:creationId xmlns:a16="http://schemas.microsoft.com/office/drawing/2014/main" id="{5E03A1A6-FBA3-40B9-BD1B-407137202620}"/>
              </a:ext>
            </a:extLst>
          </p:cNvPr>
          <p:cNvGrpSpPr/>
          <p:nvPr/>
        </p:nvGrpSpPr>
        <p:grpSpPr>
          <a:xfrm>
            <a:off x="2815682" y="1942142"/>
            <a:ext cx="6560636" cy="866775"/>
            <a:chOff x="2847975" y="2803863"/>
            <a:chExt cx="7553325" cy="866775"/>
          </a:xfrm>
          <a:solidFill>
            <a:srgbClr val="00B0F0"/>
          </a:solidFill>
        </p:grpSpPr>
        <p:sp>
          <p:nvSpPr>
            <p:cNvPr id="6" name="Rectangle: Rounded Corners 5">
              <a:extLst>
                <a:ext uri="{FF2B5EF4-FFF2-40B4-BE49-F238E27FC236}">
                  <a16:creationId xmlns:a16="http://schemas.microsoft.com/office/drawing/2014/main" id="{277428C4-6FB9-4212-89C0-AED01FB8297F}"/>
                </a:ext>
              </a:extLst>
            </p:cNvPr>
            <p:cNvSpPr/>
            <p:nvPr/>
          </p:nvSpPr>
          <p:spPr>
            <a:xfrm>
              <a:off x="2847975" y="2803863"/>
              <a:ext cx="7553325" cy="86677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44B15C3-F93C-4EDA-B390-82325AB24556}"/>
                </a:ext>
              </a:extLst>
            </p:cNvPr>
            <p:cNvSpPr/>
            <p:nvPr/>
          </p:nvSpPr>
          <p:spPr>
            <a:xfrm>
              <a:off x="2960107" y="2852531"/>
              <a:ext cx="7038659" cy="769441"/>
            </a:xfrm>
            <a:prstGeom prst="rect">
              <a:avLst/>
            </a:prstGeom>
            <a:grpFill/>
          </p:spPr>
          <p:txBody>
            <a:bodyPr wrap="square">
              <a:spAutoFit/>
            </a:bodyPr>
            <a:lstStyle/>
            <a:p>
              <a:r>
                <a:rPr lang="ar-SA" sz="4400" b="1" dirty="0">
                  <a:latin typeface="NikoshBAN" panose="02000000000000000000" pitchFamily="2" charset="0"/>
                  <a:cs typeface="Times New Roman" panose="02020603050405020304" pitchFamily="18" charset="0"/>
                </a:rPr>
                <a:t>اِسْم</a:t>
              </a:r>
              <a:r>
                <a:rPr lang="bn-BD" sz="4400" b="1" dirty="0">
                  <a:latin typeface="NikoshBAN" panose="02000000000000000000" pitchFamily="2" charset="0"/>
                  <a:cs typeface="NikoshBAN" panose="02000000000000000000" pitchFamily="2" charset="0"/>
                </a:rPr>
                <a:t> – এর</a:t>
              </a:r>
              <a:r>
                <a:rPr lang="en-US" sz="4400" b="1" dirty="0">
                  <a:latin typeface="NikoshBAN" panose="02000000000000000000" pitchFamily="2" charset="0"/>
                  <a:cs typeface="NikoshBAN" panose="02000000000000000000" pitchFamily="2" charset="0"/>
                </a:rPr>
                <a:t> আলামতসমুহ</a:t>
              </a:r>
              <a:r>
                <a:rPr lang="bn-BD" sz="4400" b="1" dirty="0">
                  <a:latin typeface="NikoshBAN" panose="02000000000000000000" pitchFamily="2" charset="0"/>
                  <a:cs typeface="NikoshBAN" panose="02000000000000000000" pitchFamily="2" charset="0"/>
                </a:rPr>
                <a:t> লিখঃ-</a:t>
              </a:r>
              <a:r>
                <a:rPr lang="en-US" sz="4400" b="1" dirty="0">
                  <a:latin typeface="NikoshBAN" panose="02000000000000000000" pitchFamily="2" charset="0"/>
                  <a:cs typeface="NikoshBAN" panose="02000000000000000000" pitchFamily="2" charset="0"/>
                </a:rPr>
                <a:t>  </a:t>
              </a:r>
              <a:endParaRPr lang="bn-BD" sz="4400" b="1" dirty="0">
                <a:latin typeface="NikoshBAN" panose="02000000000000000000" pitchFamily="2" charset="0"/>
                <a:cs typeface="NikoshBAN" panose="02000000000000000000" pitchFamily="2" charset="0"/>
              </a:endParaRPr>
            </a:p>
          </p:txBody>
        </p:sp>
      </p:grpSp>
      <p:pic>
        <p:nvPicPr>
          <p:cNvPr id="5" name="Picture 4">
            <a:extLst>
              <a:ext uri="{FF2B5EF4-FFF2-40B4-BE49-F238E27FC236}">
                <a16:creationId xmlns:a16="http://schemas.microsoft.com/office/drawing/2014/main" id="{02698F51-F791-4543-94FB-A65B50F68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164" y="3441141"/>
            <a:ext cx="5134624" cy="3416859"/>
          </a:xfrm>
          <a:prstGeom prst="rect">
            <a:avLst/>
          </a:prstGeom>
        </p:spPr>
      </p:pic>
    </p:spTree>
    <p:extLst>
      <p:ext uri="{BB962C8B-B14F-4D97-AF65-F5344CB8AC3E}">
        <p14:creationId xmlns:p14="http://schemas.microsoft.com/office/powerpoint/2010/main" val="1121927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250" fill="hold"/>
                                        <p:tgtEl>
                                          <p:spTgt spid="4"/>
                                        </p:tgtEl>
                                        <p:attrNameLst>
                                          <p:attrName>ppt_w</p:attrName>
                                        </p:attrNameLst>
                                      </p:cBhvr>
                                      <p:tavLst>
                                        <p:tav tm="0">
                                          <p:val>
                                            <p:fltVal val="0"/>
                                          </p:val>
                                        </p:tav>
                                        <p:tav tm="100000">
                                          <p:val>
                                            <p:strVal val="#ppt_w"/>
                                          </p:val>
                                        </p:tav>
                                      </p:tavLst>
                                    </p:anim>
                                    <p:anim calcmode="lin" valueType="num">
                                      <p:cBhvr>
                                        <p:cTn id="8" dur="3250" fill="hold"/>
                                        <p:tgtEl>
                                          <p:spTgt spid="4"/>
                                        </p:tgtEl>
                                        <p:attrNameLst>
                                          <p:attrName>ppt_h</p:attrName>
                                        </p:attrNameLst>
                                      </p:cBhvr>
                                      <p:tavLst>
                                        <p:tav tm="0">
                                          <p:val>
                                            <p:fltVal val="0"/>
                                          </p:val>
                                        </p:tav>
                                        <p:tav tm="100000">
                                          <p:val>
                                            <p:strVal val="#ppt_h"/>
                                          </p:val>
                                        </p:tav>
                                      </p:tavLst>
                                    </p:anim>
                                    <p:anim calcmode="lin" valueType="num">
                                      <p:cBhvr>
                                        <p:cTn id="9" dur="3250" fill="hold"/>
                                        <p:tgtEl>
                                          <p:spTgt spid="4"/>
                                        </p:tgtEl>
                                        <p:attrNameLst>
                                          <p:attrName>style.rotation</p:attrName>
                                        </p:attrNameLst>
                                      </p:cBhvr>
                                      <p:tavLst>
                                        <p:tav tm="0">
                                          <p:val>
                                            <p:fltVal val="360"/>
                                          </p:val>
                                        </p:tav>
                                        <p:tav tm="100000">
                                          <p:val>
                                            <p:fltVal val="0"/>
                                          </p:val>
                                        </p:tav>
                                      </p:tavLst>
                                    </p:anim>
                                    <p:animEffect transition="in" filter="fade">
                                      <p:cBhvr>
                                        <p:cTn id="10" dur="3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rgbClr val="006600"/>
            </a:gs>
            <a:gs pos="47000">
              <a:srgbClr val="FF0000"/>
            </a:gs>
          </a:gsLst>
          <a:lin ang="0" scaled="1"/>
          <a:tileRect/>
        </a:gra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DC43BD6-6E40-4960-8E6A-928AC907D907}"/>
              </a:ext>
            </a:extLst>
          </p:cNvPr>
          <p:cNvSpPr/>
          <p:nvPr/>
        </p:nvSpPr>
        <p:spPr>
          <a:xfrm>
            <a:off x="1709529" y="417442"/>
            <a:ext cx="8835888" cy="6052931"/>
          </a:xfrm>
          <a:prstGeom prst="ellipse">
            <a:avLst/>
          </a:prstGeom>
          <a:solidFill>
            <a:schemeClr val="bg1"/>
          </a:solidFill>
          <a:ln w="76200" cap="flat" cmpd="sng">
            <a:solidFill>
              <a:srgbClr val="00B050"/>
            </a:solid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73FEDE2-4F71-4E1E-8A46-A123AC3A7795}"/>
              </a:ext>
            </a:extLst>
          </p:cNvPr>
          <p:cNvSpPr txBox="1"/>
          <p:nvPr/>
        </p:nvSpPr>
        <p:spPr>
          <a:xfrm>
            <a:off x="2243039" y="1271380"/>
            <a:ext cx="7768867" cy="4078039"/>
          </a:xfrm>
          <a:prstGeom prst="rect">
            <a:avLst/>
          </a:prstGeom>
          <a:noFill/>
        </p:spPr>
        <p:txBody>
          <a:bodyPr wrap="square" rtlCol="0">
            <a:spAutoFit/>
          </a:bodyPr>
          <a:lstStyle/>
          <a:p>
            <a:r>
              <a:rPr lang="bn-IN" sz="25900" dirty="0">
                <a:solidFill>
                  <a:srgbClr val="00B050"/>
                </a:solidFill>
                <a:latin typeface="NikoshBAN" panose="02000000000000000000" pitchFamily="2" charset="0"/>
                <a:cs typeface="NikoshBAN" panose="02000000000000000000" pitchFamily="2" charset="0"/>
              </a:rPr>
              <a:t>ধন্য</a:t>
            </a:r>
            <a:r>
              <a:rPr lang="bn-IN" sz="25900" dirty="0">
                <a:solidFill>
                  <a:srgbClr val="FF0000"/>
                </a:solidFill>
                <a:latin typeface="NikoshBAN" panose="02000000000000000000" pitchFamily="2" charset="0"/>
                <a:cs typeface="NikoshBAN" panose="02000000000000000000" pitchFamily="2" charset="0"/>
              </a:rPr>
              <a:t>বাদ</a:t>
            </a:r>
            <a:r>
              <a:rPr lang="bn-IN" dirty="0">
                <a:solidFill>
                  <a:schemeClr val="bg1"/>
                </a:solidFill>
                <a:latin typeface="NikoshBAN" panose="02000000000000000000" pitchFamily="2" charset="0"/>
                <a:cs typeface="NikoshBAN" panose="02000000000000000000" pitchFamily="2" charset="0"/>
              </a:rPr>
              <a:t> </a:t>
            </a:r>
            <a:endParaRPr lang="en-US"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2468919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anim calcmode="lin" valueType="num">
                                      <p:cBhvr>
                                        <p:cTn id="8" dur="2500" fill="hold"/>
                                        <p:tgtEl>
                                          <p:spTgt spid="2"/>
                                        </p:tgtEl>
                                        <p:attrNameLst>
                                          <p:attrName>ppt_w</p:attrName>
                                        </p:attrNameLst>
                                      </p:cBhvr>
                                      <p:tavLst>
                                        <p:tav tm="0" fmla="#ppt_w*sin(2.5*pi*$)">
                                          <p:val>
                                            <p:fltVal val="0"/>
                                          </p:val>
                                        </p:tav>
                                        <p:tav tm="100000">
                                          <p:val>
                                            <p:fltVal val="1"/>
                                          </p:val>
                                        </p:tav>
                                      </p:tavLst>
                                    </p:anim>
                                    <p:anim calcmode="lin" valueType="num">
                                      <p:cBhvr>
                                        <p:cTn id="9" dur="2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style.rotation</p:attrName>
                                        </p:attrNameLst>
                                      </p:cBhvr>
                                      <p:tavLst>
                                        <p:tav tm="0">
                                          <p:val>
                                            <p:fltVal val="90"/>
                                          </p:val>
                                        </p:tav>
                                        <p:tav tm="100000">
                                          <p:val>
                                            <p:fltVal val="0"/>
                                          </p:val>
                                        </p:tav>
                                      </p:tavLst>
                                    </p:anim>
                                    <p:animEffect transition="in" filter="fade">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rgbClr val="FF0000"/>
            </a:gs>
            <a:gs pos="28000">
              <a:srgbClr val="0066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75BE4F-64B6-43C7-973B-DB4339AF43B8}"/>
              </a:ext>
            </a:extLst>
          </p:cNvPr>
          <p:cNvSpPr txBox="1"/>
          <p:nvPr/>
        </p:nvSpPr>
        <p:spPr>
          <a:xfrm>
            <a:off x="268771" y="884167"/>
            <a:ext cx="10634870" cy="547842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prstTxWarp prst="textCurveDown">
              <a:avLst/>
            </a:prstTxWarp>
            <a:spAutoFit/>
          </a:bodyPr>
          <a:lstStyle/>
          <a:p>
            <a:r>
              <a:rPr lang="en-US" sz="35000" dirty="0">
                <a:solidFill>
                  <a:schemeClr val="bg1"/>
                </a:solidFill>
                <a:latin typeface="NikoshBAN" panose="02000000000000000000" pitchFamily="2" charset="0"/>
                <a:cs typeface="NikoshBAN" panose="02000000000000000000" pitchFamily="2" charset="0"/>
              </a:rPr>
              <a:t>স</a:t>
            </a:r>
            <a:r>
              <a:rPr lang="as-IN" sz="35000" dirty="0">
                <a:solidFill>
                  <a:schemeClr val="bg1"/>
                </a:solidFill>
                <a:latin typeface="NikoshBAN" panose="02000000000000000000" pitchFamily="2" charset="0"/>
                <a:cs typeface="NikoshBAN" panose="02000000000000000000" pitchFamily="2" charset="0"/>
              </a:rPr>
              <a:t>্</a:t>
            </a:r>
            <a:r>
              <a:rPr lang="en-US" sz="35000" dirty="0">
                <a:solidFill>
                  <a:schemeClr val="bg1"/>
                </a:solidFill>
                <a:latin typeface="NikoshBAN" panose="02000000000000000000" pitchFamily="2" charset="0"/>
                <a:cs typeface="NikoshBAN" panose="02000000000000000000" pitchFamily="2" charset="0"/>
              </a:rPr>
              <a:t>ব</a:t>
            </a:r>
            <a:r>
              <a:rPr lang="as-IN" sz="35000" dirty="0">
                <a:solidFill>
                  <a:schemeClr val="bg1"/>
                </a:solidFill>
                <a:latin typeface="NikoshBAN" panose="02000000000000000000" pitchFamily="2" charset="0"/>
                <a:cs typeface="NikoshBAN" panose="02000000000000000000" pitchFamily="2" charset="0"/>
              </a:rPr>
              <a:t>া</a:t>
            </a:r>
            <a:r>
              <a:rPr lang="en-US" sz="35000" dirty="0">
                <a:solidFill>
                  <a:schemeClr val="bg1"/>
                </a:solidFill>
                <a:latin typeface="NikoshBAN" panose="02000000000000000000" pitchFamily="2" charset="0"/>
                <a:cs typeface="NikoshBAN" panose="02000000000000000000" pitchFamily="2" charset="0"/>
              </a:rPr>
              <a:t>গ</a:t>
            </a:r>
            <a:r>
              <a:rPr lang="as-IN" sz="35000" dirty="0">
                <a:solidFill>
                  <a:schemeClr val="bg1"/>
                </a:solidFill>
                <a:latin typeface="NikoshBAN" panose="02000000000000000000" pitchFamily="2" charset="0"/>
                <a:cs typeface="NikoshBAN" panose="02000000000000000000" pitchFamily="2" charset="0"/>
              </a:rPr>
              <a:t>ত</a:t>
            </a:r>
            <a:r>
              <a:rPr lang="en-US" sz="35000" dirty="0">
                <a:solidFill>
                  <a:schemeClr val="bg1"/>
                </a:solidFill>
                <a:latin typeface="NikoshBAN" panose="02000000000000000000" pitchFamily="2" charset="0"/>
                <a:cs typeface="NikoshBAN" panose="02000000000000000000" pitchFamily="2" charset="0"/>
              </a:rPr>
              <a:t>ম</a:t>
            </a:r>
          </a:p>
        </p:txBody>
      </p:sp>
    </p:spTree>
    <p:extLst>
      <p:ext uri="{BB962C8B-B14F-4D97-AF65-F5344CB8AC3E}">
        <p14:creationId xmlns:p14="http://schemas.microsoft.com/office/powerpoint/2010/main" val="1529363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1D0868-4A02-4304-B824-42A36ADD6D16}"/>
              </a:ext>
            </a:extLst>
          </p:cNvPr>
          <p:cNvSpPr txBox="1"/>
          <p:nvPr/>
        </p:nvSpPr>
        <p:spPr>
          <a:xfrm>
            <a:off x="434836" y="5106042"/>
            <a:ext cx="4170120" cy="1631216"/>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প্রভাষক</a:t>
            </a:r>
            <a:r>
              <a:rPr lang="bn-BD" sz="2000" dirty="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আরবি</a:t>
            </a:r>
            <a:r>
              <a:rPr lang="bn-BD" sz="2000" dirty="0">
                <a:latin typeface="NikoshBAN" panose="02000000000000000000" pitchFamily="2" charset="0"/>
                <a:cs typeface="NikoshBAN" panose="02000000000000000000" pitchFamily="2" charset="0"/>
              </a:rPr>
              <a:t>)</a:t>
            </a:r>
            <a:r>
              <a:rPr lang="bn-IN" sz="2000" dirty="0">
                <a:latin typeface="NikoshBAN" panose="02000000000000000000" pitchFamily="2" charset="0"/>
                <a:cs typeface="NikoshBAN" panose="02000000000000000000" pitchFamily="2" charset="0"/>
              </a:rPr>
              <a:t>,</a:t>
            </a:r>
          </a:p>
          <a:p>
            <a:r>
              <a:rPr lang="bn-IN" sz="2000" dirty="0">
                <a:latin typeface="NikoshBAN" panose="02000000000000000000" pitchFamily="2" charset="0"/>
                <a:cs typeface="NikoshBAN" panose="02000000000000000000" pitchFamily="2" charset="0"/>
              </a:rPr>
              <a:t> দেবিপুর ইসলামিয়া ফাজিল (বি,এ) মাদরাসা,        </a:t>
            </a:r>
          </a:p>
          <a:p>
            <a:r>
              <a:rPr lang="bn-BD" sz="2000" dirty="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         তজুমদ্দিন,ভোলা</a:t>
            </a:r>
            <a:r>
              <a:rPr lang="bn-BD" sz="2000" dirty="0">
                <a:latin typeface="NikoshBAN" panose="02000000000000000000" pitchFamily="2" charset="0"/>
                <a:cs typeface="NikoshBAN" panose="02000000000000000000" pitchFamily="2" charset="0"/>
              </a:rPr>
              <a:t> .                </a:t>
            </a:r>
            <a:r>
              <a:rPr lang="en-US" sz="2000" dirty="0">
                <a:latin typeface="Times New Roman" panose="02020603050405020304" pitchFamily="18" charset="0"/>
                <a:cs typeface="NikoshBAN" panose="02000000000000000000" pitchFamily="2" charset="0"/>
              </a:rPr>
              <a:t>     </a:t>
            </a:r>
            <a:r>
              <a:rPr lang="bn-BD" sz="2000" dirty="0">
                <a:latin typeface="Times New Roman" panose="02020603050405020304" pitchFamily="18" charset="0"/>
                <a:cs typeface="NikoshBAN" panose="02000000000000000000" pitchFamily="2" charset="0"/>
              </a:rPr>
              <a:t> </a:t>
            </a:r>
          </a:p>
          <a:p>
            <a:r>
              <a:rPr lang="bn-BD" sz="2000" dirty="0">
                <a:latin typeface="Times New Roman" panose="02020603050405020304" pitchFamily="18" charset="0"/>
                <a:cs typeface="NikoshBAN" panose="02000000000000000000" pitchFamily="2" charset="0"/>
              </a:rPr>
              <a:t>  M</a:t>
            </a:r>
            <a:r>
              <a:rPr lang="en-US" sz="2000" dirty="0">
                <a:latin typeface="Times New Roman" panose="02020603050405020304" pitchFamily="18" charset="0"/>
                <a:cs typeface="Times New Roman" panose="02020603050405020304" pitchFamily="18" charset="0"/>
              </a:rPr>
              <a:t>ail</a:t>
            </a:r>
            <a:r>
              <a:rPr lang="en-US" sz="2000" dirty="0">
                <a:latin typeface="Times New Roman" panose="02020603050405020304" pitchFamily="18" charset="0"/>
                <a:cs typeface="NikoshBAN" panose="02000000000000000000" pitchFamily="2" charset="0"/>
              </a:rPr>
              <a:t>. </a:t>
            </a:r>
            <a:r>
              <a:rPr lang="en-US" sz="2000" dirty="0" err="1">
                <a:latin typeface="Times New Roman" panose="02020603050405020304" pitchFamily="18" charset="0"/>
                <a:cs typeface="NikoshBAN" panose="02000000000000000000" pitchFamily="2" charset="0"/>
              </a:rPr>
              <a:t>lecturerasad</a:t>
            </a:r>
            <a:r>
              <a:rPr lang="en-US" sz="2000" dirty="0">
                <a:latin typeface="Times New Roman" panose="02020603050405020304" pitchFamily="18" charset="0"/>
                <a:cs typeface="NikoshBAN" panose="02000000000000000000" pitchFamily="2" charset="0"/>
              </a:rPr>
              <a:t>@</a:t>
            </a:r>
            <a:r>
              <a:rPr lang="bn-BD" sz="2000" dirty="0">
                <a:latin typeface="Times New Roman" panose="02020603050405020304" pitchFamily="18" charset="0"/>
                <a:cs typeface="NikoshBAN" panose="02000000000000000000" pitchFamily="2" charset="0"/>
              </a:rPr>
              <a:t>yahoo</a:t>
            </a:r>
            <a:r>
              <a:rPr lang="en-US" sz="2000" dirty="0">
                <a:latin typeface="Times New Roman" panose="02020603050405020304" pitchFamily="18" charset="0"/>
                <a:cs typeface="NikoshBAN" panose="02000000000000000000" pitchFamily="2" charset="0"/>
              </a:rPr>
              <a:t>.com</a:t>
            </a:r>
            <a:endParaRPr lang="bn-IN" sz="2000" dirty="0">
              <a:latin typeface="Times New Roman" panose="02020603050405020304" pitchFamily="18" charset="0"/>
              <a:cs typeface="NikoshBAN" panose="02000000000000000000" pitchFamily="2" charset="0"/>
            </a:endParaRPr>
          </a:p>
          <a:p>
            <a:r>
              <a:rPr lang="en-US" sz="2000" dirty="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মোবাইল- ০১৭১৪ ৭০ ২১ ৭৪ </a:t>
            </a:r>
            <a:endParaRPr lang="en-US" sz="2000" dirty="0">
              <a:latin typeface="NikoshBAN" panose="02000000000000000000" pitchFamily="2" charset="0"/>
              <a:cs typeface="NikoshBAN" panose="02000000000000000000" pitchFamily="2" charset="0"/>
            </a:endParaRPr>
          </a:p>
        </p:txBody>
      </p:sp>
      <p:pic>
        <p:nvPicPr>
          <p:cNvPr id="45" name="Picture 44">
            <a:extLst>
              <a:ext uri="{FF2B5EF4-FFF2-40B4-BE49-F238E27FC236}">
                <a16:creationId xmlns:a16="http://schemas.microsoft.com/office/drawing/2014/main" id="{CC900F1C-2A65-4A77-8010-B2D27B89F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34" y="1167696"/>
            <a:ext cx="2580806" cy="3220011"/>
          </a:xfrm>
          <a:prstGeom prst="rect">
            <a:avLst/>
          </a:prstGeom>
          <a:ln w="88900" cap="sq" cmpd="thickThin">
            <a:solidFill>
              <a:srgbClr val="000000"/>
            </a:solidFill>
            <a:prstDash val="solid"/>
            <a:miter lim="800000"/>
          </a:ln>
          <a:effectLst>
            <a:innerShdw blurRad="76200">
              <a:srgbClr val="000000"/>
            </a:innerShdw>
          </a:effectLst>
        </p:spPr>
      </p:pic>
      <p:sp>
        <p:nvSpPr>
          <p:cNvPr id="14" name="Rectangle: Rounded Corners 13">
            <a:extLst>
              <a:ext uri="{FF2B5EF4-FFF2-40B4-BE49-F238E27FC236}">
                <a16:creationId xmlns:a16="http://schemas.microsoft.com/office/drawing/2014/main" id="{FC6DF4B3-3CAF-4CB5-9BD3-D4CCB80E8743}"/>
              </a:ext>
            </a:extLst>
          </p:cNvPr>
          <p:cNvSpPr/>
          <p:nvPr/>
        </p:nvSpPr>
        <p:spPr>
          <a:xfrm>
            <a:off x="5665202" y="819267"/>
            <a:ext cx="2798507" cy="920999"/>
          </a:xfrm>
          <a:prstGeom prst="roundRect">
            <a:avLst>
              <a:gd name="adj" fmla="val 48870"/>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a:latin typeface="NikoshBAN" panose="02000000000000000000" pitchFamily="2" charset="0"/>
                <a:cs typeface="NikoshBAN" panose="02000000000000000000" pitchFamily="2" charset="0"/>
              </a:rPr>
              <a:t>ব</a:t>
            </a:r>
            <a:r>
              <a:rPr lang="as-IN" sz="2400" dirty="0">
                <a:latin typeface="NikoshBAN" panose="02000000000000000000" pitchFamily="2" charset="0"/>
                <a:cs typeface="NikoshBAN" panose="02000000000000000000" pitchFamily="2" charset="0"/>
              </a:rPr>
              <a:t>ই</a:t>
            </a:r>
            <a:r>
              <a:rPr lang="en-US" sz="2400" dirty="0">
                <a:latin typeface="NikoshBAN" panose="02000000000000000000" pitchFamily="2" charset="0"/>
                <a:cs typeface="NikoshBAN" panose="02000000000000000000" pitchFamily="2" charset="0"/>
              </a:rPr>
              <a:t>ঃ</a:t>
            </a:r>
            <a:r>
              <a:rPr lang="bn-IN"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কাওয়াইদুল লুগাতিল আরাবিয়্যাহ</a:t>
            </a:r>
            <a:endParaRPr lang="en-US" sz="2400" dirty="0"/>
          </a:p>
        </p:txBody>
      </p:sp>
      <p:sp>
        <p:nvSpPr>
          <p:cNvPr id="16" name="Rectangle: Rounded Corners 15">
            <a:extLst>
              <a:ext uri="{FF2B5EF4-FFF2-40B4-BE49-F238E27FC236}">
                <a16:creationId xmlns:a16="http://schemas.microsoft.com/office/drawing/2014/main" id="{5DE9A5EF-76A9-46B2-A4DE-A22EFE48FAB5}"/>
              </a:ext>
            </a:extLst>
          </p:cNvPr>
          <p:cNvSpPr/>
          <p:nvPr/>
        </p:nvSpPr>
        <p:spPr>
          <a:xfrm>
            <a:off x="5665202" y="1958711"/>
            <a:ext cx="2606118" cy="768211"/>
          </a:xfrm>
          <a:prstGeom prst="roundRect">
            <a:avLst>
              <a:gd name="adj" fmla="val 4843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NikoshBAN" panose="02000000000000000000" pitchFamily="2" charset="0"/>
                <a:cs typeface="NikoshBAN" panose="02000000000000000000" pitchFamily="2" charset="0"/>
              </a:rPr>
              <a:t>শ্রেণীঃ</a:t>
            </a:r>
            <a:r>
              <a:rPr lang="en-US" sz="2800" dirty="0">
                <a:solidFill>
                  <a:schemeClr val="bg1"/>
                </a:solidFill>
              </a:rPr>
              <a:t> </a:t>
            </a:r>
            <a:r>
              <a:rPr lang="en-US" sz="2800" dirty="0" err="1">
                <a:solidFill>
                  <a:schemeClr val="bg1"/>
                </a:solidFill>
                <a:latin typeface="NikoshBAN" panose="02000000000000000000" pitchFamily="2" charset="0"/>
                <a:cs typeface="NikoshBAN" panose="02000000000000000000" pitchFamily="2" charset="0"/>
              </a:rPr>
              <a:t>দাখিল</a:t>
            </a:r>
            <a:r>
              <a:rPr lang="ar-SA"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অষ্টম</a:t>
            </a:r>
            <a:r>
              <a:rPr lang="ar-SA" sz="2800" dirty="0">
                <a:solidFill>
                  <a:schemeClr val="bg1"/>
                </a:solidFill>
                <a:latin typeface="NikoshBAN" panose="02000000000000000000" pitchFamily="2" charset="0"/>
                <a:cs typeface="NikoshBAN" panose="02000000000000000000" pitchFamily="2" charset="0"/>
              </a:rPr>
              <a:t> </a:t>
            </a:r>
            <a:endParaRPr lang="en-US" sz="2800" dirty="0"/>
          </a:p>
        </p:txBody>
      </p:sp>
      <p:sp>
        <p:nvSpPr>
          <p:cNvPr id="18" name="Scroll: Vertical 17">
            <a:extLst>
              <a:ext uri="{FF2B5EF4-FFF2-40B4-BE49-F238E27FC236}">
                <a16:creationId xmlns:a16="http://schemas.microsoft.com/office/drawing/2014/main" id="{98A54C98-BD1E-4E06-BC2B-C66D80ECB856}"/>
              </a:ext>
            </a:extLst>
          </p:cNvPr>
          <p:cNvSpPr/>
          <p:nvPr/>
        </p:nvSpPr>
        <p:spPr>
          <a:xfrm>
            <a:off x="8627254" y="4306974"/>
            <a:ext cx="2263806" cy="851460"/>
          </a:xfrm>
          <a:prstGeom prst="verticalScroll">
            <a:avLst>
              <a:gd name="adj" fmla="val 25000"/>
            </a:avLst>
          </a:prstGeom>
          <a:solidFill>
            <a:srgbClr val="FF00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200" dirty="0"/>
              <a:t>اَلدَّرْسُ </a:t>
            </a:r>
            <a:r>
              <a:rPr lang="ar-SA" sz="3200" dirty="0">
                <a:cs typeface="+mj-cs"/>
              </a:rPr>
              <a:t>الثاني</a:t>
            </a:r>
            <a:endParaRPr lang="en-US" sz="3200" dirty="0">
              <a:cs typeface="+mj-cs"/>
            </a:endParaRPr>
          </a:p>
        </p:txBody>
      </p:sp>
      <p:grpSp>
        <p:nvGrpSpPr>
          <p:cNvPr id="5" name="Group 4">
            <a:extLst>
              <a:ext uri="{FF2B5EF4-FFF2-40B4-BE49-F238E27FC236}">
                <a16:creationId xmlns:a16="http://schemas.microsoft.com/office/drawing/2014/main" id="{8D67ECC9-7566-4513-AB2E-8242307B5DA9}"/>
              </a:ext>
            </a:extLst>
          </p:cNvPr>
          <p:cNvGrpSpPr/>
          <p:nvPr/>
        </p:nvGrpSpPr>
        <p:grpSpPr>
          <a:xfrm>
            <a:off x="6588085" y="4262509"/>
            <a:ext cx="2183904" cy="870013"/>
            <a:chOff x="7625919" y="2991775"/>
            <a:chExt cx="2317072" cy="1207361"/>
          </a:xfrm>
        </p:grpSpPr>
        <p:sp>
          <p:nvSpPr>
            <p:cNvPr id="4" name="Scroll: Vertical 3">
              <a:extLst>
                <a:ext uri="{FF2B5EF4-FFF2-40B4-BE49-F238E27FC236}">
                  <a16:creationId xmlns:a16="http://schemas.microsoft.com/office/drawing/2014/main" id="{F5EC74D2-4796-43F3-BBF7-E71E49CEEDDB}"/>
                </a:ext>
              </a:extLst>
            </p:cNvPr>
            <p:cNvSpPr/>
            <p:nvPr/>
          </p:nvSpPr>
          <p:spPr>
            <a:xfrm>
              <a:off x="7625919" y="2991775"/>
              <a:ext cx="2317072" cy="1207361"/>
            </a:xfrm>
            <a:prstGeom prst="verticalScroll">
              <a:avLst>
                <a:gd name="adj" fmla="val 21795"/>
              </a:avLst>
            </a:prstGeom>
            <a:solidFill>
              <a:srgbClr val="FF00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074F86E-2713-4E5C-BECE-97CCB9A75A86}"/>
                </a:ext>
              </a:extLst>
            </p:cNvPr>
            <p:cNvSpPr/>
            <p:nvPr/>
          </p:nvSpPr>
          <p:spPr>
            <a:xfrm>
              <a:off x="8068613" y="3350867"/>
              <a:ext cx="1629486" cy="811522"/>
            </a:xfrm>
            <a:prstGeom prst="rect">
              <a:avLst/>
            </a:prstGeom>
          </p:spPr>
          <p:txBody>
            <a:bodyPr wrap="square">
              <a:spAutoFit/>
            </a:bodyPr>
            <a:lstStyle/>
            <a:p>
              <a:r>
                <a:rPr lang="en-US" sz="3200" dirty="0" err="1">
                  <a:solidFill>
                    <a:schemeClr val="bg1"/>
                  </a:solidFill>
                  <a:latin typeface="NikoshBAN" panose="02000000000000000000" pitchFamily="2" charset="0"/>
                  <a:cs typeface="NikoshBAN" panose="02000000000000000000" pitchFamily="2" charset="0"/>
                </a:rPr>
                <a:t>দ্বিতীয়</a:t>
              </a:r>
              <a:r>
                <a:rPr lang="en-US" sz="3200" dirty="0">
                  <a:solidFill>
                    <a:schemeClr val="bg1"/>
                  </a:solidFill>
                  <a:latin typeface="NikoshBAN" panose="02000000000000000000" pitchFamily="2" charset="0"/>
                  <a:cs typeface="NikoshBAN" panose="02000000000000000000" pitchFamily="2" charset="0"/>
                </a:rPr>
                <a:t> </a:t>
              </a:r>
              <a:r>
                <a:rPr lang="as-IN" sz="3200" dirty="0">
                  <a:solidFill>
                    <a:schemeClr val="bg1"/>
                  </a:solidFill>
                  <a:latin typeface="NikoshBAN" panose="02000000000000000000" pitchFamily="2" charset="0"/>
                  <a:cs typeface="NikoshBAN" panose="02000000000000000000" pitchFamily="2" charset="0"/>
                </a:rPr>
                <a:t>প</a:t>
              </a:r>
              <a:r>
                <a:rPr lang="en-US" sz="3200" dirty="0">
                  <a:solidFill>
                    <a:schemeClr val="bg1"/>
                  </a:solidFill>
                  <a:latin typeface="NikoshBAN" panose="02000000000000000000" pitchFamily="2" charset="0"/>
                  <a:cs typeface="NikoshBAN" panose="02000000000000000000" pitchFamily="2" charset="0"/>
                </a:rPr>
                <a:t>াঠ </a:t>
              </a:r>
            </a:p>
          </p:txBody>
        </p:sp>
      </p:grpSp>
      <p:grpSp>
        <p:nvGrpSpPr>
          <p:cNvPr id="21" name="Group 20">
            <a:extLst>
              <a:ext uri="{FF2B5EF4-FFF2-40B4-BE49-F238E27FC236}">
                <a16:creationId xmlns:a16="http://schemas.microsoft.com/office/drawing/2014/main" id="{9FBBD9C8-81BB-4A5B-BD53-873EE0CF418F}"/>
              </a:ext>
            </a:extLst>
          </p:cNvPr>
          <p:cNvGrpSpPr/>
          <p:nvPr/>
        </p:nvGrpSpPr>
        <p:grpSpPr>
          <a:xfrm>
            <a:off x="8959049" y="3072206"/>
            <a:ext cx="2041863" cy="754600"/>
            <a:chOff x="9543495" y="2805343"/>
            <a:chExt cx="1997473" cy="941033"/>
          </a:xfrm>
        </p:grpSpPr>
        <p:sp>
          <p:nvSpPr>
            <p:cNvPr id="19" name="Scroll: Horizontal 18">
              <a:extLst>
                <a:ext uri="{FF2B5EF4-FFF2-40B4-BE49-F238E27FC236}">
                  <a16:creationId xmlns:a16="http://schemas.microsoft.com/office/drawing/2014/main" id="{5A4FD4F0-AB6D-4D8A-AC7D-346E985A8179}"/>
                </a:ext>
              </a:extLst>
            </p:cNvPr>
            <p:cNvSpPr/>
            <p:nvPr/>
          </p:nvSpPr>
          <p:spPr>
            <a:xfrm>
              <a:off x="9543495" y="2805343"/>
              <a:ext cx="1953088" cy="941033"/>
            </a:xfrm>
            <a:prstGeom prst="horizontalScroll">
              <a:avLst/>
            </a:prstGeom>
            <a:solidFill>
              <a:schemeClr val="tx2">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7E060F-3A32-4C6B-8C75-A867F3BA6B30}"/>
                </a:ext>
              </a:extLst>
            </p:cNvPr>
            <p:cNvSpPr txBox="1"/>
            <p:nvPr/>
          </p:nvSpPr>
          <p:spPr>
            <a:xfrm>
              <a:off x="9605636" y="2912189"/>
              <a:ext cx="1935332" cy="729251"/>
            </a:xfrm>
            <a:prstGeom prst="rect">
              <a:avLst/>
            </a:prstGeom>
            <a:noFill/>
          </p:spPr>
          <p:txBody>
            <a:bodyPr wrap="square" rtlCol="0">
              <a:spAutoFit/>
            </a:bodyPr>
            <a:lstStyle/>
            <a:p>
              <a:r>
                <a:rPr lang="ar-SA" sz="3200" dirty="0">
                  <a:solidFill>
                    <a:srgbClr val="FF0000"/>
                  </a:solidFill>
                </a:rPr>
                <a:t>اَلْوَحْدَةُ الُأُوْلَى</a:t>
              </a:r>
              <a:endParaRPr lang="en-US" sz="3200" dirty="0">
                <a:solidFill>
                  <a:srgbClr val="FF0000"/>
                </a:solidFill>
              </a:endParaRPr>
            </a:p>
          </p:txBody>
        </p:sp>
      </p:grpSp>
      <p:grpSp>
        <p:nvGrpSpPr>
          <p:cNvPr id="20" name="Group 19">
            <a:extLst>
              <a:ext uri="{FF2B5EF4-FFF2-40B4-BE49-F238E27FC236}">
                <a16:creationId xmlns:a16="http://schemas.microsoft.com/office/drawing/2014/main" id="{60B500CE-1707-45F8-BE32-987743A0351C}"/>
              </a:ext>
            </a:extLst>
          </p:cNvPr>
          <p:cNvGrpSpPr/>
          <p:nvPr/>
        </p:nvGrpSpPr>
        <p:grpSpPr>
          <a:xfrm>
            <a:off x="6379745" y="3094371"/>
            <a:ext cx="1882066" cy="1045692"/>
            <a:chOff x="6968969" y="2922232"/>
            <a:chExt cx="1873189" cy="1257278"/>
          </a:xfrm>
        </p:grpSpPr>
        <p:sp>
          <p:nvSpPr>
            <p:cNvPr id="24" name="Scroll: Horizontal 23">
              <a:extLst>
                <a:ext uri="{FF2B5EF4-FFF2-40B4-BE49-F238E27FC236}">
                  <a16:creationId xmlns:a16="http://schemas.microsoft.com/office/drawing/2014/main" id="{6C7E86F0-53F2-4E88-8CC5-0803B64167C8}"/>
                </a:ext>
              </a:extLst>
            </p:cNvPr>
            <p:cNvSpPr/>
            <p:nvPr/>
          </p:nvSpPr>
          <p:spPr>
            <a:xfrm flipH="1">
              <a:off x="6968969" y="2922232"/>
              <a:ext cx="1873189" cy="939554"/>
            </a:xfrm>
            <a:prstGeom prst="horizontalScroll">
              <a:avLst/>
            </a:prstGeom>
            <a:solidFill>
              <a:schemeClr val="tx2">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0CEE72-2E52-43FB-98C3-E7B05ECEA57D}"/>
                </a:ext>
              </a:extLst>
            </p:cNvPr>
            <p:cNvSpPr/>
            <p:nvPr/>
          </p:nvSpPr>
          <p:spPr>
            <a:xfrm>
              <a:off x="6994146" y="3102292"/>
              <a:ext cx="1740881" cy="1077218"/>
            </a:xfrm>
            <a:prstGeom prst="rect">
              <a:avLst/>
            </a:prstGeom>
          </p:spPr>
          <p:txBody>
            <a:bodyPr wrap="square">
              <a:spAutoFit/>
            </a:bodyPr>
            <a:lstStyle/>
            <a:p>
              <a:r>
                <a:rPr lang="en-US" sz="3200" dirty="0">
                  <a:solidFill>
                    <a:srgbClr val="FF0000"/>
                  </a:solidFill>
                  <a:latin typeface="NikoshBAN" panose="02000000000000000000" pitchFamily="2" charset="0"/>
                  <a:cs typeface="NikoshBAN" panose="02000000000000000000" pitchFamily="2" charset="0"/>
                </a:rPr>
                <a:t>প</a:t>
              </a:r>
              <a:r>
                <a:rPr lang="as-IN" sz="3200" dirty="0">
                  <a:solidFill>
                    <a:srgbClr val="FF0000"/>
                  </a:solidFill>
                  <a:latin typeface="NikoshBAN" panose="02000000000000000000" pitchFamily="2" charset="0"/>
                  <a:cs typeface="NikoshBAN" panose="02000000000000000000" pitchFamily="2" charset="0"/>
                </a:rPr>
                <a:t>্</a:t>
              </a:r>
              <a:r>
                <a:rPr lang="en-US" sz="3200" dirty="0">
                  <a:solidFill>
                    <a:srgbClr val="FF0000"/>
                  </a:solidFill>
                  <a:latin typeface="NikoshBAN" panose="02000000000000000000" pitchFamily="2" charset="0"/>
                  <a:cs typeface="NikoshBAN" panose="02000000000000000000" pitchFamily="2" charset="0"/>
                </a:rPr>
                <a:t>রথম ইউনিট</a:t>
              </a:r>
            </a:p>
          </p:txBody>
        </p:sp>
      </p:grpSp>
      <p:sp>
        <p:nvSpPr>
          <p:cNvPr id="36" name="Frame 35">
            <a:extLst>
              <a:ext uri="{FF2B5EF4-FFF2-40B4-BE49-F238E27FC236}">
                <a16:creationId xmlns:a16="http://schemas.microsoft.com/office/drawing/2014/main" id="{3F25F1A0-F003-4CD8-9177-1F5CA15AB92A}"/>
              </a:ext>
            </a:extLst>
          </p:cNvPr>
          <p:cNvSpPr/>
          <p:nvPr/>
        </p:nvSpPr>
        <p:spPr>
          <a:xfrm>
            <a:off x="5282211" y="85853"/>
            <a:ext cx="6847643" cy="6676714"/>
          </a:xfrm>
          <a:prstGeom prst="frame">
            <a:avLst>
              <a:gd name="adj1" fmla="val 23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3" name="Group 42">
            <a:extLst>
              <a:ext uri="{FF2B5EF4-FFF2-40B4-BE49-F238E27FC236}">
                <a16:creationId xmlns:a16="http://schemas.microsoft.com/office/drawing/2014/main" id="{AD51C421-AAF8-4AFC-A84F-C7E3F1AABB25}"/>
              </a:ext>
            </a:extLst>
          </p:cNvPr>
          <p:cNvGrpSpPr/>
          <p:nvPr/>
        </p:nvGrpSpPr>
        <p:grpSpPr>
          <a:xfrm>
            <a:off x="8524497" y="2039274"/>
            <a:ext cx="3136158" cy="550415"/>
            <a:chOff x="8753383" y="2947387"/>
            <a:chExt cx="3142695" cy="550415"/>
          </a:xfrm>
          <a:scene3d>
            <a:camera prst="orthographicFront">
              <a:rot lat="0" lon="0" rev="0"/>
            </a:camera>
            <a:lightRig rig="contrasting" dir="t">
              <a:rot lat="0" lon="0" rev="1500000"/>
            </a:lightRig>
          </a:scene3d>
        </p:grpSpPr>
        <p:sp>
          <p:nvSpPr>
            <p:cNvPr id="42" name="Rectangle: Rounded Corners 41">
              <a:extLst>
                <a:ext uri="{FF2B5EF4-FFF2-40B4-BE49-F238E27FC236}">
                  <a16:creationId xmlns:a16="http://schemas.microsoft.com/office/drawing/2014/main" id="{2501E70F-9CCD-4D3C-A03F-2305335E10B1}"/>
                </a:ext>
              </a:extLst>
            </p:cNvPr>
            <p:cNvSpPr/>
            <p:nvPr/>
          </p:nvSpPr>
          <p:spPr>
            <a:xfrm>
              <a:off x="8753383" y="2947387"/>
              <a:ext cx="3142695" cy="550415"/>
            </a:xfrm>
            <a:prstGeom prst="roundRect">
              <a:avLst>
                <a:gd name="adj" fmla="val 50000"/>
              </a:avLst>
            </a:prstGeom>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F70C8EE-B824-40E9-9110-24958DF9AA41}"/>
                </a:ext>
              </a:extLst>
            </p:cNvPr>
            <p:cNvSpPr txBox="1"/>
            <p:nvPr/>
          </p:nvSpPr>
          <p:spPr>
            <a:xfrm>
              <a:off x="8762259" y="2992307"/>
              <a:ext cx="3113105" cy="461665"/>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ctr"/>
              <a:r>
                <a:rPr lang="ar-SA" sz="2400" dirty="0">
                  <a:solidFill>
                    <a:schemeClr val="bg1"/>
                  </a:solidFill>
                </a:rPr>
                <a:t>اَلصَّفُّ: اَلصَّفُّ </a:t>
              </a:r>
              <a:r>
                <a:rPr lang="ar-SA" sz="2400" dirty="0">
                  <a:solidFill>
                    <a:schemeClr val="bg1"/>
                  </a:solidFill>
                  <a:latin typeface="Times New Roman" panose="02020603050405020304" pitchFamily="18" charset="0"/>
                  <a:cs typeface="Times New Roman" panose="02020603050405020304" pitchFamily="18" charset="0"/>
                </a:rPr>
                <a:t>الثّامِنُ</a:t>
              </a:r>
              <a:r>
                <a:rPr lang="ar-SA" sz="2400" dirty="0">
                  <a:solidFill>
                    <a:schemeClr val="bg1"/>
                  </a:solidFill>
                </a:rPr>
                <a:t> لِلدَّاخِلُ</a:t>
              </a:r>
              <a:endParaRPr lang="en-US" sz="2400" dirty="0"/>
            </a:p>
          </p:txBody>
        </p:sp>
      </p:grpSp>
      <p:grpSp>
        <p:nvGrpSpPr>
          <p:cNvPr id="39" name="Group 38">
            <a:extLst>
              <a:ext uri="{FF2B5EF4-FFF2-40B4-BE49-F238E27FC236}">
                <a16:creationId xmlns:a16="http://schemas.microsoft.com/office/drawing/2014/main" id="{F74660D3-7B47-4312-B081-5C3D8CA04307}"/>
              </a:ext>
            </a:extLst>
          </p:cNvPr>
          <p:cNvGrpSpPr/>
          <p:nvPr/>
        </p:nvGrpSpPr>
        <p:grpSpPr>
          <a:xfrm>
            <a:off x="8584795" y="897061"/>
            <a:ext cx="3338002" cy="736847"/>
            <a:chOff x="8691239" y="1873188"/>
            <a:chExt cx="3382392" cy="736847"/>
          </a:xfrm>
        </p:grpSpPr>
        <p:sp>
          <p:nvSpPr>
            <p:cNvPr id="38" name="Rectangle: Rounded Corners 37">
              <a:extLst>
                <a:ext uri="{FF2B5EF4-FFF2-40B4-BE49-F238E27FC236}">
                  <a16:creationId xmlns:a16="http://schemas.microsoft.com/office/drawing/2014/main" id="{037CB66D-EC4A-41A6-935A-DACE97258899}"/>
                </a:ext>
              </a:extLst>
            </p:cNvPr>
            <p:cNvSpPr/>
            <p:nvPr/>
          </p:nvSpPr>
          <p:spPr>
            <a:xfrm>
              <a:off x="8691239" y="1873188"/>
              <a:ext cx="3213715" cy="736847"/>
            </a:xfrm>
            <a:prstGeom prst="roundRect">
              <a:avLst>
                <a:gd name="adj" fmla="val 50000"/>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9DA4362-79B0-417B-B5F8-48790DBBAC1C}"/>
                </a:ext>
              </a:extLst>
            </p:cNvPr>
            <p:cNvSpPr txBox="1"/>
            <p:nvPr/>
          </p:nvSpPr>
          <p:spPr>
            <a:xfrm>
              <a:off x="8778353" y="1975297"/>
              <a:ext cx="3295278" cy="523220"/>
            </a:xfrm>
            <a:prstGeom prst="rect">
              <a:avLst/>
            </a:prstGeom>
            <a:noFill/>
          </p:spPr>
          <p:txBody>
            <a:bodyPr wrap="square" rtlCol="0">
              <a:spAutoFit/>
            </a:bodyPr>
            <a:lstStyle/>
            <a:p>
              <a:r>
                <a:rPr lang="ar-SA" sz="2800" dirty="0">
                  <a:solidFill>
                    <a:schemeClr val="bg1"/>
                  </a:solidFill>
                </a:rPr>
                <a:t>اَلْكِتَابُ: قَوَاعِدُ</a:t>
              </a:r>
              <a:r>
                <a:rPr lang="ar-SA" sz="2800" dirty="0">
                  <a:solidFill>
                    <a:schemeClr val="bg1"/>
                  </a:solidFill>
                  <a:latin typeface="Calibri" panose="020F0502020204030204" pitchFamily="34" charset="0"/>
                  <a:cs typeface="Calibri" panose="020F0502020204030204" pitchFamily="34" charset="0"/>
                </a:rPr>
                <a:t>ا</a:t>
              </a:r>
              <a:r>
                <a:rPr lang="ar-SA" sz="2800" dirty="0">
                  <a:solidFill>
                    <a:schemeClr val="bg1"/>
                  </a:solidFill>
                </a:rPr>
                <a:t>للُّغَةِ الْعَرَبِيَّةِ</a:t>
              </a:r>
              <a:endParaRPr lang="en-US" sz="2800" dirty="0"/>
            </a:p>
          </p:txBody>
        </p:sp>
      </p:grpSp>
      <p:sp>
        <p:nvSpPr>
          <p:cNvPr id="35" name="Frame 34">
            <a:extLst>
              <a:ext uri="{FF2B5EF4-FFF2-40B4-BE49-F238E27FC236}">
                <a16:creationId xmlns:a16="http://schemas.microsoft.com/office/drawing/2014/main" id="{BC128DFD-BD2C-430A-8565-C222571C56A3}"/>
              </a:ext>
            </a:extLst>
          </p:cNvPr>
          <p:cNvSpPr/>
          <p:nvPr/>
        </p:nvSpPr>
        <p:spPr>
          <a:xfrm>
            <a:off x="5477522" y="257175"/>
            <a:ext cx="6436311" cy="6276791"/>
          </a:xfrm>
          <a:prstGeom prst="frame">
            <a:avLst>
              <a:gd name="adj1" fmla="val 281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a:extLst>
              <a:ext uri="{FF2B5EF4-FFF2-40B4-BE49-F238E27FC236}">
                <a16:creationId xmlns:a16="http://schemas.microsoft.com/office/drawing/2014/main" id="{6EE6304D-F640-434B-9797-9CEAA0EF7165}"/>
              </a:ext>
            </a:extLst>
          </p:cNvPr>
          <p:cNvGrpSpPr/>
          <p:nvPr/>
        </p:nvGrpSpPr>
        <p:grpSpPr>
          <a:xfrm>
            <a:off x="2470966" y="-22071"/>
            <a:ext cx="2865988" cy="1282851"/>
            <a:chOff x="3898592" y="-54595"/>
            <a:chExt cx="2873988" cy="1200329"/>
          </a:xfrm>
        </p:grpSpPr>
        <p:sp>
          <p:nvSpPr>
            <p:cNvPr id="17" name="Rectangle: Rounded Corners 16">
              <a:extLst>
                <a:ext uri="{FF2B5EF4-FFF2-40B4-BE49-F238E27FC236}">
                  <a16:creationId xmlns:a16="http://schemas.microsoft.com/office/drawing/2014/main" id="{982359A6-FB52-4ACB-982A-FE795E922502}"/>
                </a:ext>
              </a:extLst>
            </p:cNvPr>
            <p:cNvSpPr/>
            <p:nvPr/>
          </p:nvSpPr>
          <p:spPr>
            <a:xfrm>
              <a:off x="3898592" y="18419"/>
              <a:ext cx="2796464" cy="885007"/>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A3CB323-9031-4FB5-8F9B-5F91BE5D63B7}"/>
                </a:ext>
              </a:extLst>
            </p:cNvPr>
            <p:cNvSpPr txBox="1"/>
            <p:nvPr/>
          </p:nvSpPr>
          <p:spPr>
            <a:xfrm>
              <a:off x="3976116" y="-54595"/>
              <a:ext cx="2796464" cy="1200329"/>
            </a:xfrm>
            <a:prstGeom prst="rect">
              <a:avLst/>
            </a:prstGeom>
            <a:noFill/>
            <a:ln>
              <a:noFill/>
            </a:ln>
          </p:spPr>
          <p:txBody>
            <a:bodyPr wrap="square" rtlCol="0">
              <a:spAutoFit/>
            </a:bodyPr>
            <a:lstStyle/>
            <a:p>
              <a:r>
                <a:rPr lang="en-US" sz="7200" dirty="0">
                  <a:solidFill>
                    <a:schemeClr val="bg1"/>
                  </a:solidFill>
                  <a:latin typeface="NikoshBAN" panose="02000000000000000000" pitchFamily="2" charset="0"/>
                  <a:cs typeface="NikoshBAN" panose="02000000000000000000" pitchFamily="2" charset="0"/>
                </a:rPr>
                <a:t>পরিচিতি</a:t>
              </a:r>
              <a:r>
                <a:rPr lang="en-US" dirty="0">
                  <a:latin typeface="NikoshBAN" panose="02000000000000000000" pitchFamily="2" charset="0"/>
                  <a:cs typeface="NikoshBAN" panose="02000000000000000000" pitchFamily="2" charset="0"/>
                </a:rPr>
                <a:t> </a:t>
              </a:r>
            </a:p>
          </p:txBody>
        </p:sp>
      </p:grpSp>
      <p:grpSp>
        <p:nvGrpSpPr>
          <p:cNvPr id="44" name="Group 43">
            <a:extLst>
              <a:ext uri="{FF2B5EF4-FFF2-40B4-BE49-F238E27FC236}">
                <a16:creationId xmlns:a16="http://schemas.microsoft.com/office/drawing/2014/main" id="{1CA094FF-EDB9-43C2-8E04-FE60F6824107}"/>
              </a:ext>
            </a:extLst>
          </p:cNvPr>
          <p:cNvGrpSpPr/>
          <p:nvPr/>
        </p:nvGrpSpPr>
        <p:grpSpPr>
          <a:xfrm>
            <a:off x="7645057" y="5341904"/>
            <a:ext cx="2592280" cy="830997"/>
            <a:chOff x="8194089" y="5601809"/>
            <a:chExt cx="2592280" cy="830997"/>
          </a:xfrm>
        </p:grpSpPr>
        <p:sp>
          <p:nvSpPr>
            <p:cNvPr id="26" name="Rectangle: Rounded Corners 25">
              <a:extLst>
                <a:ext uri="{FF2B5EF4-FFF2-40B4-BE49-F238E27FC236}">
                  <a16:creationId xmlns:a16="http://schemas.microsoft.com/office/drawing/2014/main" id="{1111AFD6-69FF-46AF-AFB7-5F50833A9A99}"/>
                </a:ext>
              </a:extLst>
            </p:cNvPr>
            <p:cNvSpPr/>
            <p:nvPr/>
          </p:nvSpPr>
          <p:spPr>
            <a:xfrm>
              <a:off x="8194089" y="5637320"/>
              <a:ext cx="2476870" cy="710214"/>
            </a:xfrm>
            <a:prstGeom prst="roundRect">
              <a:avLst>
                <a:gd name="adj" fmla="val 2541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23CCC75-9751-458B-9675-F07BC396434D}"/>
                </a:ext>
              </a:extLst>
            </p:cNvPr>
            <p:cNvSpPr txBox="1"/>
            <p:nvPr/>
          </p:nvSpPr>
          <p:spPr>
            <a:xfrm>
              <a:off x="8451542" y="5601809"/>
              <a:ext cx="2334827" cy="830997"/>
            </a:xfrm>
            <a:prstGeom prst="rect">
              <a:avLst/>
            </a:prstGeom>
            <a:noFill/>
          </p:spPr>
          <p:txBody>
            <a:bodyPr wrap="square" rtlCol="0">
              <a:spAutoFit/>
            </a:bodyPr>
            <a:lstStyle/>
            <a:p>
              <a:r>
                <a:rPr lang="en-US" sz="2400" dirty="0">
                  <a:solidFill>
                    <a:schemeClr val="bg1"/>
                  </a:solidFill>
                  <a:latin typeface="NikoshBAN" panose="02000000000000000000" pitchFamily="2" charset="0"/>
                  <a:cs typeface="NikoshBAN" panose="02000000000000000000" pitchFamily="2" charset="0"/>
                </a:rPr>
                <a:t>সময়ঃ ৪৫ মিনিট </a:t>
              </a:r>
            </a:p>
            <a:p>
              <a:r>
                <a:rPr lang="en-US" sz="2400" dirty="0" err="1">
                  <a:solidFill>
                    <a:schemeClr val="bg1"/>
                  </a:solidFill>
                  <a:latin typeface="NikoshBAN" panose="02000000000000000000" pitchFamily="2" charset="0"/>
                  <a:cs typeface="NikoshBAN" panose="02000000000000000000" pitchFamily="2" charset="0"/>
                </a:rPr>
                <a:t>তারিখঃ</a:t>
              </a:r>
              <a:r>
                <a:rPr lang="en-US" sz="2400" dirty="0">
                  <a:solidFill>
                    <a:schemeClr val="bg1"/>
                  </a:solidFill>
                  <a:latin typeface="NikoshBAN" panose="02000000000000000000" pitchFamily="2" charset="0"/>
                  <a:cs typeface="NikoshBAN" panose="02000000000000000000" pitchFamily="2" charset="0"/>
                </a:rPr>
                <a:t> </a:t>
              </a:r>
              <a:r>
                <a:rPr lang="bn-BD" sz="2400" dirty="0">
                  <a:solidFill>
                    <a:schemeClr val="bg1"/>
                  </a:solidFill>
                  <a:latin typeface="NikoshBAN" panose="02000000000000000000" pitchFamily="2" charset="0"/>
                  <a:cs typeface="NikoshBAN" panose="02000000000000000000" pitchFamily="2" charset="0"/>
                </a:rPr>
                <a:t>২</a:t>
              </a:r>
              <a:r>
                <a:rPr lang="en-US" sz="2400" dirty="0">
                  <a:solidFill>
                    <a:schemeClr val="bg1"/>
                  </a:solidFill>
                  <a:latin typeface="NikoshBAN" panose="02000000000000000000" pitchFamily="2" charset="0"/>
                  <a:cs typeface="NikoshBAN" panose="02000000000000000000" pitchFamily="2" charset="0"/>
                </a:rPr>
                <a:t>৪/</a:t>
              </a:r>
              <a:r>
                <a:rPr lang="bn-BD" sz="2400" dirty="0">
                  <a:solidFill>
                    <a:schemeClr val="bg1"/>
                  </a:solidFill>
                  <a:latin typeface="NikoshBAN" panose="02000000000000000000" pitchFamily="2" charset="0"/>
                  <a:cs typeface="NikoshBAN" panose="02000000000000000000" pitchFamily="2" charset="0"/>
                </a:rPr>
                <a:t>১০</a:t>
              </a:r>
              <a:r>
                <a:rPr lang="en-US" sz="2400" dirty="0">
                  <a:solidFill>
                    <a:schemeClr val="bg1"/>
                  </a:solidFill>
                  <a:latin typeface="NikoshBAN" panose="02000000000000000000" pitchFamily="2" charset="0"/>
                  <a:cs typeface="NikoshBAN" panose="02000000000000000000" pitchFamily="2" charset="0"/>
                </a:rPr>
                <a:t>/২০</a:t>
              </a:r>
              <a:r>
                <a:rPr lang="bn-IN" sz="2400" dirty="0">
                  <a:solidFill>
                    <a:schemeClr val="bg1"/>
                  </a:solidFill>
                  <a:latin typeface="NikoshBAN" panose="02000000000000000000" pitchFamily="2" charset="0"/>
                  <a:cs typeface="NikoshBAN" panose="02000000000000000000" pitchFamily="2" charset="0"/>
                </a:rPr>
                <a:t>২</a:t>
              </a:r>
              <a:r>
                <a:rPr lang="en-US" sz="2400" dirty="0">
                  <a:solidFill>
                    <a:schemeClr val="bg1"/>
                  </a:solidFill>
                  <a:latin typeface="NikoshBAN" panose="02000000000000000000" pitchFamily="2" charset="0"/>
                  <a:cs typeface="NikoshBAN" panose="02000000000000000000" pitchFamily="2" charset="0"/>
                </a:rPr>
                <a:t>০</a:t>
              </a:r>
            </a:p>
          </p:txBody>
        </p:sp>
      </p:grpSp>
      <p:sp>
        <p:nvSpPr>
          <p:cNvPr id="27" name="TextBox 26">
            <a:extLst>
              <a:ext uri="{FF2B5EF4-FFF2-40B4-BE49-F238E27FC236}">
                <a16:creationId xmlns:a16="http://schemas.microsoft.com/office/drawing/2014/main" id="{46B992DB-4EF3-4379-9492-1F4C947F2D65}"/>
              </a:ext>
            </a:extLst>
          </p:cNvPr>
          <p:cNvSpPr txBox="1"/>
          <p:nvPr/>
        </p:nvSpPr>
        <p:spPr>
          <a:xfrm>
            <a:off x="278167" y="4387707"/>
            <a:ext cx="3230097" cy="769441"/>
          </a:xfrm>
          <a:prstGeom prst="rect">
            <a:avLst/>
          </a:prstGeom>
          <a:noFill/>
        </p:spPr>
        <p:txBody>
          <a:bodyPr wrap="square" rtlCol="0">
            <a:spAutoFit/>
          </a:bodyPr>
          <a:lstStyle/>
          <a:p>
            <a:r>
              <a:rPr lang="en-US" sz="4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মোঃ আসাদুল্লাহ </a:t>
            </a:r>
          </a:p>
        </p:txBody>
      </p:sp>
    </p:spTree>
    <p:extLst>
      <p:ext uri="{BB962C8B-B14F-4D97-AF65-F5344CB8AC3E}">
        <p14:creationId xmlns:p14="http://schemas.microsoft.com/office/powerpoint/2010/main" val="1854247602"/>
      </p:ext>
    </p:extLst>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1+#ppt_w/2"/>
                                          </p:val>
                                        </p:tav>
                                        <p:tav tm="100000">
                                          <p:val>
                                            <p:strVal val="#ppt_x"/>
                                          </p:val>
                                        </p:tav>
                                      </p:tavLst>
                                    </p:anim>
                                    <p:anim calcmode="lin" valueType="num">
                                      <p:cBhvr additive="base">
                                        <p:cTn id="8" dur="1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1000" fill="hold"/>
                                        <p:tgtEl>
                                          <p:spTgt spid="45"/>
                                        </p:tgtEl>
                                        <p:attrNameLst>
                                          <p:attrName>ppt_w</p:attrName>
                                        </p:attrNameLst>
                                      </p:cBhvr>
                                      <p:tavLst>
                                        <p:tav tm="0">
                                          <p:val>
                                            <p:fltVal val="0"/>
                                          </p:val>
                                        </p:tav>
                                        <p:tav tm="100000">
                                          <p:val>
                                            <p:strVal val="#ppt_w"/>
                                          </p:val>
                                        </p:tav>
                                      </p:tavLst>
                                    </p:anim>
                                    <p:anim calcmode="lin" valueType="num">
                                      <p:cBhvr>
                                        <p:cTn id="14" dur="1000" fill="hold"/>
                                        <p:tgtEl>
                                          <p:spTgt spid="45"/>
                                        </p:tgtEl>
                                        <p:attrNameLst>
                                          <p:attrName>ppt_h</p:attrName>
                                        </p:attrNameLst>
                                      </p:cBhvr>
                                      <p:tavLst>
                                        <p:tav tm="0">
                                          <p:val>
                                            <p:fltVal val="0"/>
                                          </p:val>
                                        </p:tav>
                                        <p:tav tm="100000">
                                          <p:val>
                                            <p:strVal val="#ppt_h"/>
                                          </p:val>
                                        </p:tav>
                                      </p:tavLst>
                                    </p:anim>
                                    <p:anim calcmode="lin" valueType="num">
                                      <p:cBhvr>
                                        <p:cTn id="15" dur="1000" fill="hold"/>
                                        <p:tgtEl>
                                          <p:spTgt spid="45"/>
                                        </p:tgtEl>
                                        <p:attrNameLst>
                                          <p:attrName>style.rotation</p:attrName>
                                        </p:attrNameLst>
                                      </p:cBhvr>
                                      <p:tavLst>
                                        <p:tav tm="0">
                                          <p:val>
                                            <p:fltVal val="90"/>
                                          </p:val>
                                        </p:tav>
                                        <p:tav tm="100000">
                                          <p:val>
                                            <p:fltVal val="0"/>
                                          </p:val>
                                        </p:tav>
                                      </p:tavLst>
                                    </p:anim>
                                    <p:animEffect transition="in" filter="fade">
                                      <p:cBhvr>
                                        <p:cTn id="16" dur="1000"/>
                                        <p:tgtEl>
                                          <p:spTgt spid="45"/>
                                        </p:tgtEl>
                                      </p:cBhvr>
                                    </p:animEffect>
                                  </p:childTnLst>
                                </p:cTn>
                              </p:par>
                              <p:par>
                                <p:cTn id="17" presetID="2" presetClass="entr" presetSubtype="3"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2000" fill="hold"/>
                                        <p:tgtEl>
                                          <p:spTgt spid="27"/>
                                        </p:tgtEl>
                                        <p:attrNameLst>
                                          <p:attrName>ppt_x</p:attrName>
                                        </p:attrNameLst>
                                      </p:cBhvr>
                                      <p:tavLst>
                                        <p:tav tm="0">
                                          <p:val>
                                            <p:strVal val="1+#ppt_w/2"/>
                                          </p:val>
                                        </p:tav>
                                        <p:tav tm="100000">
                                          <p:val>
                                            <p:strVal val="#ppt_x"/>
                                          </p:val>
                                        </p:tav>
                                      </p:tavLst>
                                    </p:anim>
                                    <p:anim calcmode="lin" valueType="num">
                                      <p:cBhvr additive="base">
                                        <p:cTn id="20" dur="20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200" decel="100000"/>
                                        <p:tgtEl>
                                          <p:spTgt spid="6"/>
                                        </p:tgtEl>
                                      </p:cBhvr>
                                    </p:animEffect>
                                    <p:anim calcmode="lin" valueType="num">
                                      <p:cBhvr>
                                        <p:cTn id="26" dur="1200" decel="100000" fill="hold"/>
                                        <p:tgtEl>
                                          <p:spTgt spid="6"/>
                                        </p:tgtEl>
                                        <p:attrNameLst>
                                          <p:attrName>style.rotation</p:attrName>
                                        </p:attrNameLst>
                                      </p:cBhvr>
                                      <p:tavLst>
                                        <p:tav tm="0">
                                          <p:val>
                                            <p:fltVal val="-90"/>
                                          </p:val>
                                        </p:tav>
                                        <p:tav tm="100000">
                                          <p:val>
                                            <p:fltVal val="0"/>
                                          </p:val>
                                        </p:tav>
                                      </p:tavLst>
                                    </p:anim>
                                    <p:anim calcmode="lin" valueType="num">
                                      <p:cBhvr>
                                        <p:cTn id="27" dur="1200" decel="100000" fill="hold"/>
                                        <p:tgtEl>
                                          <p:spTgt spid="6"/>
                                        </p:tgtEl>
                                        <p:attrNameLst>
                                          <p:attrName>ppt_x</p:attrName>
                                        </p:attrNameLst>
                                      </p:cBhvr>
                                      <p:tavLst>
                                        <p:tav tm="0">
                                          <p:val>
                                            <p:strVal val="#ppt_x+0.4"/>
                                          </p:val>
                                        </p:tav>
                                        <p:tav tm="100000">
                                          <p:val>
                                            <p:strVal val="#ppt_x-0.05"/>
                                          </p:val>
                                        </p:tav>
                                      </p:tavLst>
                                    </p:anim>
                                    <p:anim calcmode="lin" valueType="num">
                                      <p:cBhvr>
                                        <p:cTn id="28" dur="1200" decel="100000" fill="hold"/>
                                        <p:tgtEl>
                                          <p:spTgt spid="6"/>
                                        </p:tgtEl>
                                        <p:attrNameLst>
                                          <p:attrName>ppt_y</p:attrName>
                                        </p:attrNameLst>
                                      </p:cBhvr>
                                      <p:tavLst>
                                        <p:tav tm="0">
                                          <p:val>
                                            <p:strVal val="#ppt_y-0.4"/>
                                          </p:val>
                                        </p:tav>
                                        <p:tav tm="100000">
                                          <p:val>
                                            <p:strVal val="#ppt_y+0.1"/>
                                          </p:val>
                                        </p:tav>
                                      </p:tavLst>
                                    </p:anim>
                                    <p:anim calcmode="lin" valueType="num">
                                      <p:cBhvr>
                                        <p:cTn id="29" dur="300" accel="100000" fill="hold">
                                          <p:stCondLst>
                                            <p:cond delay="1200"/>
                                          </p:stCondLst>
                                        </p:cTn>
                                        <p:tgtEl>
                                          <p:spTgt spid="6"/>
                                        </p:tgtEl>
                                        <p:attrNameLst>
                                          <p:attrName>ppt_x</p:attrName>
                                        </p:attrNameLst>
                                      </p:cBhvr>
                                      <p:tavLst>
                                        <p:tav tm="0">
                                          <p:val>
                                            <p:strVal val="#ppt_x-0.05"/>
                                          </p:val>
                                        </p:tav>
                                        <p:tav tm="100000">
                                          <p:val>
                                            <p:strVal val="#ppt_x"/>
                                          </p:val>
                                        </p:tav>
                                      </p:tavLst>
                                    </p:anim>
                                    <p:anim calcmode="lin" valueType="num">
                                      <p:cBhvr>
                                        <p:cTn id="30" dur="300" accel="100000" fill="hold">
                                          <p:stCondLst>
                                            <p:cond delay="12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grpId="0" nodeType="clickEffect">
                                  <p:stCondLst>
                                    <p:cond delay="0"/>
                                  </p:stCondLst>
                                  <p:childTnLst>
                                    <p:animRot by="21600000">
                                      <p:cBhvr>
                                        <p:cTn id="34" dur="2000" fill="hold"/>
                                        <p:tgtEl>
                                          <p:spTgt spid="14"/>
                                        </p:tgtEl>
                                        <p:attrNameLst>
                                          <p:attrName>r</p:attrName>
                                        </p:attrNameLst>
                                      </p:cBhvr>
                                    </p:animRot>
                                  </p:childTnLst>
                                </p:cTn>
                              </p:par>
                              <p:par>
                                <p:cTn id="35" presetID="8" presetClass="emph" presetSubtype="0" fill="hold" nodeType="withEffect">
                                  <p:stCondLst>
                                    <p:cond delay="0"/>
                                  </p:stCondLst>
                                  <p:childTnLst>
                                    <p:animRot by="21600000">
                                      <p:cBhvr>
                                        <p:cTn id="36" dur="2000" fill="hold"/>
                                        <p:tgtEl>
                                          <p:spTgt spid="39"/>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grpId="0" nodeType="clickEffect">
                                  <p:stCondLst>
                                    <p:cond delay="0"/>
                                  </p:stCondLst>
                                  <p:childTnLst>
                                    <p:animRot by="-21600000">
                                      <p:cBhvr>
                                        <p:cTn id="40" dur="2000" fill="hold"/>
                                        <p:tgtEl>
                                          <p:spTgt spid="16"/>
                                        </p:tgtEl>
                                        <p:attrNameLst>
                                          <p:attrName>r</p:attrName>
                                        </p:attrNameLst>
                                      </p:cBhvr>
                                    </p:animRot>
                                  </p:childTnLst>
                                </p:cTn>
                              </p:par>
                              <p:par>
                                <p:cTn id="41" presetID="8" presetClass="emph" presetSubtype="0" fill="hold" nodeType="withEffect">
                                  <p:stCondLst>
                                    <p:cond delay="0"/>
                                  </p:stCondLst>
                                  <p:childTnLst>
                                    <p:animRot by="-21600000">
                                      <p:cBhvr>
                                        <p:cTn id="42" dur="2000" fill="hold"/>
                                        <p:tgtEl>
                                          <p:spTgt spid="43"/>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1500" fill="hold"/>
                                        <p:tgtEl>
                                          <p:spTgt spid="20"/>
                                        </p:tgtEl>
                                        <p:attrNameLst>
                                          <p:attrName>ppt_x</p:attrName>
                                        </p:attrNameLst>
                                      </p:cBhvr>
                                      <p:tavLst>
                                        <p:tav tm="0">
                                          <p:val>
                                            <p:strVal val="#ppt_x"/>
                                          </p:val>
                                        </p:tav>
                                        <p:tav tm="100000">
                                          <p:val>
                                            <p:strVal val="#ppt_x"/>
                                          </p:val>
                                        </p:tav>
                                      </p:tavLst>
                                    </p:anim>
                                    <p:anim calcmode="lin" valueType="num">
                                      <p:cBhvr additive="base">
                                        <p:cTn id="48" dur="1500" fill="hold"/>
                                        <p:tgtEl>
                                          <p:spTgt spid="20"/>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500" fill="hold"/>
                                        <p:tgtEl>
                                          <p:spTgt spid="21"/>
                                        </p:tgtEl>
                                        <p:attrNameLst>
                                          <p:attrName>ppt_x</p:attrName>
                                        </p:attrNameLst>
                                      </p:cBhvr>
                                      <p:tavLst>
                                        <p:tav tm="0">
                                          <p:val>
                                            <p:strVal val="#ppt_x"/>
                                          </p:val>
                                        </p:tav>
                                        <p:tav tm="100000">
                                          <p:val>
                                            <p:strVal val="#ppt_x"/>
                                          </p:val>
                                        </p:tav>
                                      </p:tavLst>
                                    </p:anim>
                                    <p:anim calcmode="lin" valueType="num">
                                      <p:cBhvr additive="base">
                                        <p:cTn id="52" dur="1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00"/>
                                        <p:tgtEl>
                                          <p:spTgt spid="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ipe(down)">
                                      <p:cBhvr>
                                        <p:cTn id="65" dur="580">
                                          <p:stCondLst>
                                            <p:cond delay="0"/>
                                          </p:stCondLst>
                                        </p:cTn>
                                        <p:tgtEl>
                                          <p:spTgt spid="44"/>
                                        </p:tgtEl>
                                      </p:cBhvr>
                                    </p:animEffect>
                                    <p:anim calcmode="lin" valueType="num">
                                      <p:cBhvr>
                                        <p:cTn id="6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71" dur="26">
                                          <p:stCondLst>
                                            <p:cond delay="650"/>
                                          </p:stCondLst>
                                        </p:cTn>
                                        <p:tgtEl>
                                          <p:spTgt spid="44"/>
                                        </p:tgtEl>
                                      </p:cBhvr>
                                      <p:to x="100000" y="60000"/>
                                    </p:animScale>
                                    <p:animScale>
                                      <p:cBhvr>
                                        <p:cTn id="72" dur="166" decel="50000">
                                          <p:stCondLst>
                                            <p:cond delay="676"/>
                                          </p:stCondLst>
                                        </p:cTn>
                                        <p:tgtEl>
                                          <p:spTgt spid="44"/>
                                        </p:tgtEl>
                                      </p:cBhvr>
                                      <p:to x="100000" y="100000"/>
                                    </p:animScale>
                                    <p:animScale>
                                      <p:cBhvr>
                                        <p:cTn id="73" dur="26">
                                          <p:stCondLst>
                                            <p:cond delay="1312"/>
                                          </p:stCondLst>
                                        </p:cTn>
                                        <p:tgtEl>
                                          <p:spTgt spid="44"/>
                                        </p:tgtEl>
                                      </p:cBhvr>
                                      <p:to x="100000" y="80000"/>
                                    </p:animScale>
                                    <p:animScale>
                                      <p:cBhvr>
                                        <p:cTn id="74" dur="166" decel="50000">
                                          <p:stCondLst>
                                            <p:cond delay="1338"/>
                                          </p:stCondLst>
                                        </p:cTn>
                                        <p:tgtEl>
                                          <p:spTgt spid="44"/>
                                        </p:tgtEl>
                                      </p:cBhvr>
                                      <p:to x="100000" y="100000"/>
                                    </p:animScale>
                                    <p:animScale>
                                      <p:cBhvr>
                                        <p:cTn id="75" dur="26">
                                          <p:stCondLst>
                                            <p:cond delay="1642"/>
                                          </p:stCondLst>
                                        </p:cTn>
                                        <p:tgtEl>
                                          <p:spTgt spid="44"/>
                                        </p:tgtEl>
                                      </p:cBhvr>
                                      <p:to x="100000" y="90000"/>
                                    </p:animScale>
                                    <p:animScale>
                                      <p:cBhvr>
                                        <p:cTn id="76" dur="166" decel="50000">
                                          <p:stCondLst>
                                            <p:cond delay="1668"/>
                                          </p:stCondLst>
                                        </p:cTn>
                                        <p:tgtEl>
                                          <p:spTgt spid="44"/>
                                        </p:tgtEl>
                                      </p:cBhvr>
                                      <p:to x="100000" y="100000"/>
                                    </p:animScale>
                                    <p:animScale>
                                      <p:cBhvr>
                                        <p:cTn id="77" dur="26">
                                          <p:stCondLst>
                                            <p:cond delay="1808"/>
                                          </p:stCondLst>
                                        </p:cTn>
                                        <p:tgtEl>
                                          <p:spTgt spid="44"/>
                                        </p:tgtEl>
                                      </p:cBhvr>
                                      <p:to x="100000" y="95000"/>
                                    </p:animScale>
                                    <p:animScale>
                                      <p:cBhvr>
                                        <p:cTn id="78" dur="166" decel="50000">
                                          <p:stCondLst>
                                            <p:cond delay="1834"/>
                                          </p:stCondLst>
                                        </p:cTn>
                                        <p:tgtEl>
                                          <p:spTgt spid="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6" grpId="0" animBg="1"/>
      <p:bldP spid="18"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C33C67FC-F3D7-4A9D-AFF1-D840ABBF6B11}"/>
              </a:ext>
            </a:extLst>
          </p:cNvPr>
          <p:cNvSpPr txBox="1"/>
          <p:nvPr/>
        </p:nvSpPr>
        <p:spPr>
          <a:xfrm>
            <a:off x="396215" y="475094"/>
            <a:ext cx="11558097" cy="64633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নিচের ছবির</a:t>
            </a:r>
            <a:r>
              <a:rPr lang="bn-IN" sz="3600" dirty="0">
                <a:latin typeface="NikoshBAN" panose="02000000000000000000" pitchFamily="2" charset="0"/>
                <a:cs typeface="NikoshBAN" panose="02000000000000000000" pitchFamily="2" charset="0"/>
              </a:rPr>
              <a:t>গুলোর</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দ</a:t>
            </a:r>
            <a:r>
              <a:rPr lang="en-US" sz="3600" dirty="0">
                <a:latin typeface="NikoshBAN" panose="02000000000000000000" pitchFamily="2" charset="0"/>
                <a:cs typeface="NikoshBAN" panose="02000000000000000000" pitchFamily="2" charset="0"/>
              </a:rPr>
              <a:t>িকে তাকা</a:t>
            </a:r>
            <a:r>
              <a:rPr lang="as-IN" sz="3600" dirty="0">
                <a:latin typeface="NikoshBAN" panose="02000000000000000000" pitchFamily="2" charset="0"/>
                <a:cs typeface="NikoshBAN" panose="02000000000000000000" pitchFamily="2" charset="0"/>
              </a:rPr>
              <a:t>ও</a:t>
            </a:r>
            <a:r>
              <a:rPr lang="bn-IN" sz="3600" dirty="0">
                <a:latin typeface="NikoshBAN" panose="02000000000000000000" pitchFamily="2" charset="0"/>
                <a:cs typeface="NikoshBAN" panose="02000000000000000000" pitchFamily="2" charset="0"/>
              </a:rPr>
              <a:t> এবং</a:t>
            </a:r>
            <a:r>
              <a:rPr lang="en-US" sz="3600" dirty="0">
                <a:latin typeface="NikoshBAN" panose="02000000000000000000" pitchFamily="2" charset="0"/>
                <a:cs typeface="NikoshBAN" panose="02000000000000000000" pitchFamily="2" charset="0"/>
              </a:rPr>
              <a:t> ব</a:t>
            </a:r>
            <a:r>
              <a:rPr lang="as-IN" sz="3600" dirty="0">
                <a:latin typeface="NikoshBAN" panose="02000000000000000000" pitchFamily="2" charset="0"/>
                <a:cs typeface="NikoshBAN" panose="02000000000000000000" pitchFamily="2" charset="0"/>
              </a:rPr>
              <a:t>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ছবিতে</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বুঝাইতেছে....</a:t>
            </a:r>
            <a:endParaRPr lang="en-US" sz="36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43D1537D-287F-4B0A-9ECE-77A7D90A7C19}"/>
              </a:ext>
            </a:extLst>
          </p:cNvPr>
          <p:cNvPicPr>
            <a:picLocks noChangeAspect="1"/>
          </p:cNvPicPr>
          <p:nvPr/>
        </p:nvPicPr>
        <p:blipFill rotWithShape="1">
          <a:blip r:embed="rId2">
            <a:extLst>
              <a:ext uri="{28A0092B-C50C-407E-A947-70E740481C1C}">
                <a14:useLocalDpi xmlns:a14="http://schemas.microsoft.com/office/drawing/2010/main" val="0"/>
              </a:ext>
            </a:extLst>
          </a:blip>
          <a:srcRect l="-1146" t="3842" r="1146" b="20349"/>
          <a:stretch/>
        </p:blipFill>
        <p:spPr>
          <a:xfrm>
            <a:off x="855689" y="1482480"/>
            <a:ext cx="2354322" cy="2419891"/>
          </a:xfrm>
          <a:prstGeom prst="rect">
            <a:avLst/>
          </a:prstGeom>
        </p:spPr>
      </p:pic>
      <p:pic>
        <p:nvPicPr>
          <p:cNvPr id="7" name="Picture 6" descr="Dakhil - 2019 - Class-6 qawaid.pdf - Adobe Reader">
            <a:extLst>
              <a:ext uri="{FF2B5EF4-FFF2-40B4-BE49-F238E27FC236}">
                <a16:creationId xmlns:a16="http://schemas.microsoft.com/office/drawing/2014/main" id="{BEA36E52-F68D-489F-841E-A0A7ADCE89AA}"/>
              </a:ext>
            </a:extLst>
          </p:cNvPr>
          <p:cNvPicPr>
            <a:picLocks noChangeAspect="1"/>
          </p:cNvPicPr>
          <p:nvPr/>
        </p:nvPicPr>
        <p:blipFill rotWithShape="1">
          <a:blip r:embed="rId3">
            <a:extLst>
              <a:ext uri="{28A0092B-C50C-407E-A947-70E740481C1C}">
                <a14:useLocalDpi xmlns:a14="http://schemas.microsoft.com/office/drawing/2010/main" val="0"/>
              </a:ext>
            </a:extLst>
          </a:blip>
          <a:srcRect l="29521" t="10222" r="27796" b="17778"/>
          <a:stretch/>
        </p:blipFill>
        <p:spPr>
          <a:xfrm>
            <a:off x="8654194" y="1412709"/>
            <a:ext cx="1852194" cy="2426324"/>
          </a:xfrm>
          <a:prstGeom prst="rect">
            <a:avLst/>
          </a:prstGeom>
          <a:ln>
            <a:noFill/>
          </a:ln>
          <a:effectLst>
            <a:outerShdw blurRad="292100" dist="139700" dir="2700000" algn="tl" rotWithShape="0">
              <a:srgbClr val="333333">
                <a:alpha val="65000"/>
              </a:srgbClr>
            </a:outerShdw>
          </a:effectLst>
        </p:spPr>
      </p:pic>
      <p:sp>
        <p:nvSpPr>
          <p:cNvPr id="29" name="Rectangle 28">
            <a:extLst>
              <a:ext uri="{FF2B5EF4-FFF2-40B4-BE49-F238E27FC236}">
                <a16:creationId xmlns:a16="http://schemas.microsoft.com/office/drawing/2014/main" id="{A5254642-BE5E-43ED-A44E-1A453BCE0044}"/>
              </a:ext>
            </a:extLst>
          </p:cNvPr>
          <p:cNvSpPr/>
          <p:nvPr/>
        </p:nvSpPr>
        <p:spPr>
          <a:xfrm>
            <a:off x="8654194" y="4054238"/>
            <a:ext cx="1852194" cy="79849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dirty="0">
                <a:solidFill>
                  <a:schemeClr val="tx1"/>
                </a:solidFill>
                <a:latin typeface="Times New Roman" panose="02020603050405020304" pitchFamily="18" charset="0"/>
                <a:cs typeface="Times New Roman" panose="02020603050405020304" pitchFamily="18" charset="0"/>
              </a:rPr>
              <a:t>كتاب</a:t>
            </a:r>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D8BFEC4-4B02-4B98-8C33-3A786DD0C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217" y="1482480"/>
            <a:ext cx="2317546" cy="2286782"/>
          </a:xfrm>
          <a:prstGeom prst="rect">
            <a:avLst/>
          </a:prstGeom>
        </p:spPr>
      </p:pic>
      <p:sp>
        <p:nvSpPr>
          <p:cNvPr id="32" name="Rectangle 31">
            <a:extLst>
              <a:ext uri="{FF2B5EF4-FFF2-40B4-BE49-F238E27FC236}">
                <a16:creationId xmlns:a16="http://schemas.microsoft.com/office/drawing/2014/main" id="{9774048A-50C0-44E9-B8F7-38F72A758222}"/>
              </a:ext>
            </a:extLst>
          </p:cNvPr>
          <p:cNvSpPr/>
          <p:nvPr/>
        </p:nvSpPr>
        <p:spPr>
          <a:xfrm>
            <a:off x="972472" y="4130317"/>
            <a:ext cx="2120756" cy="79849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solidFill>
                  <a:schemeClr val="tx1"/>
                </a:solidFill>
                <a:latin typeface="Times New Roman" panose="02020603050405020304" pitchFamily="18" charset="0"/>
                <a:cs typeface="Times New Roman" panose="02020603050405020304" pitchFamily="18" charset="0"/>
              </a:rPr>
              <a:t>اسدالله</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C0678FB4-A17B-4BC1-A8C2-69668DCBF761}"/>
              </a:ext>
            </a:extLst>
          </p:cNvPr>
          <p:cNvSpPr/>
          <p:nvPr/>
        </p:nvSpPr>
        <p:spPr>
          <a:xfrm>
            <a:off x="4591874" y="4206397"/>
            <a:ext cx="2404231" cy="64633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solidFill>
                  <a:schemeClr val="tx1"/>
                </a:solidFill>
                <a:latin typeface="Times New Roman" panose="02020603050405020304" pitchFamily="18" charset="0"/>
                <a:cs typeface="Times New Roman" panose="02020603050405020304" pitchFamily="18" charset="0"/>
              </a:rPr>
              <a:t>ورد</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469FBBF-73CA-4A86-9C0E-A5D7366F31A5}"/>
              </a:ext>
            </a:extLst>
          </p:cNvPr>
          <p:cNvSpPr txBox="1"/>
          <p:nvPr/>
        </p:nvSpPr>
        <p:spPr>
          <a:xfrm>
            <a:off x="634328" y="5589505"/>
            <a:ext cx="11432536"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এখানে</a:t>
            </a:r>
            <a:r>
              <a:rPr lang="en-US" sz="3600" dirty="0">
                <a:latin typeface="NikoshBAN" panose="02000000000000000000" pitchFamily="2" charset="0"/>
                <a:cs typeface="NikoshBAN" panose="02000000000000000000" pitchFamily="2" charset="0"/>
              </a:rPr>
              <a:t>  </a:t>
            </a:r>
            <a:r>
              <a:rPr lang="ar-SA" sz="3600" dirty="0">
                <a:solidFill>
                  <a:schemeClr val="tx1"/>
                </a:solidFill>
                <a:latin typeface="Times New Roman" panose="02020603050405020304" pitchFamily="18" charset="0"/>
                <a:cs typeface="Times New Roman" panose="02020603050405020304" pitchFamily="18" charset="0"/>
              </a:rPr>
              <a:t>اسدالله</a:t>
            </a:r>
            <a:r>
              <a:rPr lang="en-US" sz="3600" dirty="0">
                <a:solidFill>
                  <a:schemeClr val="tx1"/>
                </a:solidFill>
                <a:latin typeface="Times New Roman" panose="02020603050405020304" pitchFamily="18" charset="0"/>
                <a:cs typeface="Times New Roman" panose="02020603050405020304" pitchFamily="18" charset="0"/>
              </a:rPr>
              <a:t>, </a:t>
            </a:r>
            <a:r>
              <a:rPr lang="ar-SA" sz="3600" dirty="0">
                <a:solidFill>
                  <a:schemeClr val="tx1"/>
                </a:solidFill>
                <a:latin typeface="Times New Roman" panose="02020603050405020304" pitchFamily="18" charset="0"/>
                <a:cs typeface="Times New Roman" panose="02020603050405020304" pitchFamily="18" charset="0"/>
              </a:rPr>
              <a:t>ورد</a:t>
            </a:r>
            <a:r>
              <a:rPr lang="en-US" sz="3600" dirty="0">
                <a:solidFill>
                  <a:schemeClr val="tx1"/>
                </a:solidFill>
                <a:latin typeface="Times New Roman" panose="02020603050405020304" pitchFamily="18" charset="0"/>
                <a:cs typeface="Times New Roman" panose="02020603050405020304" pitchFamily="18" charset="0"/>
              </a:rPr>
              <a:t> , </a:t>
            </a:r>
            <a:r>
              <a:rPr lang="ar-DZ" sz="3600" dirty="0">
                <a:solidFill>
                  <a:schemeClr val="tx1"/>
                </a:solidFill>
                <a:latin typeface="Times New Roman" panose="02020603050405020304" pitchFamily="18" charset="0"/>
                <a:cs typeface="Times New Roman" panose="02020603050405020304" pitchFamily="18" charset="0"/>
              </a:rPr>
              <a:t>كتاب</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সবগুলো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বাচক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আরবি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হল</a:t>
            </a:r>
            <a:r>
              <a:rPr lang="bn-BD" sz="3600" dirty="0">
                <a:latin typeface="NikoshBAN" panose="02000000000000000000" pitchFamily="2" charset="0"/>
                <a:cs typeface="NikoshBAN" panose="02000000000000000000" pitchFamily="2" charset="0"/>
              </a:rPr>
              <a:t>  </a:t>
            </a:r>
            <a:r>
              <a:rPr lang="ar-DZ" sz="3600" b="1" dirty="0">
                <a:solidFill>
                  <a:schemeClr val="tx1"/>
                </a:solidFill>
                <a:latin typeface="Times New Roman" panose="02020603050405020304" pitchFamily="18" charset="0"/>
                <a:cs typeface="Times New Roman" panose="02020603050405020304" pitchFamily="18" charset="0"/>
              </a:rPr>
              <a:t>اسم</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35792227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1500" fill="hold"/>
                                        <p:tgtEl>
                                          <p:spTgt spid="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500" fill="hold"/>
                                        <p:tgtEl>
                                          <p:spTgt spid="23">
                                            <p:txEl>
                                              <p:pRg st="0" end="0"/>
                                            </p:txEl>
                                          </p:spTgt>
                                        </p:tgtEl>
                                        <p:attrNameLst>
                                          <p:attrName>ppt_y</p:attrName>
                                        </p:attrNameLst>
                                      </p:cBhvr>
                                      <p:tavLst>
                                        <p:tav tm="0">
                                          <p:val>
                                            <p:strVal val="#ppt_y"/>
                                          </p:val>
                                        </p:tav>
                                        <p:tav tm="100000">
                                          <p:val>
                                            <p:strVal val="#ppt_y"/>
                                          </p:val>
                                        </p:tav>
                                      </p:tavLst>
                                    </p:anim>
                                    <p:anim calcmode="lin" valueType="num">
                                      <p:cBhvr>
                                        <p:cTn id="9" dur="1500" fill="hold"/>
                                        <p:tgtEl>
                                          <p:spTgt spid="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500" fill="hold"/>
                                        <p:tgtEl>
                                          <p:spTgt spid="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500" tmFilter="0,0; .5, 1; 1, 1"/>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750" fill="hold"/>
                                        <p:tgtEl>
                                          <p:spTgt spid="6"/>
                                        </p:tgtEl>
                                        <p:attrNameLst>
                                          <p:attrName>ppt_w</p:attrName>
                                        </p:attrNameLst>
                                      </p:cBhvr>
                                      <p:tavLst>
                                        <p:tav tm="0">
                                          <p:val>
                                            <p:fltVal val="0"/>
                                          </p:val>
                                        </p:tav>
                                        <p:tav tm="100000">
                                          <p:val>
                                            <p:strVal val="#ppt_w"/>
                                          </p:val>
                                        </p:tav>
                                      </p:tavLst>
                                    </p:anim>
                                    <p:anim calcmode="lin" valueType="num">
                                      <p:cBhvr>
                                        <p:cTn id="17" dur="1750" fill="hold"/>
                                        <p:tgtEl>
                                          <p:spTgt spid="6"/>
                                        </p:tgtEl>
                                        <p:attrNameLst>
                                          <p:attrName>ppt_h</p:attrName>
                                        </p:attrNameLst>
                                      </p:cBhvr>
                                      <p:tavLst>
                                        <p:tav tm="0">
                                          <p:val>
                                            <p:fltVal val="0"/>
                                          </p:val>
                                        </p:tav>
                                        <p:tav tm="100000">
                                          <p:val>
                                            <p:strVal val="#ppt_h"/>
                                          </p:val>
                                        </p:tav>
                                      </p:tavLst>
                                    </p:anim>
                                    <p:anim calcmode="lin" valueType="num">
                                      <p:cBhvr>
                                        <p:cTn id="18" dur="1750" fill="hold"/>
                                        <p:tgtEl>
                                          <p:spTgt spid="6"/>
                                        </p:tgtEl>
                                        <p:attrNameLst>
                                          <p:attrName>style.rotation</p:attrName>
                                        </p:attrNameLst>
                                      </p:cBhvr>
                                      <p:tavLst>
                                        <p:tav tm="0">
                                          <p:val>
                                            <p:fltVal val="90"/>
                                          </p:val>
                                        </p:tav>
                                        <p:tav tm="100000">
                                          <p:val>
                                            <p:fltVal val="0"/>
                                          </p:val>
                                        </p:tav>
                                      </p:tavLst>
                                    </p:anim>
                                    <p:animEffect transition="in" filter="fade">
                                      <p:cBhvr>
                                        <p:cTn id="19" dur="1750"/>
                                        <p:tgtEl>
                                          <p:spTgt spid="6"/>
                                        </p:tgtEl>
                                      </p:cBhvr>
                                    </p:animEffect>
                                  </p:childTnLst>
                                </p:cTn>
                              </p:par>
                              <p:par>
                                <p:cTn id="20" presetID="3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750" fill="hold"/>
                                        <p:tgtEl>
                                          <p:spTgt spid="9"/>
                                        </p:tgtEl>
                                        <p:attrNameLst>
                                          <p:attrName>ppt_w</p:attrName>
                                        </p:attrNameLst>
                                      </p:cBhvr>
                                      <p:tavLst>
                                        <p:tav tm="0">
                                          <p:val>
                                            <p:fltVal val="0"/>
                                          </p:val>
                                        </p:tav>
                                        <p:tav tm="100000">
                                          <p:val>
                                            <p:strVal val="#ppt_w"/>
                                          </p:val>
                                        </p:tav>
                                      </p:tavLst>
                                    </p:anim>
                                    <p:anim calcmode="lin" valueType="num">
                                      <p:cBhvr>
                                        <p:cTn id="23" dur="1750" fill="hold"/>
                                        <p:tgtEl>
                                          <p:spTgt spid="9"/>
                                        </p:tgtEl>
                                        <p:attrNameLst>
                                          <p:attrName>ppt_h</p:attrName>
                                        </p:attrNameLst>
                                      </p:cBhvr>
                                      <p:tavLst>
                                        <p:tav tm="0">
                                          <p:val>
                                            <p:fltVal val="0"/>
                                          </p:val>
                                        </p:tav>
                                        <p:tav tm="100000">
                                          <p:val>
                                            <p:strVal val="#ppt_h"/>
                                          </p:val>
                                        </p:tav>
                                      </p:tavLst>
                                    </p:anim>
                                    <p:anim calcmode="lin" valueType="num">
                                      <p:cBhvr>
                                        <p:cTn id="24" dur="1750" fill="hold"/>
                                        <p:tgtEl>
                                          <p:spTgt spid="9"/>
                                        </p:tgtEl>
                                        <p:attrNameLst>
                                          <p:attrName>style.rotation</p:attrName>
                                        </p:attrNameLst>
                                      </p:cBhvr>
                                      <p:tavLst>
                                        <p:tav tm="0">
                                          <p:val>
                                            <p:fltVal val="90"/>
                                          </p:val>
                                        </p:tav>
                                        <p:tav tm="100000">
                                          <p:val>
                                            <p:fltVal val="0"/>
                                          </p:val>
                                        </p:tav>
                                      </p:tavLst>
                                    </p:anim>
                                    <p:animEffect transition="in" filter="fade">
                                      <p:cBhvr>
                                        <p:cTn id="25" dur="1750"/>
                                        <p:tgtEl>
                                          <p:spTgt spid="9"/>
                                        </p:tgtEl>
                                      </p:cBhvr>
                                    </p:animEffect>
                                  </p:childTnLst>
                                </p:cTn>
                              </p:par>
                              <p:par>
                                <p:cTn id="26" presetID="31"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750" fill="hold"/>
                                        <p:tgtEl>
                                          <p:spTgt spid="7"/>
                                        </p:tgtEl>
                                        <p:attrNameLst>
                                          <p:attrName>ppt_w</p:attrName>
                                        </p:attrNameLst>
                                      </p:cBhvr>
                                      <p:tavLst>
                                        <p:tav tm="0">
                                          <p:val>
                                            <p:fltVal val="0"/>
                                          </p:val>
                                        </p:tav>
                                        <p:tav tm="100000">
                                          <p:val>
                                            <p:strVal val="#ppt_w"/>
                                          </p:val>
                                        </p:tav>
                                      </p:tavLst>
                                    </p:anim>
                                    <p:anim calcmode="lin" valueType="num">
                                      <p:cBhvr>
                                        <p:cTn id="29" dur="1750" fill="hold"/>
                                        <p:tgtEl>
                                          <p:spTgt spid="7"/>
                                        </p:tgtEl>
                                        <p:attrNameLst>
                                          <p:attrName>ppt_h</p:attrName>
                                        </p:attrNameLst>
                                      </p:cBhvr>
                                      <p:tavLst>
                                        <p:tav tm="0">
                                          <p:val>
                                            <p:fltVal val="0"/>
                                          </p:val>
                                        </p:tav>
                                        <p:tav tm="100000">
                                          <p:val>
                                            <p:strVal val="#ppt_h"/>
                                          </p:val>
                                        </p:tav>
                                      </p:tavLst>
                                    </p:anim>
                                    <p:anim calcmode="lin" valueType="num">
                                      <p:cBhvr>
                                        <p:cTn id="30" dur="1750" fill="hold"/>
                                        <p:tgtEl>
                                          <p:spTgt spid="7"/>
                                        </p:tgtEl>
                                        <p:attrNameLst>
                                          <p:attrName>style.rotation</p:attrName>
                                        </p:attrNameLst>
                                      </p:cBhvr>
                                      <p:tavLst>
                                        <p:tav tm="0">
                                          <p:val>
                                            <p:fltVal val="90"/>
                                          </p:val>
                                        </p:tav>
                                        <p:tav tm="100000">
                                          <p:val>
                                            <p:fltVal val="0"/>
                                          </p:val>
                                        </p:tav>
                                      </p:tavLst>
                                    </p:anim>
                                    <p:animEffect transition="in" filter="fade">
                                      <p:cBhvr>
                                        <p:cTn id="31" dur="175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2000" fill="hold"/>
                                        <p:tgtEl>
                                          <p:spTgt spid="32"/>
                                        </p:tgtEl>
                                        <p:attrNameLst>
                                          <p:attrName>ppt_w</p:attrName>
                                        </p:attrNameLst>
                                      </p:cBhvr>
                                      <p:tavLst>
                                        <p:tav tm="0">
                                          <p:val>
                                            <p:fltVal val="0"/>
                                          </p:val>
                                        </p:tav>
                                        <p:tav tm="100000">
                                          <p:val>
                                            <p:strVal val="#ppt_w"/>
                                          </p:val>
                                        </p:tav>
                                      </p:tavLst>
                                    </p:anim>
                                    <p:anim calcmode="lin" valueType="num">
                                      <p:cBhvr>
                                        <p:cTn id="37" dur="2000" fill="hold"/>
                                        <p:tgtEl>
                                          <p:spTgt spid="32"/>
                                        </p:tgtEl>
                                        <p:attrNameLst>
                                          <p:attrName>ppt_h</p:attrName>
                                        </p:attrNameLst>
                                      </p:cBhvr>
                                      <p:tavLst>
                                        <p:tav tm="0">
                                          <p:val>
                                            <p:fltVal val="0"/>
                                          </p:val>
                                        </p:tav>
                                        <p:tav tm="100000">
                                          <p:val>
                                            <p:strVal val="#ppt_h"/>
                                          </p:val>
                                        </p:tav>
                                      </p:tavLst>
                                    </p:anim>
                                    <p:animEffect transition="in" filter="fade">
                                      <p:cBhvr>
                                        <p:cTn id="38" dur="2000"/>
                                        <p:tgtEl>
                                          <p:spTgt spid="32"/>
                                        </p:tgtEl>
                                      </p:cBhvr>
                                    </p:animEffect>
                                    <p:anim calcmode="lin" valueType="num">
                                      <p:cBhvr>
                                        <p:cTn id="39" dur="2000" fill="hold"/>
                                        <p:tgtEl>
                                          <p:spTgt spid="32"/>
                                        </p:tgtEl>
                                        <p:attrNameLst>
                                          <p:attrName>ppt_x</p:attrName>
                                        </p:attrNameLst>
                                      </p:cBhvr>
                                      <p:tavLst>
                                        <p:tav tm="0">
                                          <p:val>
                                            <p:fltVal val="0.5"/>
                                          </p:val>
                                        </p:tav>
                                        <p:tav tm="100000">
                                          <p:val>
                                            <p:strVal val="#ppt_x"/>
                                          </p:val>
                                        </p:tav>
                                      </p:tavLst>
                                    </p:anim>
                                    <p:anim calcmode="lin" valueType="num">
                                      <p:cBhvr>
                                        <p:cTn id="40" dur="2000" fill="hold"/>
                                        <p:tgtEl>
                                          <p:spTgt spid="32"/>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2000" fill="hold"/>
                                        <p:tgtEl>
                                          <p:spTgt spid="33"/>
                                        </p:tgtEl>
                                        <p:attrNameLst>
                                          <p:attrName>ppt_w</p:attrName>
                                        </p:attrNameLst>
                                      </p:cBhvr>
                                      <p:tavLst>
                                        <p:tav tm="0">
                                          <p:val>
                                            <p:fltVal val="0"/>
                                          </p:val>
                                        </p:tav>
                                        <p:tav tm="100000">
                                          <p:val>
                                            <p:strVal val="#ppt_w"/>
                                          </p:val>
                                        </p:tav>
                                      </p:tavLst>
                                    </p:anim>
                                    <p:anim calcmode="lin" valueType="num">
                                      <p:cBhvr>
                                        <p:cTn id="44" dur="2000" fill="hold"/>
                                        <p:tgtEl>
                                          <p:spTgt spid="33"/>
                                        </p:tgtEl>
                                        <p:attrNameLst>
                                          <p:attrName>ppt_h</p:attrName>
                                        </p:attrNameLst>
                                      </p:cBhvr>
                                      <p:tavLst>
                                        <p:tav tm="0">
                                          <p:val>
                                            <p:fltVal val="0"/>
                                          </p:val>
                                        </p:tav>
                                        <p:tav tm="100000">
                                          <p:val>
                                            <p:strVal val="#ppt_h"/>
                                          </p:val>
                                        </p:tav>
                                      </p:tavLst>
                                    </p:anim>
                                    <p:animEffect transition="in" filter="fade">
                                      <p:cBhvr>
                                        <p:cTn id="45" dur="2000"/>
                                        <p:tgtEl>
                                          <p:spTgt spid="33"/>
                                        </p:tgtEl>
                                      </p:cBhvr>
                                    </p:animEffect>
                                    <p:anim calcmode="lin" valueType="num">
                                      <p:cBhvr>
                                        <p:cTn id="46" dur="2000" fill="hold"/>
                                        <p:tgtEl>
                                          <p:spTgt spid="33"/>
                                        </p:tgtEl>
                                        <p:attrNameLst>
                                          <p:attrName>ppt_x</p:attrName>
                                        </p:attrNameLst>
                                      </p:cBhvr>
                                      <p:tavLst>
                                        <p:tav tm="0">
                                          <p:val>
                                            <p:fltVal val="0.5"/>
                                          </p:val>
                                        </p:tav>
                                        <p:tav tm="100000">
                                          <p:val>
                                            <p:strVal val="#ppt_x"/>
                                          </p:val>
                                        </p:tav>
                                      </p:tavLst>
                                    </p:anim>
                                    <p:anim calcmode="lin" valueType="num">
                                      <p:cBhvr>
                                        <p:cTn id="47" dur="2000" fill="hold"/>
                                        <p:tgtEl>
                                          <p:spTgt spid="33"/>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2000" fill="hold"/>
                                        <p:tgtEl>
                                          <p:spTgt spid="29"/>
                                        </p:tgtEl>
                                        <p:attrNameLst>
                                          <p:attrName>ppt_w</p:attrName>
                                        </p:attrNameLst>
                                      </p:cBhvr>
                                      <p:tavLst>
                                        <p:tav tm="0">
                                          <p:val>
                                            <p:fltVal val="0"/>
                                          </p:val>
                                        </p:tav>
                                        <p:tav tm="100000">
                                          <p:val>
                                            <p:strVal val="#ppt_w"/>
                                          </p:val>
                                        </p:tav>
                                      </p:tavLst>
                                    </p:anim>
                                    <p:anim calcmode="lin" valueType="num">
                                      <p:cBhvr>
                                        <p:cTn id="51" dur="2000" fill="hold"/>
                                        <p:tgtEl>
                                          <p:spTgt spid="29"/>
                                        </p:tgtEl>
                                        <p:attrNameLst>
                                          <p:attrName>ppt_h</p:attrName>
                                        </p:attrNameLst>
                                      </p:cBhvr>
                                      <p:tavLst>
                                        <p:tav tm="0">
                                          <p:val>
                                            <p:fltVal val="0"/>
                                          </p:val>
                                        </p:tav>
                                        <p:tav tm="100000">
                                          <p:val>
                                            <p:strVal val="#ppt_h"/>
                                          </p:val>
                                        </p:tav>
                                      </p:tavLst>
                                    </p:anim>
                                    <p:animEffect transition="in" filter="fade">
                                      <p:cBhvr>
                                        <p:cTn id="52" dur="2000"/>
                                        <p:tgtEl>
                                          <p:spTgt spid="29"/>
                                        </p:tgtEl>
                                      </p:cBhvr>
                                    </p:animEffect>
                                    <p:anim calcmode="lin" valueType="num">
                                      <p:cBhvr>
                                        <p:cTn id="53" dur="2000" fill="hold"/>
                                        <p:tgtEl>
                                          <p:spTgt spid="29"/>
                                        </p:tgtEl>
                                        <p:attrNameLst>
                                          <p:attrName>ppt_x</p:attrName>
                                        </p:attrNameLst>
                                      </p:cBhvr>
                                      <p:tavLst>
                                        <p:tav tm="0">
                                          <p:val>
                                            <p:fltVal val="0.5"/>
                                          </p:val>
                                        </p:tav>
                                        <p:tav tm="100000">
                                          <p:val>
                                            <p:strVal val="#ppt_x"/>
                                          </p:val>
                                        </p:tav>
                                      </p:tavLst>
                                    </p:anim>
                                    <p:anim calcmode="lin" valueType="num">
                                      <p:cBhvr>
                                        <p:cTn id="54" dur="2000" fill="hold"/>
                                        <p:tgtEl>
                                          <p:spTgt spid="29"/>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9" presetClass="entr" presetSubtype="1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2000" fill="hold"/>
                                        <p:tgtEl>
                                          <p:spTgt spid="15"/>
                                        </p:tgtEl>
                                        <p:attrNameLst>
                                          <p:attrName>ppt_w</p:attrName>
                                        </p:attrNameLst>
                                      </p:cBhvr>
                                      <p:tavLst>
                                        <p:tav tm="0" fmla="#ppt_w*sin(2.5*pi*$)">
                                          <p:val>
                                            <p:fltVal val="0"/>
                                          </p:val>
                                        </p:tav>
                                        <p:tav tm="100000">
                                          <p:val>
                                            <p:fltVal val="1"/>
                                          </p:val>
                                        </p:tav>
                                      </p:tavLst>
                                    </p:anim>
                                    <p:anim calcmode="lin" valueType="num">
                                      <p:cBhvr>
                                        <p:cTn id="60"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3"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7000">
              <a:srgbClr val="FF0000"/>
            </a:gs>
            <a:gs pos="47000">
              <a:srgbClr val="006600"/>
            </a:gs>
          </a:gsLst>
          <a:lin ang="2520000" scaled="0"/>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06B81A-2FA7-4133-8682-0B1AE3F6D304}"/>
              </a:ext>
            </a:extLst>
          </p:cNvPr>
          <p:cNvSpPr txBox="1"/>
          <p:nvPr/>
        </p:nvSpPr>
        <p:spPr>
          <a:xfrm>
            <a:off x="276225" y="358751"/>
            <a:ext cx="12192000" cy="923330"/>
          </a:xfrm>
          <a:prstGeom prst="rect">
            <a:avLst/>
          </a:prstGeom>
          <a:noFill/>
        </p:spPr>
        <p:txBody>
          <a:bodyPr wrap="square" rtlCol="0">
            <a:spAutoFit/>
          </a:bodyPr>
          <a:lstStyle/>
          <a:p>
            <a:r>
              <a:rPr lang="bn-IN" sz="5400" dirty="0">
                <a:latin typeface="NikoshBAN" panose="02000000000000000000" pitchFamily="2" charset="0"/>
                <a:cs typeface="NikoshBAN" panose="02000000000000000000" pitchFamily="2" charset="0"/>
              </a:rPr>
              <a:t>আজকের পাঠ হল................. </a:t>
            </a:r>
            <a:endParaRPr lang="en-US" sz="54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3A80C8E8-BE67-4C10-9919-FA478488132D}"/>
              </a:ext>
            </a:extLst>
          </p:cNvPr>
          <p:cNvSpPr txBox="1"/>
          <p:nvPr/>
        </p:nvSpPr>
        <p:spPr>
          <a:xfrm>
            <a:off x="0" y="2542743"/>
            <a:ext cx="11770520" cy="2400657"/>
          </a:xfrm>
          <a:prstGeom prst="rect">
            <a:avLst/>
          </a:prstGeom>
          <a:noFill/>
        </p:spPr>
        <p:txBody>
          <a:bodyPr wrap="square">
            <a:spAutoFit/>
          </a:bodyPr>
          <a:lstStyle/>
          <a:p>
            <a:pPr algn="ctr"/>
            <a:r>
              <a:rPr lang="ar-DZ" sz="15000" b="1" dirty="0">
                <a:solidFill>
                  <a:schemeClr val="bg1"/>
                </a:solidFill>
                <a:latin typeface="Times New Roman" panose="02020603050405020304" pitchFamily="18" charset="0"/>
                <a:cs typeface="Times New Roman" panose="02020603050405020304" pitchFamily="18" charset="0"/>
              </a:rPr>
              <a:t>الاسم </a:t>
            </a:r>
            <a:r>
              <a:rPr lang="bn-BD" sz="15000" b="1" dirty="0">
                <a:solidFill>
                  <a:schemeClr val="bg1"/>
                </a:solidFill>
                <a:latin typeface="NikoshBAN" panose="02000000000000000000" pitchFamily="2" charset="0"/>
                <a:cs typeface="NikoshBAN" panose="02000000000000000000" pitchFamily="2" charset="0"/>
              </a:rPr>
              <a:t>-</a:t>
            </a:r>
            <a:r>
              <a:rPr lang="en-US" sz="15000" b="1" dirty="0">
                <a:solidFill>
                  <a:schemeClr val="bg1"/>
                </a:solidFill>
                <a:latin typeface="NikoshBAN" panose="02000000000000000000" pitchFamily="2" charset="0"/>
                <a:cs typeface="NikoshBAN" panose="02000000000000000000" pitchFamily="2" charset="0"/>
              </a:rPr>
              <a:t>এর পরিচয়</a:t>
            </a:r>
            <a:r>
              <a:rPr lang="bn-BD" sz="15000" b="1" dirty="0">
                <a:solidFill>
                  <a:schemeClr val="bg1"/>
                </a:solidFill>
                <a:latin typeface="NikoshBAN" panose="02000000000000000000" pitchFamily="2" charset="0"/>
                <a:cs typeface="NikoshBAN" panose="02000000000000000000" pitchFamily="2" charset="0"/>
              </a:rPr>
              <a:t> </a:t>
            </a:r>
            <a:r>
              <a:rPr lang="en-US" sz="15000" b="1" dirty="0">
                <a:solidFill>
                  <a:schemeClr val="bg1"/>
                </a:solidFill>
                <a:latin typeface="NikoshBAN" panose="02000000000000000000" pitchFamily="2" charset="0"/>
                <a:cs typeface="NikoshBAN" panose="02000000000000000000" pitchFamily="2" charset="0"/>
              </a:rPr>
              <a:t> </a:t>
            </a:r>
            <a:endParaRPr lang="bn-BD" sz="150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348961627"/>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7"/>
                                        </p:tgtEl>
                                        <p:attrNameLst>
                                          <p:attrName>style.visibility</p:attrName>
                                        </p:attrNameLst>
                                      </p:cBhvr>
                                      <p:to>
                                        <p:strVal val="visible"/>
                                      </p:to>
                                    </p:set>
                                    <p:set>
                                      <p:cBhvr>
                                        <p:cTn id="16" dur="682" fill="hold">
                                          <p:stCondLst>
                                            <p:cond delay="0"/>
                                          </p:stCondLst>
                                        </p:cTn>
                                        <p:tgtEl>
                                          <p:spTgt spid="7"/>
                                        </p:tgtEl>
                                        <p:attrNameLst>
                                          <p:attrName>style.rotation</p:attrName>
                                        </p:attrNameLst>
                                      </p:cBhvr>
                                      <p:to>
                                        <p:strVal val="-45.0"/>
                                      </p:to>
                                    </p:set>
                                    <p:anim calcmode="lin" valueType="num">
                                      <p:cBhvr>
                                        <p:cTn id="17" dur="682" fill="hold">
                                          <p:stCondLst>
                                            <p:cond delay="682"/>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8" dur="682"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9" dur="234" decel="50000" autoRev="1" fill="hold">
                                          <p:stCondLst>
                                            <p:cond delay="682"/>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20" dur="204" fill="hold">
                                          <p:stCondLst>
                                            <p:cond delay="1296"/>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006600"/>
          </a:bgClr>
        </a:patt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7305996-1A75-4F20-86A3-B6E36EE4B097}"/>
              </a:ext>
            </a:extLst>
          </p:cNvPr>
          <p:cNvGrpSpPr/>
          <p:nvPr/>
        </p:nvGrpSpPr>
        <p:grpSpPr>
          <a:xfrm>
            <a:off x="480874" y="561190"/>
            <a:ext cx="11230251" cy="1015663"/>
            <a:chOff x="480873" y="704065"/>
            <a:chExt cx="11230251" cy="1015663"/>
          </a:xfrm>
        </p:grpSpPr>
        <p:sp>
          <p:nvSpPr>
            <p:cNvPr id="5" name="Oval 4">
              <a:extLst>
                <a:ext uri="{FF2B5EF4-FFF2-40B4-BE49-F238E27FC236}">
                  <a16:creationId xmlns:a16="http://schemas.microsoft.com/office/drawing/2014/main" id="{2A827AD9-F983-44FA-BF86-6ACBE2609243}"/>
                </a:ext>
              </a:extLst>
            </p:cNvPr>
            <p:cNvSpPr/>
            <p:nvPr/>
          </p:nvSpPr>
          <p:spPr>
            <a:xfrm>
              <a:off x="4557712" y="736942"/>
              <a:ext cx="3076575" cy="94991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77F9B58-F777-4976-84AB-18986BCFAE76}"/>
                </a:ext>
              </a:extLst>
            </p:cNvPr>
            <p:cNvSpPr txBox="1"/>
            <p:nvPr/>
          </p:nvSpPr>
          <p:spPr>
            <a:xfrm>
              <a:off x="480873" y="704065"/>
              <a:ext cx="11230251" cy="1015663"/>
            </a:xfrm>
            <a:prstGeom prst="rect">
              <a:avLst/>
            </a:prstGeom>
            <a:noFill/>
          </p:spPr>
          <p:txBody>
            <a:bodyPr wrap="square" rtlCol="0">
              <a:spAutoFit/>
            </a:bodyPr>
            <a:lstStyle/>
            <a:p>
              <a:pPr algn="ctr"/>
              <a:r>
                <a:rPr lang="en-US" sz="6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শিখ</a:t>
              </a:r>
              <a:r>
                <a:rPr lang="bn-IN" sz="6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ন</a:t>
              </a:r>
              <a:r>
                <a:rPr lang="en-US" sz="6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ফ</a:t>
              </a:r>
              <a:r>
                <a:rPr lang="bn-IN" sz="6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ল</a:t>
              </a:r>
              <a:r>
                <a:rPr lang="en-US" sz="60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p>
          </p:txBody>
        </p:sp>
      </p:grpSp>
      <p:sp>
        <p:nvSpPr>
          <p:cNvPr id="11" name="TextBox 10">
            <a:extLst>
              <a:ext uri="{FF2B5EF4-FFF2-40B4-BE49-F238E27FC236}">
                <a16:creationId xmlns:a16="http://schemas.microsoft.com/office/drawing/2014/main" id="{6A06FBC7-C617-43FD-B67F-26B1DCD9429E}"/>
              </a:ext>
            </a:extLst>
          </p:cNvPr>
          <p:cNvSpPr txBox="1"/>
          <p:nvPr/>
        </p:nvSpPr>
        <p:spPr>
          <a:xfrm>
            <a:off x="858543" y="2435811"/>
            <a:ext cx="7537143" cy="707886"/>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এই পাঠ শেষে শিক্ষার্থীরা.....................</a:t>
            </a:r>
            <a:endParaRPr lang="en-US" sz="40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0F0C727C-8108-40CE-9DA0-947DFC86404E}"/>
              </a:ext>
            </a:extLst>
          </p:cNvPr>
          <p:cNvSpPr txBox="1"/>
          <p:nvPr/>
        </p:nvSpPr>
        <p:spPr>
          <a:xfrm>
            <a:off x="2800350" y="3552825"/>
            <a:ext cx="7886700" cy="1446550"/>
          </a:xfrm>
          <a:prstGeom prst="rect">
            <a:avLst/>
          </a:prstGeom>
          <a:noFill/>
        </p:spPr>
        <p:txBody>
          <a:bodyPr wrap="square" rtlCol="0">
            <a:spAutoFit/>
          </a:bodyPr>
          <a:lstStyle/>
          <a:p>
            <a:pPr marL="742950" indent="-742950" algn="ctr">
              <a:buFont typeface="+mj-lt"/>
              <a:buAutoNum type="alphaUcPeriod"/>
            </a:pPr>
            <a:r>
              <a:rPr lang="ar-DZ" sz="4400" dirty="0">
                <a:solidFill>
                  <a:schemeClr val="tx1"/>
                </a:solidFill>
                <a:latin typeface="NikoshBAN" panose="02000000000000000000" pitchFamily="2" charset="0"/>
              </a:rPr>
              <a:t>اسم</a:t>
            </a:r>
            <a:r>
              <a:rPr lang="en-US" sz="4400" dirty="0">
                <a:solidFill>
                  <a:schemeClr val="tx1"/>
                </a:solidFill>
                <a:latin typeface="NikoshBAN" panose="02000000000000000000" pitchFamily="2" charset="0"/>
                <a:cs typeface="NikoshBAN" panose="02000000000000000000" pitchFamily="2" charset="0"/>
              </a:rPr>
              <a:t> এর </a:t>
            </a:r>
            <a:r>
              <a:rPr lang="en-US" sz="4400" dirty="0" err="1">
                <a:solidFill>
                  <a:schemeClr val="tx1"/>
                </a:solidFill>
                <a:latin typeface="NikoshBAN" panose="02000000000000000000" pitchFamily="2" charset="0"/>
                <a:cs typeface="NikoshBAN" panose="02000000000000000000" pitchFamily="2" charset="0"/>
              </a:rPr>
              <a:t>সংজ্ঞা</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বলতে</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পারবে</a:t>
            </a:r>
            <a:r>
              <a:rPr lang="en-US" sz="4400" dirty="0">
                <a:solidFill>
                  <a:schemeClr val="tx1"/>
                </a:solidFill>
                <a:latin typeface="NikoshBAN" panose="02000000000000000000" pitchFamily="2" charset="0"/>
                <a:cs typeface="NikoshBAN" panose="02000000000000000000" pitchFamily="2" charset="0"/>
              </a:rPr>
              <a:t>।</a:t>
            </a:r>
            <a:endParaRPr lang="bn-BD" sz="4400" dirty="0">
              <a:solidFill>
                <a:schemeClr val="tx1"/>
              </a:solidFill>
              <a:latin typeface="NikoshBAN" panose="02000000000000000000" pitchFamily="2" charset="0"/>
              <a:cs typeface="NikoshBAN" panose="02000000000000000000" pitchFamily="2" charset="0"/>
            </a:endParaRPr>
          </a:p>
          <a:p>
            <a:pPr marL="742950" indent="-742950" algn="ctr">
              <a:buFont typeface="+mj-lt"/>
              <a:buAutoNum type="alphaUcPeriod"/>
            </a:pPr>
            <a:r>
              <a:rPr lang="bn-BD" sz="4400" dirty="0">
                <a:solidFill>
                  <a:schemeClr val="tx1"/>
                </a:solidFill>
                <a:latin typeface="NikoshBAN" panose="02000000000000000000" pitchFamily="2" charset="0"/>
              </a:rPr>
              <a:t> </a:t>
            </a:r>
            <a:r>
              <a:rPr lang="ar-DZ" sz="4400" dirty="0">
                <a:solidFill>
                  <a:schemeClr val="tx1"/>
                </a:solidFill>
                <a:latin typeface="NikoshBAN" panose="02000000000000000000" pitchFamily="2" charset="0"/>
              </a:rPr>
              <a:t>اسم</a:t>
            </a:r>
            <a:r>
              <a:rPr lang="bn-BD" sz="4400" dirty="0">
                <a:solidFill>
                  <a:schemeClr val="tx1"/>
                </a:solidFill>
                <a:latin typeface="NikoshBAN" panose="02000000000000000000" pitchFamily="2" charset="0"/>
                <a:cs typeface="NikoshBAN" panose="02000000000000000000" pitchFamily="2" charset="0"/>
              </a:rPr>
              <a:t> </a:t>
            </a:r>
            <a:r>
              <a:rPr lang="en-US" sz="4400" dirty="0">
                <a:solidFill>
                  <a:schemeClr val="tx1"/>
                </a:solidFill>
                <a:latin typeface="NikoshBAN" panose="02000000000000000000" pitchFamily="2" charset="0"/>
                <a:cs typeface="NikoshBAN" panose="02000000000000000000" pitchFamily="2" charset="0"/>
              </a:rPr>
              <a:t>এর </a:t>
            </a:r>
            <a:r>
              <a:rPr lang="bn-BD" sz="4400" dirty="0">
                <a:solidFill>
                  <a:schemeClr val="tx1"/>
                </a:solidFill>
                <a:latin typeface="NikoshBAN" panose="02000000000000000000" pitchFamily="2" charset="0"/>
                <a:cs typeface="NikoshBAN" panose="02000000000000000000" pitchFamily="2" charset="0"/>
              </a:rPr>
              <a:t>আলামত</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বর্</a:t>
            </a:r>
            <a:r>
              <a:rPr lang="bn-BD" sz="4400" dirty="0">
                <a:solidFill>
                  <a:schemeClr val="tx1"/>
                </a:solidFill>
                <a:latin typeface="NikoshBAN" panose="02000000000000000000" pitchFamily="2" charset="0"/>
                <a:cs typeface="NikoshBAN" panose="02000000000000000000" pitchFamily="2" charset="0"/>
              </a:rPr>
              <a:t>ণ</a:t>
            </a:r>
            <a:r>
              <a:rPr lang="en-US" sz="4400" dirty="0" err="1">
                <a:solidFill>
                  <a:schemeClr val="tx1"/>
                </a:solidFill>
                <a:latin typeface="NikoshBAN" panose="02000000000000000000" pitchFamily="2" charset="0"/>
                <a:cs typeface="NikoshBAN" panose="02000000000000000000" pitchFamily="2" charset="0"/>
              </a:rPr>
              <a:t>না</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করতে</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পারবে</a:t>
            </a:r>
            <a:r>
              <a:rPr lang="bn-BD" sz="4400" dirty="0">
                <a:solidFill>
                  <a:schemeClr val="tx1"/>
                </a:solidFill>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9827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1500"/>
                                        <p:tgtEl>
                                          <p:spTgt spid="11">
                                            <p:txEl>
                                              <p:pRg st="0" end="0"/>
                                            </p:txEl>
                                          </p:spTgt>
                                        </p:tgtEl>
                                      </p:cBhvr>
                                    </p:animEffect>
                                    <p:anim calcmode="lin" valueType="num">
                                      <p:cBhvr>
                                        <p:cTn id="14" dur="15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15" dur="1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200" decel="100000"/>
                                        <p:tgtEl>
                                          <p:spTgt spid="4"/>
                                        </p:tgtEl>
                                      </p:cBhvr>
                                    </p:animEffect>
                                    <p:anim calcmode="lin" valueType="num">
                                      <p:cBhvr>
                                        <p:cTn id="21" dur="1200" decel="100000" fill="hold"/>
                                        <p:tgtEl>
                                          <p:spTgt spid="4"/>
                                        </p:tgtEl>
                                        <p:attrNameLst>
                                          <p:attrName>style.rotation</p:attrName>
                                        </p:attrNameLst>
                                      </p:cBhvr>
                                      <p:tavLst>
                                        <p:tav tm="0">
                                          <p:val>
                                            <p:fltVal val="-90"/>
                                          </p:val>
                                        </p:tav>
                                        <p:tav tm="100000">
                                          <p:val>
                                            <p:fltVal val="0"/>
                                          </p:val>
                                        </p:tav>
                                      </p:tavLst>
                                    </p:anim>
                                    <p:anim calcmode="lin" valueType="num">
                                      <p:cBhvr>
                                        <p:cTn id="22" dur="1200" decel="100000" fill="hold"/>
                                        <p:tgtEl>
                                          <p:spTgt spid="4"/>
                                        </p:tgtEl>
                                        <p:attrNameLst>
                                          <p:attrName>ppt_x</p:attrName>
                                        </p:attrNameLst>
                                      </p:cBhvr>
                                      <p:tavLst>
                                        <p:tav tm="0">
                                          <p:val>
                                            <p:strVal val="#ppt_x+0.4"/>
                                          </p:val>
                                        </p:tav>
                                        <p:tav tm="100000">
                                          <p:val>
                                            <p:strVal val="#ppt_x-0.05"/>
                                          </p:val>
                                        </p:tav>
                                      </p:tavLst>
                                    </p:anim>
                                    <p:anim calcmode="lin" valueType="num">
                                      <p:cBhvr>
                                        <p:cTn id="23" dur="1200" decel="100000" fill="hold"/>
                                        <p:tgtEl>
                                          <p:spTgt spid="4"/>
                                        </p:tgtEl>
                                        <p:attrNameLst>
                                          <p:attrName>ppt_y</p:attrName>
                                        </p:attrNameLst>
                                      </p:cBhvr>
                                      <p:tavLst>
                                        <p:tav tm="0">
                                          <p:val>
                                            <p:strVal val="#ppt_y-0.4"/>
                                          </p:val>
                                        </p:tav>
                                        <p:tav tm="100000">
                                          <p:val>
                                            <p:strVal val="#ppt_y+0.1"/>
                                          </p:val>
                                        </p:tav>
                                      </p:tavLst>
                                    </p:anim>
                                    <p:anim calcmode="lin" valueType="num">
                                      <p:cBhvr>
                                        <p:cTn id="24" dur="300" accel="100000" fill="hold">
                                          <p:stCondLst>
                                            <p:cond delay="1200"/>
                                          </p:stCondLst>
                                        </p:cTn>
                                        <p:tgtEl>
                                          <p:spTgt spid="4"/>
                                        </p:tgtEl>
                                        <p:attrNameLst>
                                          <p:attrName>ppt_x</p:attrName>
                                        </p:attrNameLst>
                                      </p:cBhvr>
                                      <p:tavLst>
                                        <p:tav tm="0">
                                          <p:val>
                                            <p:strVal val="#ppt_x-0.05"/>
                                          </p:val>
                                        </p:tav>
                                        <p:tav tm="100000">
                                          <p:val>
                                            <p:strVal val="#ppt_x"/>
                                          </p:val>
                                        </p:tav>
                                      </p:tavLst>
                                    </p:anim>
                                    <p:anim calcmode="lin" valueType="num">
                                      <p:cBhvr>
                                        <p:cTn id="25" dur="300" accel="100000" fill="hold">
                                          <p:stCondLst>
                                            <p:cond delay="12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EE90350-1A5D-4B17-9263-56C81EA66FDC}"/>
              </a:ext>
            </a:extLst>
          </p:cNvPr>
          <p:cNvSpPr txBox="1"/>
          <p:nvPr/>
        </p:nvSpPr>
        <p:spPr>
          <a:xfrm>
            <a:off x="281521" y="231843"/>
            <a:ext cx="3409950" cy="707886"/>
          </a:xfrm>
          <a:prstGeom prst="rect">
            <a:avLst/>
          </a:prstGeom>
          <a:noFill/>
        </p:spPr>
        <p:txBody>
          <a:bodyPr wrap="square">
            <a:spAutoFit/>
          </a:bodyPr>
          <a:lstStyle/>
          <a:p>
            <a:r>
              <a:rPr lang="ar-SA" sz="4000" b="1" dirty="0">
                <a:latin typeface="NikoshBAN" panose="02000000000000000000" pitchFamily="2" charset="0"/>
                <a:cs typeface="Times New Roman" panose="02020603050405020304" pitchFamily="18" charset="0"/>
              </a:rPr>
              <a:t>اِسْم</a:t>
            </a:r>
            <a:r>
              <a:rPr lang="bn-BD" sz="4000" b="1" dirty="0">
                <a:latin typeface="NikoshBAN" panose="02000000000000000000" pitchFamily="2" charset="0"/>
                <a:cs typeface="NikoshBAN" panose="02000000000000000000" pitchFamily="2" charset="0"/>
              </a:rPr>
              <a:t> - এর পরিচয়ঃ</a:t>
            </a:r>
          </a:p>
        </p:txBody>
      </p:sp>
      <p:sp>
        <p:nvSpPr>
          <p:cNvPr id="9" name="TextBox 8">
            <a:extLst>
              <a:ext uri="{FF2B5EF4-FFF2-40B4-BE49-F238E27FC236}">
                <a16:creationId xmlns:a16="http://schemas.microsoft.com/office/drawing/2014/main" id="{8B8A5E86-DA88-4573-B0D2-DD755844FB45}"/>
              </a:ext>
            </a:extLst>
          </p:cNvPr>
          <p:cNvSpPr txBox="1"/>
          <p:nvPr/>
        </p:nvSpPr>
        <p:spPr>
          <a:xfrm>
            <a:off x="3462871" y="371235"/>
            <a:ext cx="7558480" cy="2616101"/>
          </a:xfrm>
          <a:prstGeom prst="rect">
            <a:avLst/>
          </a:prstGeom>
          <a:noFill/>
        </p:spPr>
        <p:txBody>
          <a:bodyPr wrap="square" rtlCol="0">
            <a:spAutoFit/>
          </a:bodyPr>
          <a:lstStyle/>
          <a:p>
            <a:pPr algn="ctr"/>
            <a:r>
              <a:rPr lang="ar-DZ" sz="2800" dirty="0">
                <a:latin typeface="NikoshBAN" panose="02000000000000000000" pitchFamily="2" charset="0"/>
                <a:cs typeface="Times New Roman" panose="02020603050405020304" pitchFamily="18" charset="0"/>
              </a:rPr>
              <a:t>اسم</a:t>
            </a:r>
            <a:r>
              <a:rPr lang="en-US" sz="2800" b="1"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এর </a:t>
            </a:r>
            <a:r>
              <a:rPr lang="bn-BD" sz="2800" dirty="0">
                <a:latin typeface="NikoshBAN" panose="02000000000000000000" pitchFamily="2" charset="0"/>
                <a:cs typeface="NikoshBAN" panose="02000000000000000000" pitchFamily="2" charset="0"/>
              </a:rPr>
              <a:t>শাব্দিক অর্থঃ   </a:t>
            </a:r>
            <a:r>
              <a:rPr lang="ar-DZ" sz="2800" dirty="0">
                <a:latin typeface="NikoshBAN" panose="02000000000000000000" pitchFamily="2" charset="0"/>
                <a:cs typeface="Times New Roman" panose="02020603050405020304" pitchFamily="18" charset="0"/>
              </a:rPr>
              <a:t>اسم</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শব্দটি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একবচন।বহুবচনে</a:t>
            </a:r>
            <a:r>
              <a:rPr lang="en-US" sz="2800" dirty="0">
                <a:latin typeface="NikoshBAN" panose="02000000000000000000" pitchFamily="2" charset="0"/>
                <a:cs typeface="NikoshBAN" panose="02000000000000000000" pitchFamily="2" charset="0"/>
              </a:rPr>
              <a:t> </a:t>
            </a:r>
            <a:r>
              <a:rPr lang="ar-DZ" sz="2800" dirty="0">
                <a:latin typeface="NikoshBAN" panose="02000000000000000000" pitchFamily="2" charset="0"/>
                <a:cs typeface="Times New Roman" panose="02020603050405020304" pitchFamily="18" charset="0"/>
              </a:rPr>
              <a:t>اسماء </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অর্থ</a:t>
            </a:r>
            <a:r>
              <a:rPr lang="en-US"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 </a:t>
            </a:r>
          </a:p>
          <a:p>
            <a:pPr marL="342900" indent="-342900" algn="ctr">
              <a:buFont typeface="Wingdings" panose="05000000000000000000" pitchFamily="2" charset="2"/>
              <a:buChar char="q"/>
            </a:pPr>
            <a:r>
              <a:rPr lang="bn-BD" sz="2800" dirty="0">
                <a:latin typeface="NikoshBAN" panose="02000000000000000000" pitchFamily="2" charset="0"/>
                <a:cs typeface="NikoshBAN" panose="02000000000000000000" pitchFamily="2" charset="0"/>
              </a:rPr>
              <a:t>নাম, </a:t>
            </a:r>
          </a:p>
          <a:p>
            <a:pPr marL="342900" indent="-342900" algn="ctr">
              <a:buFont typeface="Wingdings" panose="05000000000000000000" pitchFamily="2" charset="2"/>
              <a:buChar char="q"/>
            </a:pPr>
            <a:r>
              <a:rPr lang="bn-BD" sz="2800" dirty="0">
                <a:latin typeface="NikoshBAN" panose="02000000000000000000" pitchFamily="2" charset="0"/>
                <a:cs typeface="NikoshBAN" panose="02000000000000000000" pitchFamily="2" charset="0"/>
              </a:rPr>
              <a:t> চিহ্ন,</a:t>
            </a:r>
          </a:p>
          <a:p>
            <a:pPr marL="1714500" lvl="3" indent="-342900" algn="ctr">
              <a:buFont typeface="Wingdings" panose="05000000000000000000" pitchFamily="2" charset="2"/>
              <a:buChar char="q"/>
            </a:pPr>
            <a:r>
              <a:rPr lang="bn-BD" sz="2800" dirty="0">
                <a:latin typeface="NikoshBAN" panose="02000000000000000000" pitchFamily="2" charset="0"/>
                <a:cs typeface="NikoshBAN" panose="02000000000000000000" pitchFamily="2" charset="0"/>
              </a:rPr>
              <a:t>  বিশেষ্য</a:t>
            </a:r>
          </a:p>
          <a:p>
            <a:pPr marL="4000500" lvl="8" indent="-342900" algn="ctr">
              <a:buFont typeface="Wingdings" panose="05000000000000000000" pitchFamily="2" charset="2"/>
              <a:buChar char="q"/>
            </a:pPr>
            <a:r>
              <a:rPr lang="bn-BD" sz="2800" dirty="0">
                <a:latin typeface="NikoshBAN" panose="02000000000000000000" pitchFamily="2" charset="0"/>
                <a:cs typeface="NikoshBAN" panose="02000000000000000000" pitchFamily="2" charset="0"/>
              </a:rPr>
              <a:t>  উচ্চ হওয়া ইত্যাদি ।</a:t>
            </a:r>
          </a:p>
          <a:p>
            <a:pPr algn="ctr"/>
            <a:endParaRPr lang="bn-BD" sz="2400" b="1"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B2724546-0D05-425C-953A-FD42C0FF2E70}"/>
              </a:ext>
            </a:extLst>
          </p:cNvPr>
          <p:cNvSpPr txBox="1"/>
          <p:nvPr/>
        </p:nvSpPr>
        <p:spPr>
          <a:xfrm>
            <a:off x="332712" y="3264095"/>
            <a:ext cx="12057583" cy="2062103"/>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 </a:t>
            </a:r>
            <a:r>
              <a:rPr lang="ar-SA" sz="3200" dirty="0">
                <a:latin typeface="NikoshBAN" panose="02000000000000000000" pitchFamily="2" charset="0"/>
                <a:cs typeface="Times New Roman" panose="02020603050405020304" pitchFamily="18" charset="0"/>
              </a:rPr>
              <a:t>كَلِمَة</a:t>
            </a:r>
            <a:r>
              <a:rPr lang="bn-BD" sz="3200" dirty="0">
                <a:latin typeface="NikoshBAN" panose="02000000000000000000" pitchFamily="2" charset="0"/>
                <a:cs typeface="NikoshBAN" panose="02000000000000000000" pitchFamily="2" charset="0"/>
              </a:rPr>
              <a:t>অন্য</a:t>
            </a:r>
            <a:r>
              <a:rPr lang="en-US" sz="3200" dirty="0">
                <a:latin typeface="NikoshBAN" panose="02000000000000000000" pitchFamily="2" charset="0"/>
                <a:cs typeface="NikoshBAN" panose="02000000000000000000" pitchFamily="2" charset="0"/>
              </a:rPr>
              <a:t> কোনো</a:t>
            </a:r>
            <a:r>
              <a:rPr lang="bn-BD" sz="3200" dirty="0">
                <a:latin typeface="NikoshBAN" panose="02000000000000000000" pitchFamily="2" charset="0"/>
                <a:cs typeface="NikoshBAN" panose="02000000000000000000" pitchFamily="2" charset="0"/>
              </a:rPr>
              <a:t> </a:t>
            </a:r>
            <a:r>
              <a:rPr lang="ar-SA" sz="3200" dirty="0">
                <a:latin typeface="NikoshBAN" panose="02000000000000000000" pitchFamily="2" charset="0"/>
                <a:cs typeface="Times New Roman" panose="02020603050405020304" pitchFamily="18" charset="0"/>
              </a:rPr>
              <a:t>كَلِمَةُ</a:t>
            </a:r>
            <a:r>
              <a:rPr lang="bn-BD" sz="3200" dirty="0">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সাহায্য ছাড়াই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নিজের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অর্থ</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প্রকাশ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bn-BD" sz="3200" dirty="0">
                <a:latin typeface="NikoshBAN" panose="02000000000000000000" pitchFamily="2" charset="0"/>
                <a:cs typeface="NikoshBAN" panose="02000000000000000000" pitchFamily="2" charset="0"/>
              </a:rPr>
              <a:t> পারে এবং তার অর্থের মধ্যে অতীত, বর্তমান, ও ভবিষ্যত-তিন কালের কোনো কাল পাওয়া যায় 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তাকে</a:t>
            </a:r>
            <a:r>
              <a:rPr lang="en-US" sz="3200" dirty="0">
                <a:latin typeface="NikoshBAN" panose="02000000000000000000" pitchFamily="2" charset="0"/>
                <a:cs typeface="NikoshBAN" panose="02000000000000000000" pitchFamily="2" charset="0"/>
              </a:rPr>
              <a:t> </a:t>
            </a:r>
            <a:r>
              <a:rPr lang="ar-DZ" sz="3200" dirty="0">
                <a:latin typeface="NikoshBAN" panose="02000000000000000000" pitchFamily="2" charset="0"/>
                <a:cs typeface="Times New Roman" panose="02020603050405020304" pitchFamily="18" charset="0"/>
              </a:rPr>
              <a:t>اسم </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a:t>
            </a:r>
            <a:r>
              <a:rPr lang="bn-BD" sz="3200" dirty="0">
                <a:latin typeface="NikoshBAN" panose="02000000000000000000" pitchFamily="2" charset="0"/>
                <a:cs typeface="NikoshBAN" panose="02000000000000000000" pitchFamily="2" charset="0"/>
              </a:rPr>
              <a:t>       </a:t>
            </a:r>
          </a:p>
          <a:p>
            <a:r>
              <a:rPr lang="bn-BD"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যেমনঃ</a:t>
            </a:r>
            <a:r>
              <a:rPr lang="ar-DZ" sz="3200" dirty="0">
                <a:latin typeface="NikoshBAN" panose="02000000000000000000" pitchFamily="2" charset="0"/>
                <a:cs typeface="Times New Roman" panose="02020603050405020304" pitchFamily="18" charset="0"/>
              </a:rPr>
              <a:t>   مكة </a:t>
            </a:r>
            <a:r>
              <a:rPr lang="en-US" sz="3200" dirty="0">
                <a:latin typeface="NikoshBAN" panose="02000000000000000000" pitchFamily="2" charset="0"/>
                <a:cs typeface="NikoshBAN" panose="02000000000000000000" pitchFamily="2" charset="0"/>
              </a:rPr>
              <a:t>,</a:t>
            </a:r>
            <a:r>
              <a:rPr lang="ar-DZ" sz="3200" dirty="0">
                <a:latin typeface="NikoshBAN" panose="02000000000000000000" pitchFamily="2" charset="0"/>
                <a:cs typeface="Times New Roman" panose="02020603050405020304" pitchFamily="18" charset="0"/>
              </a:rPr>
              <a:t>يوم </a:t>
            </a:r>
            <a:r>
              <a:rPr lang="en-US" sz="3200" dirty="0">
                <a:latin typeface="NikoshBAN" panose="02000000000000000000" pitchFamily="2" charset="0"/>
                <a:cs typeface="NikoshBAN" panose="02000000000000000000" pitchFamily="2" charset="0"/>
              </a:rPr>
              <a:t>,</a:t>
            </a:r>
            <a:r>
              <a:rPr lang="ar-DZ" sz="3200" dirty="0">
                <a:latin typeface="NikoshBAN" panose="02000000000000000000" pitchFamily="2" charset="0"/>
                <a:cs typeface="Times New Roman" panose="02020603050405020304" pitchFamily="18" charset="0"/>
              </a:rPr>
              <a:t>عالم </a:t>
            </a:r>
            <a:r>
              <a:rPr lang="en-US" sz="3200" dirty="0">
                <a:latin typeface="NikoshBAN" panose="02000000000000000000" pitchFamily="2" charset="0"/>
                <a:cs typeface="NikoshBAN" panose="02000000000000000000" pitchFamily="2" charset="0"/>
              </a:rPr>
              <a:t>,</a:t>
            </a:r>
            <a:r>
              <a:rPr lang="ar-DZ" sz="3200" dirty="0">
                <a:latin typeface="NikoshBAN" panose="02000000000000000000" pitchFamily="2" charset="0"/>
                <a:cs typeface="Times New Roman" panose="02020603050405020304" pitchFamily="18" charset="0"/>
              </a:rPr>
              <a:t>جاهل </a:t>
            </a:r>
            <a:r>
              <a:rPr lang="en-US" sz="3200" dirty="0">
                <a:latin typeface="NikoshBAN" panose="02000000000000000000" pitchFamily="2" charset="0"/>
                <a:cs typeface="NikoshBAN" panose="02000000000000000000" pitchFamily="2" charset="0"/>
              </a:rPr>
              <a:t>,</a:t>
            </a:r>
            <a:r>
              <a:rPr lang="ar-DZ" sz="3200" dirty="0">
                <a:latin typeface="NikoshBAN" panose="02000000000000000000" pitchFamily="2" charset="0"/>
                <a:cs typeface="Times New Roman" panose="02020603050405020304" pitchFamily="18" charset="0"/>
              </a:rPr>
              <a:t>خالد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ইত্যাদি</a:t>
            </a:r>
            <a:r>
              <a:rPr lang="bn-BD" sz="3200" dirty="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7FFB1500-2400-4B4B-A0D0-33B8D570E46D}"/>
              </a:ext>
            </a:extLst>
          </p:cNvPr>
          <p:cNvSpPr txBox="1"/>
          <p:nvPr/>
        </p:nvSpPr>
        <p:spPr>
          <a:xfrm>
            <a:off x="281521" y="2004236"/>
            <a:ext cx="11849100" cy="1107996"/>
          </a:xfrm>
          <a:prstGeom prst="rect">
            <a:avLst/>
          </a:prstGeom>
          <a:noFill/>
        </p:spPr>
        <p:txBody>
          <a:bodyPr wrap="square" rtlCol="0">
            <a:spAutoFit/>
          </a:bodyPr>
          <a:lstStyle/>
          <a:p>
            <a:r>
              <a:rPr lang="en-US" sz="2800" b="1" dirty="0" err="1">
                <a:solidFill>
                  <a:srgbClr val="FF0000"/>
                </a:solidFill>
                <a:latin typeface="NikoshBAN" panose="02000000000000000000" pitchFamily="2" charset="0"/>
                <a:cs typeface="NikoshBAN" panose="02000000000000000000" pitchFamily="2" charset="0"/>
              </a:rPr>
              <a:t>নাহুশাস্ত্রের</a:t>
            </a:r>
            <a:r>
              <a:rPr lang="en-US" sz="2800" b="1" dirty="0">
                <a:solidFill>
                  <a:srgbClr val="FF0000"/>
                </a:solidFill>
                <a:latin typeface="NikoshBAN" panose="02000000000000000000" pitchFamily="2" charset="0"/>
                <a:cs typeface="NikoshBAN" panose="02000000000000000000" pitchFamily="2" charset="0"/>
              </a:rPr>
              <a:t> </a:t>
            </a:r>
            <a:r>
              <a:rPr lang="en-US" sz="2800" b="1" dirty="0" err="1">
                <a:solidFill>
                  <a:srgbClr val="FF0000"/>
                </a:solidFill>
                <a:latin typeface="NikoshBAN" panose="02000000000000000000" pitchFamily="2" charset="0"/>
                <a:cs typeface="NikoshBAN" panose="02000000000000000000" pitchFamily="2" charset="0"/>
              </a:rPr>
              <a:t>পরিভাষায়</a:t>
            </a:r>
            <a:r>
              <a:rPr lang="en-US" sz="2800" b="1" dirty="0">
                <a:solidFill>
                  <a:srgbClr val="FF0000"/>
                </a:solidFill>
                <a:latin typeface="NikoshBAN" panose="02000000000000000000" pitchFamily="2" charset="0"/>
                <a:cs typeface="NikoshBAN" panose="02000000000000000000" pitchFamily="2" charset="0"/>
              </a:rPr>
              <a:t> </a:t>
            </a:r>
            <a:r>
              <a:rPr lang="ar-SA" sz="2800" b="1" dirty="0">
                <a:solidFill>
                  <a:srgbClr val="FF0000"/>
                </a:solidFill>
                <a:latin typeface="NikoshBAN" panose="02000000000000000000" pitchFamily="2" charset="0"/>
                <a:cs typeface="Times New Roman" panose="02020603050405020304" pitchFamily="18" charset="0"/>
              </a:rPr>
              <a:t>اِسْم</a:t>
            </a:r>
            <a:r>
              <a:rPr lang="en-US" sz="2800" b="1" dirty="0">
                <a:solidFill>
                  <a:srgbClr val="FF0000"/>
                </a:solidFill>
                <a:latin typeface="NikoshBAN" panose="02000000000000000000" pitchFamily="2" charset="0"/>
                <a:cs typeface="NikoshBAN" panose="02000000000000000000" pitchFamily="2" charset="0"/>
              </a:rPr>
              <a:t> </a:t>
            </a:r>
            <a:r>
              <a:rPr lang="en-US" sz="2800" b="1" dirty="0" err="1">
                <a:solidFill>
                  <a:srgbClr val="FF0000"/>
                </a:solidFill>
                <a:latin typeface="NikoshBAN" panose="02000000000000000000" pitchFamily="2" charset="0"/>
                <a:cs typeface="NikoshBAN" panose="02000000000000000000" pitchFamily="2" charset="0"/>
              </a:rPr>
              <a:t>হল</a:t>
            </a:r>
            <a:r>
              <a:rPr lang="en-US" sz="2800" b="1" dirty="0">
                <a:solidFill>
                  <a:srgbClr val="FF0000"/>
                </a:solidFill>
                <a:latin typeface="NikoshBAN" panose="02000000000000000000" pitchFamily="2" charset="0"/>
                <a:cs typeface="NikoshBAN" panose="02000000000000000000" pitchFamily="2" charset="0"/>
              </a:rPr>
              <a:t>-</a:t>
            </a:r>
            <a:endParaRPr lang="bn-BD" sz="2800" b="1" dirty="0">
              <a:solidFill>
                <a:srgbClr val="FF0000"/>
              </a:solidFill>
              <a:latin typeface="NikoshBAN" panose="02000000000000000000" pitchFamily="2" charset="0"/>
              <a:cs typeface="NikoshBAN" panose="02000000000000000000" pitchFamily="2" charset="0"/>
            </a:endParaRPr>
          </a:p>
          <a:p>
            <a:endParaRPr lang="en-US" sz="1000" b="1" dirty="0">
              <a:latin typeface="NikoshBAN" panose="02000000000000000000" pitchFamily="2" charset="0"/>
              <a:cs typeface="NikoshBAN" panose="02000000000000000000" pitchFamily="2" charset="0"/>
            </a:endParaRPr>
          </a:p>
          <a:p>
            <a:r>
              <a:rPr lang="ar-SA" sz="2800" dirty="0">
                <a:latin typeface="NikoshBAN" panose="02000000000000000000" pitchFamily="2" charset="0"/>
                <a:cs typeface="Times New Roman" panose="02020603050405020304" pitchFamily="18" charset="0"/>
              </a:rPr>
              <a:t>الاسم كلمة تدل على معنى في نفسها غير مقترن بأحد الأزمنة الثلاثة ، أعني  الماضي والحال والأستقبال</a:t>
            </a:r>
            <a:r>
              <a:rPr lang="en-US" sz="2800" dirty="0">
                <a:latin typeface="NikoshBAN" panose="02000000000000000000" pitchFamily="2" charset="0"/>
                <a:cs typeface="NikoshBAN" panose="02000000000000000000" pitchFamily="2" charset="0"/>
              </a:rPr>
              <a:t> </a:t>
            </a:r>
          </a:p>
        </p:txBody>
      </p:sp>
      <p:sp>
        <p:nvSpPr>
          <p:cNvPr id="12" name="TextBox 11">
            <a:extLst>
              <a:ext uri="{FF2B5EF4-FFF2-40B4-BE49-F238E27FC236}">
                <a16:creationId xmlns:a16="http://schemas.microsoft.com/office/drawing/2014/main" id="{80284CA4-5CBB-4F1E-BEAB-985B92EF5F51}"/>
              </a:ext>
            </a:extLst>
          </p:cNvPr>
          <p:cNvSpPr txBox="1"/>
          <p:nvPr/>
        </p:nvSpPr>
        <p:spPr>
          <a:xfrm>
            <a:off x="833308" y="5451094"/>
            <a:ext cx="11358692" cy="1077218"/>
          </a:xfrm>
          <a:prstGeom prst="rect">
            <a:avLst/>
          </a:prstGeom>
          <a:noFill/>
        </p:spPr>
        <p:txBody>
          <a:bodyPr wrap="square" rtlCol="0">
            <a:spAutoFit/>
          </a:bodyPr>
          <a:lstStyle/>
          <a:p>
            <a:r>
              <a:rPr lang="bn-BD" sz="3200" dirty="0">
                <a:solidFill>
                  <a:srgbClr val="FF0000"/>
                </a:solidFill>
                <a:latin typeface="NikoshBAN" panose="02000000000000000000" pitchFamily="2" charset="0"/>
                <a:cs typeface="NikoshBAN" panose="02000000000000000000" pitchFamily="2" charset="0"/>
              </a:rPr>
              <a:t> </a:t>
            </a:r>
            <a:r>
              <a:rPr lang="en-US" sz="3200" dirty="0">
                <a:solidFill>
                  <a:srgbClr val="FF0000"/>
                </a:solidFill>
                <a:latin typeface="NikoshBAN" panose="02000000000000000000" pitchFamily="2" charset="0"/>
                <a:cs typeface="NikoshBAN" panose="02000000000000000000" pitchFamily="2" charset="0"/>
              </a:rPr>
              <a:t> </a:t>
            </a:r>
            <a:r>
              <a:rPr lang="bn-BD" sz="3200" dirty="0">
                <a:solidFill>
                  <a:srgbClr val="FF0000"/>
                </a:solidFill>
                <a:latin typeface="NikoshBAN" panose="02000000000000000000" pitchFamily="2" charset="0"/>
                <a:cs typeface="NikoshBAN" panose="02000000000000000000" pitchFamily="2" charset="0"/>
              </a:rPr>
              <a:t>অন্যভাবে বলা যায়</a:t>
            </a:r>
            <a:r>
              <a:rPr lang="bn-BD" sz="3200" dirty="0">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যে</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শব্দ</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দ্বারা</a:t>
            </a:r>
            <a:r>
              <a:rPr lang="en-US" sz="3200" dirty="0">
                <a:solidFill>
                  <a:schemeClr val="tx1"/>
                </a:solidFill>
                <a:latin typeface="NikoshBAN" panose="02000000000000000000" pitchFamily="2" charset="0"/>
                <a:cs typeface="NikoshBAN" panose="02000000000000000000" pitchFamily="2" charset="0"/>
              </a:rPr>
              <a:t> কোনো </a:t>
            </a:r>
            <a:r>
              <a:rPr lang="en-US" sz="3200" dirty="0" err="1">
                <a:solidFill>
                  <a:schemeClr val="tx1"/>
                </a:solidFill>
                <a:latin typeface="NikoshBAN" panose="02000000000000000000" pitchFamily="2" charset="0"/>
                <a:cs typeface="NikoshBAN" panose="02000000000000000000" pitchFamily="2" charset="0"/>
              </a:rPr>
              <a:t>ব্যাক্তি,বস্তু,স্থান,সময়</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ইত্যাদির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নাম</a:t>
            </a:r>
            <a:r>
              <a:rPr lang="en-US" sz="3200" dirty="0">
                <a:solidFill>
                  <a:schemeClr val="tx1"/>
                </a:solidFill>
                <a:latin typeface="NikoshBAN" panose="02000000000000000000" pitchFamily="2" charset="0"/>
                <a:cs typeface="NikoshBAN" panose="02000000000000000000" pitchFamily="2" charset="0"/>
              </a:rPr>
              <a:t>,</a:t>
            </a:r>
            <a:r>
              <a:rPr lang="bn-BD"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অবস্থা</a:t>
            </a:r>
            <a:r>
              <a:rPr lang="en-US" sz="3200" dirty="0">
                <a:solidFill>
                  <a:schemeClr val="tx1"/>
                </a:solidFill>
                <a:latin typeface="NikoshBAN" panose="02000000000000000000" pitchFamily="2" charset="0"/>
                <a:cs typeface="NikoshBAN" panose="02000000000000000000" pitchFamily="2" charset="0"/>
              </a:rPr>
              <a:t>,</a:t>
            </a:r>
            <a:r>
              <a:rPr lang="bn-BD" sz="3200" dirty="0">
                <a:solidFill>
                  <a:schemeClr val="tx1"/>
                </a:solidFill>
                <a:latin typeface="NikoshBAN" panose="02000000000000000000" pitchFamily="2" charset="0"/>
                <a:cs typeface="NikoshBAN" panose="02000000000000000000" pitchFamily="2" charset="0"/>
              </a:rPr>
              <a:t>       </a:t>
            </a:r>
          </a:p>
          <a:p>
            <a:r>
              <a:rPr lang="bn-BD" sz="3200" dirty="0">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সংখ্যা</a:t>
            </a:r>
            <a:r>
              <a:rPr lang="en-US" sz="3200" dirty="0">
                <a:solidFill>
                  <a:schemeClr val="tx1"/>
                </a:solidFill>
                <a:latin typeface="NikoshBAN" panose="02000000000000000000" pitchFamily="2" charset="0"/>
                <a:cs typeface="NikoshBAN" panose="02000000000000000000" pitchFamily="2" charset="0"/>
              </a:rPr>
              <a:t>,</a:t>
            </a:r>
            <a:r>
              <a:rPr lang="bn-BD"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দোষ</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ওগুন</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বোঝানো</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হয়</a:t>
            </a:r>
            <a:r>
              <a:rPr lang="bn-BD"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তাকে</a:t>
            </a:r>
            <a:r>
              <a:rPr lang="en-US" sz="3200" dirty="0">
                <a:solidFill>
                  <a:schemeClr val="tx1"/>
                </a:solidFill>
                <a:latin typeface="NikoshBAN" panose="02000000000000000000" pitchFamily="2" charset="0"/>
                <a:cs typeface="NikoshBAN" panose="02000000000000000000" pitchFamily="2" charset="0"/>
              </a:rPr>
              <a:t> </a:t>
            </a:r>
            <a:r>
              <a:rPr lang="ar-DZ" sz="3200" dirty="0">
                <a:solidFill>
                  <a:schemeClr val="tx1"/>
                </a:solidFill>
                <a:latin typeface="NikoshBAN" panose="02000000000000000000" pitchFamily="2" charset="0"/>
                <a:cs typeface="Times New Roman" panose="02020603050405020304" pitchFamily="18" charset="0"/>
              </a:rPr>
              <a:t>اسم </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বলে</a:t>
            </a:r>
            <a:r>
              <a:rPr lang="en-US" sz="3200" dirty="0">
                <a:solidFill>
                  <a:schemeClr val="tx1"/>
                </a:solidFill>
                <a:latin typeface="NikoshBAN" panose="02000000000000000000" pitchFamily="2" charset="0"/>
                <a:cs typeface="NikoshBAN" panose="02000000000000000000" pitchFamily="2" charset="0"/>
              </a:rPr>
              <a:t>।</a:t>
            </a:r>
            <a:r>
              <a:rPr lang="bn-BD"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যেমনঃ</a:t>
            </a:r>
            <a:r>
              <a:rPr lang="en-US" sz="3200" dirty="0">
                <a:solidFill>
                  <a:schemeClr val="tx1"/>
                </a:solidFill>
                <a:latin typeface="NikoshBAN" panose="02000000000000000000" pitchFamily="2" charset="0"/>
                <a:cs typeface="NikoshBAN" panose="02000000000000000000" pitchFamily="2" charset="0"/>
              </a:rPr>
              <a:t> </a:t>
            </a:r>
            <a:r>
              <a:rPr lang="ar-DZ" sz="3200" dirty="0">
                <a:solidFill>
                  <a:schemeClr val="tx1"/>
                </a:solidFill>
                <a:latin typeface="NikoshBAN" panose="02000000000000000000" pitchFamily="2" charset="0"/>
                <a:cs typeface="Times New Roman" panose="02020603050405020304" pitchFamily="18" charset="0"/>
              </a:rPr>
              <a:t> مكة</a:t>
            </a:r>
            <a:r>
              <a:rPr lang="bn-BD" sz="3200" dirty="0">
                <a:solidFill>
                  <a:schemeClr val="tx1"/>
                </a:solidFill>
                <a:latin typeface="NikoshBAN" panose="02000000000000000000" pitchFamily="2" charset="0"/>
                <a:cs typeface="NikoshBAN" panose="02000000000000000000" pitchFamily="2" charset="0"/>
              </a:rPr>
              <a:t>,</a:t>
            </a:r>
            <a:r>
              <a:rPr lang="ar-DZ" sz="3200" dirty="0">
                <a:solidFill>
                  <a:schemeClr val="tx1"/>
                </a:solidFill>
                <a:latin typeface="NikoshBAN" panose="02000000000000000000" pitchFamily="2" charset="0"/>
                <a:cs typeface="Times New Roman" panose="02020603050405020304" pitchFamily="18" charset="0"/>
              </a:rPr>
              <a:t> يوم</a:t>
            </a:r>
            <a:endParaRPr lang="en-US" sz="3200" dirty="0"/>
          </a:p>
        </p:txBody>
      </p:sp>
    </p:spTree>
    <p:extLst>
      <p:ext uri="{BB962C8B-B14F-4D97-AF65-F5344CB8AC3E}">
        <p14:creationId xmlns:p14="http://schemas.microsoft.com/office/powerpoint/2010/main" val="2006575560"/>
      </p:ext>
    </p:extLst>
  </p:cSld>
  <p:clrMapOvr>
    <a:masterClrMapping/>
  </p:clrMapOvr>
  <mc:AlternateContent xmlns:mc="http://schemas.openxmlformats.org/markup-compatibility/2006" xmlns:p14="http://schemas.microsoft.com/office/powerpoint/2010/main">
    <mc:Choice Requires="p14">
      <p:transition spd="slow" p14:dur="25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600" decel="100000"/>
                                        <p:tgtEl>
                                          <p:spTgt spid="9"/>
                                        </p:tgtEl>
                                      </p:cBhvr>
                                    </p:animEffect>
                                    <p:anim calcmode="lin" valueType="num">
                                      <p:cBhvr>
                                        <p:cTn id="14" dur="1600" decel="100000" fill="hold"/>
                                        <p:tgtEl>
                                          <p:spTgt spid="9"/>
                                        </p:tgtEl>
                                        <p:attrNameLst>
                                          <p:attrName>style.rotation</p:attrName>
                                        </p:attrNameLst>
                                      </p:cBhvr>
                                      <p:tavLst>
                                        <p:tav tm="0">
                                          <p:val>
                                            <p:fltVal val="-90"/>
                                          </p:val>
                                        </p:tav>
                                        <p:tav tm="100000">
                                          <p:val>
                                            <p:fltVal val="0"/>
                                          </p:val>
                                        </p:tav>
                                      </p:tavLst>
                                    </p:anim>
                                    <p:anim calcmode="lin" valueType="num">
                                      <p:cBhvr>
                                        <p:cTn id="15" dur="1600" decel="100000" fill="hold"/>
                                        <p:tgtEl>
                                          <p:spTgt spid="9"/>
                                        </p:tgtEl>
                                        <p:attrNameLst>
                                          <p:attrName>ppt_x</p:attrName>
                                        </p:attrNameLst>
                                      </p:cBhvr>
                                      <p:tavLst>
                                        <p:tav tm="0">
                                          <p:val>
                                            <p:strVal val="#ppt_x+0.4"/>
                                          </p:val>
                                        </p:tav>
                                        <p:tav tm="100000">
                                          <p:val>
                                            <p:strVal val="#ppt_x-0.05"/>
                                          </p:val>
                                        </p:tav>
                                      </p:tavLst>
                                    </p:anim>
                                    <p:anim calcmode="lin" valueType="num">
                                      <p:cBhvr>
                                        <p:cTn id="16" dur="1600" decel="100000" fill="hold"/>
                                        <p:tgtEl>
                                          <p:spTgt spid="9"/>
                                        </p:tgtEl>
                                        <p:attrNameLst>
                                          <p:attrName>ppt_y</p:attrName>
                                        </p:attrNameLst>
                                      </p:cBhvr>
                                      <p:tavLst>
                                        <p:tav tm="0">
                                          <p:val>
                                            <p:strVal val="#ppt_y-0.4"/>
                                          </p:val>
                                        </p:tav>
                                        <p:tav tm="100000">
                                          <p:val>
                                            <p:strVal val="#ppt_y+0.1"/>
                                          </p:val>
                                        </p:tav>
                                      </p:tavLst>
                                    </p:anim>
                                    <p:anim calcmode="lin" valueType="num">
                                      <p:cBhvr>
                                        <p:cTn id="17" dur="400" accel="100000" fill="hold">
                                          <p:stCondLst>
                                            <p:cond delay="1600"/>
                                          </p:stCondLst>
                                        </p:cTn>
                                        <p:tgtEl>
                                          <p:spTgt spid="9"/>
                                        </p:tgtEl>
                                        <p:attrNameLst>
                                          <p:attrName>ppt_x</p:attrName>
                                        </p:attrNameLst>
                                      </p:cBhvr>
                                      <p:tavLst>
                                        <p:tav tm="0">
                                          <p:val>
                                            <p:strVal val="#ppt_x-0.05"/>
                                          </p:val>
                                        </p:tav>
                                        <p:tav tm="100000">
                                          <p:val>
                                            <p:strVal val="#ppt_x"/>
                                          </p:val>
                                        </p:tav>
                                      </p:tavLst>
                                    </p:anim>
                                    <p:anim calcmode="lin" valueType="num">
                                      <p:cBhvr>
                                        <p:cTn id="18" dur="400" accel="100000" fill="hold">
                                          <p:stCondLst>
                                            <p:cond delay="16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750" fill="hold"/>
                                        <p:tgtEl>
                                          <p:spTgt spid="11"/>
                                        </p:tgtEl>
                                        <p:attrNameLst>
                                          <p:attrName>ppt_w</p:attrName>
                                        </p:attrNameLst>
                                      </p:cBhvr>
                                      <p:tavLst>
                                        <p:tav tm="0">
                                          <p:val>
                                            <p:fltVal val="0"/>
                                          </p:val>
                                        </p:tav>
                                        <p:tav tm="100000">
                                          <p:val>
                                            <p:strVal val="#ppt_w"/>
                                          </p:val>
                                        </p:tav>
                                      </p:tavLst>
                                    </p:anim>
                                    <p:anim calcmode="lin" valueType="num">
                                      <p:cBhvr>
                                        <p:cTn id="24" dur="1750" fill="hold"/>
                                        <p:tgtEl>
                                          <p:spTgt spid="11"/>
                                        </p:tgtEl>
                                        <p:attrNameLst>
                                          <p:attrName>ppt_h</p:attrName>
                                        </p:attrNameLst>
                                      </p:cBhvr>
                                      <p:tavLst>
                                        <p:tav tm="0">
                                          <p:val>
                                            <p:fltVal val="0"/>
                                          </p:val>
                                        </p:tav>
                                        <p:tav tm="100000">
                                          <p:val>
                                            <p:strVal val="#ppt_h"/>
                                          </p:val>
                                        </p:tav>
                                      </p:tavLst>
                                    </p:anim>
                                    <p:anim calcmode="lin" valueType="num">
                                      <p:cBhvr>
                                        <p:cTn id="25" dur="1750" fill="hold"/>
                                        <p:tgtEl>
                                          <p:spTgt spid="11"/>
                                        </p:tgtEl>
                                        <p:attrNameLst>
                                          <p:attrName>ppt_x</p:attrName>
                                        </p:attrNameLst>
                                      </p:cBhvr>
                                      <p:tavLst>
                                        <p:tav tm="0" fmla="#ppt_x+(cos(-2*pi*(1-$))*-#ppt_x-sin(-2*pi*(1-$))*(1-#ppt_y))*(1-$)">
                                          <p:val>
                                            <p:fltVal val="0"/>
                                          </p:val>
                                        </p:tav>
                                        <p:tav tm="100000">
                                          <p:val>
                                            <p:fltVal val="1"/>
                                          </p:val>
                                        </p:tav>
                                      </p:tavLst>
                                    </p:anim>
                                    <p:anim calcmode="lin" valueType="num">
                                      <p:cBhvr>
                                        <p:cTn id="26" dur="175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Scale>
                                      <p:cBhvr>
                                        <p:cTn id="31" dur="2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2000" decel="50000" fill="hold">
                                          <p:stCondLst>
                                            <p:cond delay="0"/>
                                          </p:stCondLst>
                                        </p:cTn>
                                        <p:tgtEl>
                                          <p:spTgt spid="10"/>
                                        </p:tgtEl>
                                        <p:attrNameLst>
                                          <p:attrName>ppt_x</p:attrName>
                                          <p:attrName>ppt_y</p:attrName>
                                        </p:attrNameLst>
                                      </p:cBhvr>
                                    </p:animMotion>
                                    <p:animEffect transition="in" filter="fade">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2000" fill="hold"/>
                                        <p:tgtEl>
                                          <p:spTgt spid="12"/>
                                        </p:tgtEl>
                                        <p:attrNameLst>
                                          <p:attrName>ppt_w</p:attrName>
                                        </p:attrNameLst>
                                      </p:cBhvr>
                                      <p:tavLst>
                                        <p:tav tm="0">
                                          <p:val>
                                            <p:fltVal val="0"/>
                                          </p:val>
                                        </p:tav>
                                        <p:tav tm="100000">
                                          <p:val>
                                            <p:strVal val="#ppt_w"/>
                                          </p:val>
                                        </p:tav>
                                      </p:tavLst>
                                    </p:anim>
                                    <p:anim calcmode="lin" valueType="num">
                                      <p:cBhvr>
                                        <p:cTn id="39" dur="2000" fill="hold"/>
                                        <p:tgtEl>
                                          <p:spTgt spid="12"/>
                                        </p:tgtEl>
                                        <p:attrNameLst>
                                          <p:attrName>ppt_h</p:attrName>
                                        </p:attrNameLst>
                                      </p:cBhvr>
                                      <p:tavLst>
                                        <p:tav tm="0">
                                          <p:val>
                                            <p:fltVal val="0"/>
                                          </p:val>
                                        </p:tav>
                                        <p:tav tm="100000">
                                          <p:val>
                                            <p:strVal val="#ppt_h"/>
                                          </p:val>
                                        </p:tav>
                                      </p:tavLst>
                                    </p:anim>
                                    <p:anim calcmode="lin" valueType="num">
                                      <p:cBhvr>
                                        <p:cTn id="40" dur="2000" fill="hold"/>
                                        <p:tgtEl>
                                          <p:spTgt spid="12"/>
                                        </p:tgtEl>
                                        <p:attrNameLst>
                                          <p:attrName>style.rotation</p:attrName>
                                        </p:attrNameLst>
                                      </p:cBhvr>
                                      <p:tavLst>
                                        <p:tav tm="0">
                                          <p:val>
                                            <p:fltVal val="90"/>
                                          </p:val>
                                        </p:tav>
                                        <p:tav tm="100000">
                                          <p:val>
                                            <p:fltVal val="0"/>
                                          </p:val>
                                        </p:tav>
                                      </p:tavLst>
                                    </p:anim>
                                    <p:animEffect transition="in" filter="fade">
                                      <p:cBhvr>
                                        <p:cTn id="4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72F83F-617B-42DC-B535-3F16196DE8FB}"/>
              </a:ext>
            </a:extLst>
          </p:cNvPr>
          <p:cNvGrpSpPr/>
          <p:nvPr/>
        </p:nvGrpSpPr>
        <p:grpSpPr>
          <a:xfrm>
            <a:off x="4509208" y="652553"/>
            <a:ext cx="2667000" cy="830997"/>
            <a:chOff x="4509208" y="652553"/>
            <a:chExt cx="2667000" cy="830997"/>
          </a:xfrm>
        </p:grpSpPr>
        <p:sp>
          <p:nvSpPr>
            <p:cNvPr id="5" name="Rectangle: Rounded Corners 4">
              <a:extLst>
                <a:ext uri="{FF2B5EF4-FFF2-40B4-BE49-F238E27FC236}">
                  <a16:creationId xmlns:a16="http://schemas.microsoft.com/office/drawing/2014/main" id="{63585DC0-D06F-4385-A816-3905EC99BA46}"/>
                </a:ext>
              </a:extLst>
            </p:cNvPr>
            <p:cNvSpPr/>
            <p:nvPr/>
          </p:nvSpPr>
          <p:spPr>
            <a:xfrm>
              <a:off x="4509208" y="683330"/>
              <a:ext cx="2667000" cy="769441"/>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16A6363-E6CB-4F4E-8575-AA091B870C42}"/>
                </a:ext>
              </a:extLst>
            </p:cNvPr>
            <p:cNvSpPr txBox="1"/>
            <p:nvPr/>
          </p:nvSpPr>
          <p:spPr>
            <a:xfrm>
              <a:off x="4697489" y="652553"/>
              <a:ext cx="2290439" cy="830997"/>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sz="4800" b="1" spc="50" dirty="0">
                  <a:ln w="0"/>
                  <a:solidFill>
                    <a:schemeClr val="bg1"/>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এক</a:t>
              </a:r>
              <a:r>
                <a:rPr lang="as-IN" sz="4800" b="1" spc="50" dirty="0">
                  <a:ln w="0"/>
                  <a:solidFill>
                    <a:schemeClr val="bg1"/>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ক</a:t>
              </a:r>
              <a:r>
                <a:rPr lang="en-US" sz="4800" b="1" spc="50" dirty="0">
                  <a:ln w="0"/>
                  <a:solidFill>
                    <a:schemeClr val="bg1"/>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as-IN" sz="4800" b="1" spc="50" dirty="0">
                  <a:ln w="0"/>
                  <a:solidFill>
                    <a:schemeClr val="bg1"/>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ক</a:t>
              </a:r>
              <a:r>
                <a:rPr lang="en-US" sz="4800" b="1" spc="50" dirty="0">
                  <a:ln w="0"/>
                  <a:solidFill>
                    <a:schemeClr val="bg1"/>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r>
                <a:rPr lang="as-IN" sz="4800" b="1" spc="50" dirty="0">
                  <a:ln w="0"/>
                  <a:solidFill>
                    <a:schemeClr val="bg1"/>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জ</a:t>
              </a:r>
              <a:r>
                <a:rPr lang="en-US" sz="4800" b="1" spc="50" dirty="0">
                  <a:ln w="0"/>
                  <a:solidFill>
                    <a:schemeClr val="bg1"/>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p>
          </p:txBody>
        </p:sp>
      </p:grpSp>
      <p:sp>
        <p:nvSpPr>
          <p:cNvPr id="7" name="TextBox 6">
            <a:extLst>
              <a:ext uri="{FF2B5EF4-FFF2-40B4-BE49-F238E27FC236}">
                <a16:creationId xmlns:a16="http://schemas.microsoft.com/office/drawing/2014/main" id="{5699A7BA-F96C-4BD8-B8E7-950331799D0C}"/>
              </a:ext>
            </a:extLst>
          </p:cNvPr>
          <p:cNvSpPr txBox="1"/>
          <p:nvPr/>
        </p:nvSpPr>
        <p:spPr>
          <a:xfrm>
            <a:off x="386295" y="2714385"/>
            <a:ext cx="6681255" cy="3046988"/>
          </a:xfrm>
          <a:prstGeom prst="rect">
            <a:avLst/>
          </a:prstGeom>
          <a:noFill/>
        </p:spPr>
        <p:txBody>
          <a:bodyPr wrap="square" rtlCol="0">
            <a:spAutoFit/>
          </a:bodyPr>
          <a:lstStyle/>
          <a:p>
            <a:pPr algn="ctr"/>
            <a:r>
              <a:rPr lang="ar-DZ" sz="2800" dirty="0">
                <a:latin typeface="NikoshBAN" panose="02000000000000000000" pitchFamily="2" charset="0"/>
                <a:cs typeface="Times New Roman" panose="02020603050405020304" pitchFamily="18" charset="0"/>
              </a:rPr>
              <a:t>اسم</a:t>
            </a:r>
            <a:r>
              <a:rPr lang="en-US" sz="2800" b="1"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এর </a:t>
            </a:r>
            <a:r>
              <a:rPr lang="bn-BD" sz="2800" dirty="0">
                <a:latin typeface="NikoshBAN" panose="02000000000000000000" pitchFamily="2" charset="0"/>
                <a:cs typeface="NikoshBAN" panose="02000000000000000000" pitchFamily="2" charset="0"/>
              </a:rPr>
              <a:t>শাব্দিক অর্থঃ   </a:t>
            </a:r>
            <a:r>
              <a:rPr lang="ar-DZ" sz="2800" dirty="0">
                <a:latin typeface="NikoshBAN" panose="02000000000000000000" pitchFamily="2" charset="0"/>
                <a:cs typeface="Times New Roman" panose="02020603050405020304" pitchFamily="18" charset="0"/>
              </a:rPr>
              <a:t>اسم</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শব্দটি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একবচন</a:t>
            </a:r>
            <a:r>
              <a:rPr lang="en-US" sz="2800" dirty="0">
                <a:latin typeface="NikoshBAN" panose="02000000000000000000" pitchFamily="2" charset="0"/>
                <a:cs typeface="NikoshBAN" panose="02000000000000000000" pitchFamily="2" charset="0"/>
              </a:rPr>
              <a:t>।</a:t>
            </a:r>
            <a:endParaRPr lang="bn-BD" sz="2800" dirty="0">
              <a:latin typeface="NikoshBAN" panose="02000000000000000000" pitchFamily="2" charset="0"/>
              <a:cs typeface="NikoshBAN" panose="02000000000000000000" pitchFamily="2" charset="0"/>
            </a:endParaRPr>
          </a:p>
          <a:p>
            <a:pPr algn="ctr"/>
            <a:r>
              <a:rPr lang="bn-BD"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বহুবচনে</a:t>
            </a:r>
            <a:r>
              <a:rPr lang="en-US" sz="2800" dirty="0">
                <a:latin typeface="NikoshBAN" panose="02000000000000000000" pitchFamily="2" charset="0"/>
                <a:cs typeface="NikoshBAN" panose="02000000000000000000" pitchFamily="2" charset="0"/>
              </a:rPr>
              <a:t> </a:t>
            </a:r>
            <a:r>
              <a:rPr lang="ar-DZ" sz="2800" dirty="0">
                <a:latin typeface="NikoshBAN" panose="02000000000000000000" pitchFamily="2" charset="0"/>
                <a:cs typeface="Times New Roman" panose="02020603050405020304" pitchFamily="18" charset="0"/>
              </a:rPr>
              <a:t>اسماء </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অর্থ</a:t>
            </a:r>
            <a:r>
              <a:rPr lang="en-US"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 </a:t>
            </a:r>
          </a:p>
          <a:p>
            <a:pPr marL="342900" indent="-342900" algn="ctr">
              <a:buFont typeface="Wingdings" panose="05000000000000000000" pitchFamily="2" charset="2"/>
              <a:buChar char="q"/>
            </a:pPr>
            <a:r>
              <a:rPr lang="bn-BD" sz="2800" dirty="0">
                <a:latin typeface="NikoshBAN" panose="02000000000000000000" pitchFamily="2" charset="0"/>
                <a:cs typeface="NikoshBAN" panose="02000000000000000000" pitchFamily="2" charset="0"/>
              </a:rPr>
              <a:t>নাম, </a:t>
            </a:r>
          </a:p>
          <a:p>
            <a:pPr marL="342900" indent="-342900" algn="ctr">
              <a:buFont typeface="Wingdings" panose="05000000000000000000" pitchFamily="2" charset="2"/>
              <a:buChar char="q"/>
            </a:pPr>
            <a:r>
              <a:rPr lang="bn-BD" sz="2800" dirty="0">
                <a:latin typeface="NikoshBAN" panose="02000000000000000000" pitchFamily="2" charset="0"/>
                <a:cs typeface="NikoshBAN" panose="02000000000000000000" pitchFamily="2" charset="0"/>
              </a:rPr>
              <a:t> চিহ্ন,</a:t>
            </a:r>
          </a:p>
          <a:p>
            <a:pPr marL="1714500" lvl="3" indent="-342900" algn="ctr">
              <a:buFont typeface="Wingdings" panose="05000000000000000000" pitchFamily="2" charset="2"/>
              <a:buChar char="q"/>
            </a:pPr>
            <a:r>
              <a:rPr lang="bn-BD" sz="2800" dirty="0">
                <a:latin typeface="NikoshBAN" panose="02000000000000000000" pitchFamily="2" charset="0"/>
                <a:cs typeface="NikoshBAN" panose="02000000000000000000" pitchFamily="2" charset="0"/>
              </a:rPr>
              <a:t>  বিশেষ্য</a:t>
            </a:r>
          </a:p>
          <a:p>
            <a:pPr marL="4000500" lvl="8" indent="-342900" algn="ctr">
              <a:buFont typeface="Wingdings" panose="05000000000000000000" pitchFamily="2" charset="2"/>
              <a:buChar char="q"/>
            </a:pPr>
            <a:r>
              <a:rPr lang="bn-BD" sz="2800" dirty="0">
                <a:latin typeface="NikoshBAN" panose="02000000000000000000" pitchFamily="2" charset="0"/>
                <a:cs typeface="NikoshBAN" panose="02000000000000000000" pitchFamily="2" charset="0"/>
              </a:rPr>
              <a:t>  উচ্চ হওয়া ইত্যাদি ।</a:t>
            </a:r>
          </a:p>
          <a:p>
            <a:pPr algn="ctr"/>
            <a:endParaRPr lang="bn-BD" sz="2400" b="1" dirty="0">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EB6E8C45-E22D-42DF-8FB6-47CA7CD9CCE3}"/>
              </a:ext>
            </a:extLst>
          </p:cNvPr>
          <p:cNvSpPr txBox="1"/>
          <p:nvPr/>
        </p:nvSpPr>
        <p:spPr>
          <a:xfrm>
            <a:off x="800100" y="1605091"/>
            <a:ext cx="4114800" cy="769441"/>
          </a:xfrm>
          <a:prstGeom prst="rect">
            <a:avLst/>
          </a:prstGeom>
          <a:noFill/>
        </p:spPr>
        <p:txBody>
          <a:bodyPr wrap="square" rtlCol="0">
            <a:spAutoFit/>
          </a:bodyPr>
          <a:lstStyle/>
          <a:p>
            <a:r>
              <a:rPr lang="ar-DZ" sz="4400" dirty="0">
                <a:solidFill>
                  <a:srgbClr val="FF0000"/>
                </a:solidFill>
                <a:latin typeface="NikoshBAN" panose="02000000000000000000" pitchFamily="2" charset="0"/>
                <a:cs typeface="Times New Roman" panose="02020603050405020304" pitchFamily="18" charset="0"/>
              </a:rPr>
              <a:t>اسم</a:t>
            </a:r>
            <a:r>
              <a:rPr lang="en-US" sz="4400" b="1" dirty="0">
                <a:solidFill>
                  <a:srgbClr val="FF0000"/>
                </a:solidFill>
                <a:latin typeface="NikoshBAN" panose="02000000000000000000" pitchFamily="2" charset="0"/>
                <a:cs typeface="NikoshBAN" panose="02000000000000000000" pitchFamily="2" charset="0"/>
              </a:rPr>
              <a:t> </a:t>
            </a:r>
            <a:r>
              <a:rPr lang="en-US" sz="4400" dirty="0">
                <a:solidFill>
                  <a:srgbClr val="FF0000"/>
                </a:solidFill>
                <a:latin typeface="NikoshBAN" panose="02000000000000000000" pitchFamily="2" charset="0"/>
                <a:cs typeface="NikoshBAN" panose="02000000000000000000" pitchFamily="2" charset="0"/>
              </a:rPr>
              <a:t>এর </a:t>
            </a:r>
            <a:r>
              <a:rPr lang="bn-BD" sz="4400" dirty="0">
                <a:solidFill>
                  <a:srgbClr val="FF0000"/>
                </a:solidFill>
                <a:latin typeface="NikoshBAN" panose="02000000000000000000" pitchFamily="2" charset="0"/>
                <a:cs typeface="NikoshBAN" panose="02000000000000000000" pitchFamily="2" charset="0"/>
              </a:rPr>
              <a:t>শাব্দিক লিখঃ-</a:t>
            </a:r>
            <a:endParaRPr lang="en-US" sz="4400" dirty="0">
              <a:solidFill>
                <a:srgbClr val="FF0000"/>
              </a:solidFill>
            </a:endParaRPr>
          </a:p>
        </p:txBody>
      </p:sp>
      <p:pic>
        <p:nvPicPr>
          <p:cNvPr id="11" name="Picture 10">
            <a:extLst>
              <a:ext uri="{FF2B5EF4-FFF2-40B4-BE49-F238E27FC236}">
                <a16:creationId xmlns:a16="http://schemas.microsoft.com/office/drawing/2014/main" id="{733F57E7-43B0-4D6B-BC0E-4530357A6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7578" y="957262"/>
            <a:ext cx="3541959" cy="5322616"/>
          </a:xfrm>
          <a:prstGeom prst="rect">
            <a:avLst/>
          </a:prstGeom>
        </p:spPr>
      </p:pic>
    </p:spTree>
    <p:extLst>
      <p:ext uri="{BB962C8B-B14F-4D97-AF65-F5344CB8AC3E}">
        <p14:creationId xmlns:p14="http://schemas.microsoft.com/office/powerpoint/2010/main" val="1300538806"/>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00" decel="100000"/>
                                        <p:tgtEl>
                                          <p:spTgt spid="11"/>
                                        </p:tgtEl>
                                      </p:cBhvr>
                                    </p:animEffect>
                                    <p:anim calcmode="lin" valueType="num">
                                      <p:cBhvr>
                                        <p:cTn id="8" dur="1200" decel="100000" fill="hold"/>
                                        <p:tgtEl>
                                          <p:spTgt spid="11"/>
                                        </p:tgtEl>
                                        <p:attrNameLst>
                                          <p:attrName>style.rotation</p:attrName>
                                        </p:attrNameLst>
                                      </p:cBhvr>
                                      <p:tavLst>
                                        <p:tav tm="0">
                                          <p:val>
                                            <p:fltVal val="-90"/>
                                          </p:val>
                                        </p:tav>
                                        <p:tav tm="100000">
                                          <p:val>
                                            <p:fltVal val="0"/>
                                          </p:val>
                                        </p:tav>
                                      </p:tavLst>
                                    </p:anim>
                                    <p:anim calcmode="lin" valueType="num">
                                      <p:cBhvr>
                                        <p:cTn id="9" dur="1200" decel="100000" fill="hold"/>
                                        <p:tgtEl>
                                          <p:spTgt spid="11"/>
                                        </p:tgtEl>
                                        <p:attrNameLst>
                                          <p:attrName>ppt_x</p:attrName>
                                        </p:attrNameLst>
                                      </p:cBhvr>
                                      <p:tavLst>
                                        <p:tav tm="0">
                                          <p:val>
                                            <p:strVal val="#ppt_x+0.4"/>
                                          </p:val>
                                        </p:tav>
                                        <p:tav tm="100000">
                                          <p:val>
                                            <p:strVal val="#ppt_x-0.05"/>
                                          </p:val>
                                        </p:tav>
                                      </p:tavLst>
                                    </p:anim>
                                    <p:anim calcmode="lin" valueType="num">
                                      <p:cBhvr>
                                        <p:cTn id="10" dur="1200" decel="100000" fill="hold"/>
                                        <p:tgtEl>
                                          <p:spTgt spid="11"/>
                                        </p:tgtEl>
                                        <p:attrNameLst>
                                          <p:attrName>ppt_y</p:attrName>
                                        </p:attrNameLst>
                                      </p:cBhvr>
                                      <p:tavLst>
                                        <p:tav tm="0">
                                          <p:val>
                                            <p:strVal val="#ppt_y-0.4"/>
                                          </p:val>
                                        </p:tav>
                                        <p:tav tm="100000">
                                          <p:val>
                                            <p:strVal val="#ppt_y+0.1"/>
                                          </p:val>
                                        </p:tav>
                                      </p:tavLst>
                                    </p:anim>
                                    <p:anim calcmode="lin" valueType="num">
                                      <p:cBhvr>
                                        <p:cTn id="11" dur="300" accel="100000" fill="hold">
                                          <p:stCondLst>
                                            <p:cond delay="1200"/>
                                          </p:stCondLst>
                                        </p:cTn>
                                        <p:tgtEl>
                                          <p:spTgt spid="11"/>
                                        </p:tgtEl>
                                        <p:attrNameLst>
                                          <p:attrName>ppt_x</p:attrName>
                                        </p:attrNameLst>
                                      </p:cBhvr>
                                      <p:tavLst>
                                        <p:tav tm="0">
                                          <p:val>
                                            <p:strVal val="#ppt_x-0.05"/>
                                          </p:val>
                                        </p:tav>
                                        <p:tav tm="100000">
                                          <p:val>
                                            <p:strVal val="#ppt_x"/>
                                          </p:val>
                                        </p:tav>
                                      </p:tavLst>
                                    </p:anim>
                                    <p:anim calcmode="lin" valueType="num">
                                      <p:cBhvr>
                                        <p:cTn id="12" dur="300" accel="100000" fill="hold">
                                          <p:stCondLst>
                                            <p:cond delay="12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0-#ppt_w/2"/>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1"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2000" fill="hold"/>
                                        <p:tgtEl>
                                          <p:spTgt spid="7"/>
                                        </p:tgtEl>
                                        <p:attrNameLst>
                                          <p:attrName>ppt_w</p:attrName>
                                        </p:attrNameLst>
                                      </p:cBhvr>
                                      <p:tavLst>
                                        <p:tav tm="0">
                                          <p:val>
                                            <p:fltVal val="0"/>
                                          </p:val>
                                        </p:tav>
                                        <p:tav tm="100000">
                                          <p:val>
                                            <p:strVal val="#ppt_w"/>
                                          </p:val>
                                        </p:tav>
                                      </p:tavLst>
                                    </p:anim>
                                    <p:anim calcmode="lin" valueType="num">
                                      <p:cBhvr>
                                        <p:cTn id="42" dur="2000" fill="hold"/>
                                        <p:tgtEl>
                                          <p:spTgt spid="7"/>
                                        </p:tgtEl>
                                        <p:attrNameLst>
                                          <p:attrName>ppt_h</p:attrName>
                                        </p:attrNameLst>
                                      </p:cBhvr>
                                      <p:tavLst>
                                        <p:tav tm="0">
                                          <p:val>
                                            <p:fltVal val="0"/>
                                          </p:val>
                                        </p:tav>
                                        <p:tav tm="100000">
                                          <p:val>
                                            <p:strVal val="#ppt_h"/>
                                          </p:val>
                                        </p:tav>
                                      </p:tavLst>
                                    </p:anim>
                                    <p:anim calcmode="lin" valueType="num">
                                      <p:cBhvr>
                                        <p:cTn id="43"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4"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94000">
              <a:srgbClr val="006600"/>
            </a:gs>
          </a:gsLst>
          <a:lin ang="2520000" scaled="0"/>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414179-7323-4372-B2EE-DABDB140B8CB}"/>
              </a:ext>
            </a:extLst>
          </p:cNvPr>
          <p:cNvSpPr txBox="1"/>
          <p:nvPr/>
        </p:nvSpPr>
        <p:spPr>
          <a:xfrm>
            <a:off x="438150" y="510659"/>
            <a:ext cx="4724400" cy="769441"/>
          </a:xfrm>
          <a:prstGeom prst="rect">
            <a:avLst/>
          </a:prstGeom>
          <a:noFill/>
        </p:spPr>
        <p:txBody>
          <a:bodyPr wrap="square">
            <a:spAutoFit/>
          </a:bodyPr>
          <a:lstStyle/>
          <a:p>
            <a:r>
              <a:rPr lang="ar-SA" sz="4400" b="1" dirty="0">
                <a:latin typeface="NikoshBAN" panose="02000000000000000000" pitchFamily="2" charset="0"/>
                <a:cs typeface="Times New Roman" panose="02020603050405020304" pitchFamily="18" charset="0"/>
              </a:rPr>
              <a:t>اِسْم</a:t>
            </a:r>
            <a:r>
              <a:rPr lang="bn-BD" sz="4400" b="1" dirty="0">
                <a:latin typeface="NikoshBAN" panose="02000000000000000000" pitchFamily="2" charset="0"/>
                <a:cs typeface="NikoshBAN" panose="02000000000000000000" pitchFamily="2" charset="0"/>
              </a:rPr>
              <a:t> – এর</a:t>
            </a:r>
            <a:r>
              <a:rPr lang="en-US" sz="4400" b="1" dirty="0">
                <a:latin typeface="NikoshBAN" panose="02000000000000000000" pitchFamily="2" charset="0"/>
                <a:cs typeface="NikoshBAN" panose="02000000000000000000" pitchFamily="2" charset="0"/>
              </a:rPr>
              <a:t> আলামতসমুহঃ  </a:t>
            </a:r>
            <a:endParaRPr lang="bn-BD" sz="4400" b="1"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8E49EE14-ED0A-4679-9796-46FA01DBA239}"/>
              </a:ext>
            </a:extLst>
          </p:cNvPr>
          <p:cNvSpPr txBox="1"/>
          <p:nvPr/>
        </p:nvSpPr>
        <p:spPr>
          <a:xfrm>
            <a:off x="2333625" y="1552247"/>
            <a:ext cx="7239000" cy="4401205"/>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১।  কোনো কিছুর নাম হওয়া। </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যথা-</a:t>
            </a:r>
            <a:r>
              <a:rPr lang="en-US" sz="2800" dirty="0">
                <a:latin typeface="NikoshBAN" panose="02000000000000000000" pitchFamily="2" charset="0"/>
                <a:cs typeface="NikoshBAN" panose="02000000000000000000" pitchFamily="2" charset="0"/>
              </a:rPr>
              <a:t>   </a:t>
            </a:r>
            <a:r>
              <a:rPr lang="ar-SA" sz="2800" dirty="0">
                <a:latin typeface="NikoshBAN" panose="02000000000000000000" pitchFamily="2" charset="0"/>
                <a:cs typeface="NikoshBAN" panose="02000000000000000000" pitchFamily="2" charset="0"/>
              </a:rPr>
              <a:t> </a:t>
            </a:r>
            <a:r>
              <a:rPr lang="ar-SA" sz="2800" dirty="0">
                <a:latin typeface="Times New Roman" panose="02020603050405020304" pitchFamily="18" charset="0"/>
                <a:cs typeface="Times New Roman" panose="02020603050405020304" pitchFamily="18" charset="0"/>
              </a:rPr>
              <a:t>خالد  </a:t>
            </a:r>
            <a:r>
              <a:rPr lang="en-US" sz="2800" dirty="0">
                <a:latin typeface="Times New Roman" panose="02020603050405020304" pitchFamily="18" charset="0"/>
                <a:cs typeface="Times New Roman" panose="02020603050405020304" pitchFamily="18" charset="0"/>
              </a:rPr>
              <a:t>,</a:t>
            </a:r>
            <a:r>
              <a:rPr lang="ar-SA" sz="2800" dirty="0">
                <a:latin typeface="Times New Roman" panose="02020603050405020304" pitchFamily="18" charset="0"/>
                <a:cs typeface="Times New Roman" panose="02020603050405020304" pitchFamily="18" charset="0"/>
              </a:rPr>
              <a:t>  بقر</a:t>
            </a:r>
            <a:r>
              <a:rPr lang="en-US" sz="2800" dirty="0">
                <a:latin typeface="Times New Roman" panose="02020603050405020304" pitchFamily="18" charset="0"/>
                <a:cs typeface="Times New Roman" panose="02020603050405020304" pitchFamily="18" charset="0"/>
              </a:rPr>
              <a:t>,</a:t>
            </a:r>
            <a:r>
              <a:rPr lang="ar-SA" sz="2800" dirty="0">
                <a:latin typeface="Times New Roman" panose="02020603050405020304" pitchFamily="18" charset="0"/>
                <a:cs typeface="Times New Roman" panose="02020603050405020304" pitchFamily="18" charset="0"/>
              </a:rPr>
              <a:t> </a:t>
            </a:r>
            <a:r>
              <a:rPr lang="ar-DZ" sz="2800" dirty="0">
                <a:latin typeface="NikoshBAN" panose="02000000000000000000" pitchFamily="2" charset="0"/>
                <a:cs typeface="Times New Roman" panose="02020603050405020304" pitchFamily="18" charset="0"/>
              </a:rPr>
              <a:t>عالم</a:t>
            </a:r>
            <a:r>
              <a:rPr lang="en-US" sz="2800" dirty="0">
                <a:latin typeface="NikoshBAN" panose="02000000000000000000" pitchFamily="2" charset="0"/>
                <a:cs typeface="Times New Roman" panose="02020603050405020304" pitchFamily="18" charset="0"/>
              </a:rPr>
              <a:t> </a:t>
            </a:r>
            <a:endParaRPr lang="bn-BD"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২। শব্দের শেষে </a:t>
            </a:r>
            <a:r>
              <a:rPr lang="ar-SA" sz="2800" dirty="0">
                <a:latin typeface="Times New Roman" panose="02020603050405020304" pitchFamily="18" charset="0"/>
                <a:cs typeface="Times New Roman" panose="02020603050405020304" pitchFamily="18" charset="0"/>
              </a:rPr>
              <a:t>تنوين</a:t>
            </a:r>
            <a:r>
              <a:rPr lang="bn-BD" sz="2800" dirty="0">
                <a:latin typeface="NikoshBAN" panose="02000000000000000000" pitchFamily="2" charset="0"/>
                <a:cs typeface="NikoshBAN" panose="02000000000000000000" pitchFamily="2" charset="0"/>
              </a:rPr>
              <a:t>  </a:t>
            </a:r>
            <a:r>
              <a:rPr lang="ar-SA"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 যুক্ত হওয়া ।</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যথা</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r-SA" sz="2800" dirty="0">
                <a:latin typeface="NikoshBAN" panose="02000000000000000000" pitchFamily="2" charset="0"/>
                <a:cs typeface="NikoshBAN" panose="02000000000000000000" pitchFamily="2" charset="0"/>
              </a:rPr>
              <a:t> </a:t>
            </a:r>
            <a:r>
              <a:rPr lang="ar-SA" sz="2800" dirty="0">
                <a:latin typeface="Times New Roman" panose="02020603050405020304" pitchFamily="18" charset="0"/>
                <a:cs typeface="Times New Roman" panose="02020603050405020304" pitchFamily="18" charset="0"/>
              </a:rPr>
              <a:t>سلامٌ</a:t>
            </a:r>
            <a:r>
              <a:rPr lang="en-US" sz="2800" dirty="0">
                <a:latin typeface="Times New Roman" panose="02020603050405020304" pitchFamily="18" charset="0"/>
                <a:cs typeface="Times New Roman" panose="02020603050405020304" pitchFamily="18" charset="0"/>
              </a:rPr>
              <a:t>,</a:t>
            </a:r>
            <a:r>
              <a:rPr lang="ar-SA" sz="2800" dirty="0">
                <a:latin typeface="Times New Roman" panose="02020603050405020304" pitchFamily="18" charset="0"/>
                <a:cs typeface="Times New Roman" panose="02020603050405020304" pitchFamily="18" charset="0"/>
              </a:rPr>
              <a:t>  نهارٌ </a:t>
            </a:r>
            <a:endParaRPr lang="bn-BD"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৩। শব্দের প্রথমে </a:t>
            </a:r>
            <a:r>
              <a:rPr lang="ar-SA" sz="2800" dirty="0">
                <a:latin typeface="Times New Roman" panose="02020603050405020304" pitchFamily="18" charset="0"/>
                <a:cs typeface="Times New Roman" panose="02020603050405020304" pitchFamily="18" charset="0"/>
              </a:rPr>
              <a:t>الف لام</a:t>
            </a:r>
            <a:r>
              <a:rPr lang="bn-BD" sz="2800" dirty="0">
                <a:latin typeface="NikoshBAN" panose="02000000000000000000" pitchFamily="2" charset="0"/>
                <a:cs typeface="NikoshBAN" panose="02000000000000000000" pitchFamily="2" charset="0"/>
              </a:rPr>
              <a:t>   যুক্ত হওয়া ।</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যথা-</a:t>
            </a:r>
            <a:r>
              <a:rPr lang="ar-SA" sz="2800" dirty="0">
                <a:latin typeface="Times New Roman" panose="02020603050405020304" pitchFamily="18" charset="0"/>
                <a:cs typeface="Times New Roman" panose="02020603050405020304" pitchFamily="18" charset="0"/>
              </a:rPr>
              <a:t> الذهاب </a:t>
            </a:r>
            <a:endParaRPr lang="bn-BD"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৪।  শব্দটি </a:t>
            </a:r>
            <a:r>
              <a:rPr lang="ar-SA" sz="2800" dirty="0">
                <a:latin typeface="Times New Roman" panose="02020603050405020304" pitchFamily="18" charset="0"/>
                <a:cs typeface="Times New Roman" panose="02020603050405020304" pitchFamily="18" charset="0"/>
              </a:rPr>
              <a:t>تثنية</a:t>
            </a:r>
            <a:r>
              <a:rPr lang="bn-BD"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 </a:t>
            </a:r>
            <a:r>
              <a:rPr lang="ar-SA" sz="2800" dirty="0">
                <a:latin typeface="Times New Roman" panose="02020603050405020304" pitchFamily="18" charset="0"/>
                <a:cs typeface="Times New Roman" panose="02020603050405020304" pitchFamily="18" charset="0"/>
              </a:rPr>
              <a:t> جمع</a:t>
            </a:r>
            <a:r>
              <a:rPr lang="bn-BD" sz="2800" dirty="0">
                <a:latin typeface="NikoshBAN" panose="02000000000000000000" pitchFamily="2" charset="0"/>
                <a:cs typeface="NikoshBAN" panose="02000000000000000000" pitchFamily="2" charset="0"/>
              </a:rPr>
              <a:t>    হওয়া । </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যথা</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r-SA" sz="2800" dirty="0">
                <a:latin typeface="Times New Roman" panose="02020603050405020304" pitchFamily="18" charset="0"/>
                <a:cs typeface="Times New Roman" panose="02020603050405020304" pitchFamily="18" charset="0"/>
              </a:rPr>
              <a:t> طالبان</a:t>
            </a:r>
            <a:r>
              <a:rPr lang="en-US" sz="2800" dirty="0">
                <a:latin typeface="Times New Roman" panose="02020603050405020304" pitchFamily="18" charset="0"/>
                <a:cs typeface="Times New Roman" panose="02020603050405020304" pitchFamily="18" charset="0"/>
              </a:rPr>
              <a:t> ,</a:t>
            </a:r>
            <a:r>
              <a:rPr lang="ar-SA" sz="2800" dirty="0">
                <a:latin typeface="Times New Roman" panose="02020603050405020304" pitchFamily="18" charset="0"/>
                <a:cs typeface="Times New Roman" panose="02020603050405020304" pitchFamily="18" charset="0"/>
              </a:rPr>
              <a:t> طلاب </a:t>
            </a:r>
            <a:endParaRPr lang="bn-BD"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৫। শব্দটি</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 </a:t>
            </a:r>
            <a:r>
              <a:rPr lang="ar-SA" sz="2800" dirty="0">
                <a:latin typeface="Times New Roman" panose="02020603050405020304" pitchFamily="18" charset="0"/>
                <a:cs typeface="Times New Roman" panose="02020603050405020304" pitchFamily="18" charset="0"/>
              </a:rPr>
              <a:t>مَضاف</a:t>
            </a:r>
            <a:r>
              <a:rPr lang="bn-BD" sz="2800" dirty="0">
                <a:latin typeface="NikoshBAN" panose="02000000000000000000" pitchFamily="2" charset="0"/>
                <a:cs typeface="NikoshBAN" panose="02000000000000000000" pitchFamily="2" charset="0"/>
              </a:rPr>
              <a:t>     হওয়া । </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যথা-</a:t>
            </a:r>
            <a:r>
              <a:rPr lang="en-US" sz="2800" dirty="0">
                <a:latin typeface="NikoshBAN" panose="02000000000000000000" pitchFamily="2" charset="0"/>
                <a:cs typeface="NikoshBAN" panose="02000000000000000000" pitchFamily="2" charset="0"/>
              </a:rPr>
              <a:t>  </a:t>
            </a:r>
            <a:r>
              <a:rPr lang="ar-SA" sz="2800" dirty="0">
                <a:latin typeface="Times New Roman" panose="02020603050405020304" pitchFamily="18" charset="0"/>
                <a:cs typeface="Times New Roman" panose="02020603050405020304" pitchFamily="18" charset="0"/>
              </a:rPr>
              <a:t> قلم زيد </a:t>
            </a:r>
            <a:endParaRPr lang="bn-BD"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৬। শব্দটি </a:t>
            </a:r>
            <a:r>
              <a:rPr lang="ar-SA" sz="2800" dirty="0">
                <a:latin typeface="Times New Roman" panose="02020603050405020304" pitchFamily="18" charset="0"/>
                <a:cs typeface="Times New Roman" panose="02020603050405020304" pitchFamily="18" charset="0"/>
              </a:rPr>
              <a:t>موصوف</a:t>
            </a:r>
            <a:r>
              <a:rPr lang="bn-BD" sz="2800" dirty="0">
                <a:latin typeface="NikoshBAN" panose="02000000000000000000" pitchFamily="2" charset="0"/>
                <a:cs typeface="NikoshBAN" panose="02000000000000000000" pitchFamily="2" charset="0"/>
              </a:rPr>
              <a:t>     হওয়া । </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যথা-</a:t>
            </a:r>
            <a:r>
              <a:rPr lang="en-US" sz="2800" dirty="0">
                <a:latin typeface="NikoshBAN" panose="02000000000000000000" pitchFamily="2" charset="0"/>
                <a:cs typeface="NikoshBAN" panose="02000000000000000000" pitchFamily="2" charset="0"/>
              </a:rPr>
              <a:t> </a:t>
            </a:r>
            <a:r>
              <a:rPr lang="ar-SA" sz="2800" dirty="0">
                <a:latin typeface="Times New Roman" panose="02020603050405020304" pitchFamily="18" charset="0"/>
                <a:cs typeface="Times New Roman" panose="02020603050405020304" pitchFamily="18" charset="0"/>
              </a:rPr>
              <a:t> مسجد كبير</a:t>
            </a:r>
            <a:r>
              <a:rPr lang="en-US" sz="2800" dirty="0">
                <a:latin typeface="Times New Roman" panose="02020603050405020304" pitchFamily="18" charset="0"/>
                <a:cs typeface="Times New Roman" panose="02020603050405020304" pitchFamily="18" charset="0"/>
              </a:rPr>
              <a:t>  </a:t>
            </a:r>
            <a:r>
              <a:rPr lang="ar-SA" sz="2800" dirty="0">
                <a:latin typeface="Times New Roman" panose="02020603050405020304" pitchFamily="18" charset="0"/>
                <a:cs typeface="Times New Roman" panose="02020603050405020304" pitchFamily="18" charset="0"/>
              </a:rPr>
              <a:t> </a:t>
            </a:r>
            <a:endParaRPr lang="bn-BD"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৭। শব্দের শেষে</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 </a:t>
            </a:r>
            <a:r>
              <a:rPr lang="ar-SA" sz="2800" dirty="0">
                <a:latin typeface="Times New Roman" panose="02020603050405020304" pitchFamily="18" charset="0"/>
                <a:cs typeface="Times New Roman" panose="02020603050405020304" pitchFamily="18" charset="0"/>
              </a:rPr>
              <a:t>ياء  النسبة</a:t>
            </a:r>
            <a:r>
              <a:rPr lang="bn-BD" sz="2800" dirty="0">
                <a:latin typeface="NikoshBAN" panose="02000000000000000000" pitchFamily="2" charset="0"/>
                <a:cs typeface="NikoshBAN" panose="02000000000000000000" pitchFamily="2" charset="0"/>
              </a:rPr>
              <a:t>    যুক্ত হওয়া ।</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যথা-</a:t>
            </a:r>
            <a:r>
              <a:rPr lang="ar-SA" sz="2800" dirty="0">
                <a:latin typeface="Times New Roman" panose="02020603050405020304" pitchFamily="18" charset="0"/>
                <a:cs typeface="Times New Roman" panose="02020603050405020304" pitchFamily="18" charset="0"/>
              </a:rPr>
              <a:t> مكي </a:t>
            </a:r>
            <a:r>
              <a:rPr lang="en-US" sz="2800" dirty="0">
                <a:latin typeface="Times New Roman" panose="02020603050405020304" pitchFamily="18" charset="0"/>
                <a:cs typeface="Times New Roman" panose="02020603050405020304" pitchFamily="18" charset="0"/>
              </a:rPr>
              <a:t> ,</a:t>
            </a:r>
            <a:r>
              <a:rPr lang="ar-SA" sz="2800" dirty="0">
                <a:latin typeface="Times New Roman" panose="02020603050405020304" pitchFamily="18" charset="0"/>
                <a:cs typeface="Times New Roman" panose="02020603050405020304" pitchFamily="18" charset="0"/>
              </a:rPr>
              <a:t>مدني </a:t>
            </a:r>
            <a:endParaRPr lang="bn-BD"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৮। শব্দটি </a:t>
            </a:r>
            <a:r>
              <a:rPr lang="ar-SA" sz="2800" dirty="0">
                <a:latin typeface="Times New Roman" panose="02020603050405020304" pitchFamily="18" charset="0"/>
                <a:cs typeface="Times New Roman" panose="02020603050405020304" pitchFamily="18" charset="0"/>
              </a:rPr>
              <a:t>تصغير</a:t>
            </a:r>
            <a:r>
              <a:rPr lang="bn-BD" sz="2800" dirty="0">
                <a:latin typeface="NikoshBAN" panose="02000000000000000000" pitchFamily="2" charset="0"/>
                <a:cs typeface="NikoshBAN" panose="02000000000000000000" pitchFamily="2" charset="0"/>
              </a:rPr>
              <a:t>  এর  </a:t>
            </a:r>
            <a:r>
              <a:rPr lang="ar-SA" sz="2800" dirty="0">
                <a:latin typeface="Times New Roman" panose="02020603050405020304" pitchFamily="18" charset="0"/>
                <a:cs typeface="Times New Roman" panose="02020603050405020304" pitchFamily="18" charset="0"/>
              </a:rPr>
              <a:t> وزن </a:t>
            </a:r>
            <a:r>
              <a:rPr lang="bn-BD" sz="2800" dirty="0">
                <a:latin typeface="NikoshBAN" panose="02000000000000000000" pitchFamily="2" charset="0"/>
                <a:cs typeface="NikoshBAN" panose="02000000000000000000" pitchFamily="2" charset="0"/>
              </a:rPr>
              <a:t>  এ  আসা । </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যথা-</a:t>
            </a:r>
            <a:r>
              <a:rPr lang="ar-SA" sz="2800" dirty="0">
                <a:latin typeface="NikoshBAN" panose="02000000000000000000" pitchFamily="2" charset="0"/>
                <a:cs typeface="NikoshBAN" panose="02000000000000000000" pitchFamily="2" charset="0"/>
              </a:rPr>
              <a:t> </a:t>
            </a:r>
            <a:r>
              <a:rPr lang="ar-SA" sz="2800" dirty="0">
                <a:latin typeface="Times New Roman" panose="02020603050405020304" pitchFamily="18" charset="0"/>
                <a:cs typeface="Times New Roman" panose="02020603050405020304" pitchFamily="18" charset="0"/>
              </a:rPr>
              <a:t>فعيل </a:t>
            </a:r>
            <a:r>
              <a:rPr lang="en-US" sz="2800" dirty="0">
                <a:latin typeface="Times New Roman" panose="02020603050405020304" pitchFamily="18" charset="0"/>
                <a:cs typeface="Times New Roman" panose="02020603050405020304" pitchFamily="18" charset="0"/>
              </a:rPr>
              <a:t>  ,</a:t>
            </a:r>
            <a:r>
              <a:rPr lang="ar-SA" sz="2800" dirty="0">
                <a:latin typeface="Times New Roman" panose="02020603050405020304" pitchFamily="18" charset="0"/>
                <a:cs typeface="Times New Roman" panose="02020603050405020304" pitchFamily="18" charset="0"/>
              </a:rPr>
              <a:t>عبيد </a:t>
            </a:r>
            <a:endParaRPr lang="bn-BD"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৯। শব্দের শেষে </a:t>
            </a:r>
            <a:r>
              <a:rPr lang="ar-SA" sz="2800" dirty="0">
                <a:latin typeface="Times New Roman" panose="02020603050405020304" pitchFamily="18" charset="0"/>
                <a:cs typeface="Times New Roman" panose="02020603050405020304" pitchFamily="18" charset="0"/>
              </a:rPr>
              <a:t>تأنيث</a:t>
            </a:r>
            <a:r>
              <a:rPr lang="bn-BD"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এর</a:t>
            </a:r>
            <a:r>
              <a:rPr lang="bn-BD" sz="2800" dirty="0">
                <a:latin typeface="NikoshBAN" panose="02000000000000000000" pitchFamily="2" charset="0"/>
                <a:cs typeface="NikoshBAN" panose="02000000000000000000" pitchFamily="2" charset="0"/>
              </a:rPr>
              <a:t>   যুক্ত হওয়া ।</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যথা-</a:t>
            </a:r>
            <a:r>
              <a:rPr lang="en-US" sz="2800" dirty="0">
                <a:latin typeface="NikoshBAN" panose="02000000000000000000" pitchFamily="2" charset="0"/>
                <a:cs typeface="NikoshBAN" panose="02000000000000000000" pitchFamily="2" charset="0"/>
              </a:rPr>
              <a:t>  </a:t>
            </a:r>
            <a:r>
              <a:rPr lang="ar-SA" sz="2800" dirty="0">
                <a:latin typeface="Times New Roman" panose="02020603050405020304" pitchFamily="18" charset="0"/>
                <a:cs typeface="Times New Roman" panose="02020603050405020304" pitchFamily="18" charset="0"/>
              </a:rPr>
              <a:t> شجرة </a:t>
            </a:r>
            <a:endParaRPr lang="bn-BD"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১০। শব্দটি </a:t>
            </a:r>
            <a:r>
              <a:rPr lang="ar-SA" sz="2800" dirty="0">
                <a:latin typeface="Times New Roman" panose="02020603050405020304" pitchFamily="18" charset="0"/>
                <a:cs typeface="Times New Roman" panose="02020603050405020304" pitchFamily="18" charset="0"/>
              </a:rPr>
              <a:t>ضمير</a:t>
            </a:r>
            <a:r>
              <a:rPr lang="bn-BD" sz="2800" dirty="0">
                <a:latin typeface="NikoshBAN" panose="02000000000000000000" pitchFamily="2" charset="0"/>
                <a:cs typeface="NikoshBAN" panose="02000000000000000000" pitchFamily="2" charset="0"/>
              </a:rPr>
              <a:t>    হওয়া । </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যথা-</a:t>
            </a:r>
            <a:r>
              <a:rPr lang="ar-SA" sz="2800" dirty="0">
                <a:latin typeface="NikoshBAN" panose="02000000000000000000" pitchFamily="2" charset="0"/>
                <a:cs typeface="NikoshBAN" panose="02000000000000000000" pitchFamily="2" charset="0"/>
              </a:rPr>
              <a:t> </a:t>
            </a:r>
            <a:r>
              <a:rPr lang="ar-SA" sz="2800" dirty="0">
                <a:latin typeface="Times New Roman" panose="02020603050405020304" pitchFamily="18" charset="0"/>
                <a:cs typeface="Times New Roman" panose="02020603050405020304" pitchFamily="18" charset="0"/>
              </a:rPr>
              <a:t>هو  هما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8180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2500" fill="hold"/>
                                        <p:tgtEl>
                                          <p:spTgt spid="7"/>
                                        </p:tgtEl>
                                        <p:attrNameLst>
                                          <p:attrName>ppt_w</p:attrName>
                                        </p:attrNameLst>
                                      </p:cBhvr>
                                      <p:tavLst>
                                        <p:tav tm="0">
                                          <p:val>
                                            <p:fltVal val="0"/>
                                          </p:val>
                                        </p:tav>
                                        <p:tav tm="100000">
                                          <p:val>
                                            <p:strVal val="#ppt_w"/>
                                          </p:val>
                                        </p:tav>
                                      </p:tavLst>
                                    </p:anim>
                                    <p:anim calcmode="lin" valueType="num">
                                      <p:cBhvr>
                                        <p:cTn id="17" dur="2500" fill="hold"/>
                                        <p:tgtEl>
                                          <p:spTgt spid="7"/>
                                        </p:tgtEl>
                                        <p:attrNameLst>
                                          <p:attrName>ppt_h</p:attrName>
                                        </p:attrNameLst>
                                      </p:cBhvr>
                                      <p:tavLst>
                                        <p:tav tm="0">
                                          <p:val>
                                            <p:fltVal val="0"/>
                                          </p:val>
                                        </p:tav>
                                        <p:tav tm="100000">
                                          <p:val>
                                            <p:strVal val="#ppt_h"/>
                                          </p:val>
                                        </p:tav>
                                      </p:tavLst>
                                    </p:anim>
                                    <p:anim calcmode="lin" valueType="num">
                                      <p:cBhvr>
                                        <p:cTn id="18" dur="2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9" dur="25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10.jpeg"/></Relationships>
</file>

<file path=ppt/theme/_rels/them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6.jpeg"/></Relationships>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rganic">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5.xml><?xml version="1.0" encoding="utf-8"?>
<a:theme xmlns:a="http://schemas.openxmlformats.org/drawingml/2006/main" name="1_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6.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1520</TotalTime>
  <Words>517</Words>
  <Application>Microsoft Office PowerPoint</Application>
  <PresentationFormat>Widescreen</PresentationFormat>
  <Paragraphs>75</Paragraphs>
  <Slides>13</Slides>
  <Notes>3</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13</vt:i4>
      </vt:variant>
    </vt:vector>
  </HeadingPairs>
  <TitlesOfParts>
    <vt:vector size="28" baseType="lpstr">
      <vt:lpstr>Arial</vt:lpstr>
      <vt:lpstr>Calibri</vt:lpstr>
      <vt:lpstr>Calibri Light</vt:lpstr>
      <vt:lpstr>Century Gothic</vt:lpstr>
      <vt:lpstr>Garamond</vt:lpstr>
      <vt:lpstr>NikoshBAN</vt:lpstr>
      <vt:lpstr>Times New Roman</vt:lpstr>
      <vt:lpstr>Wingdings</vt:lpstr>
      <vt:lpstr>Wingdings 3</vt:lpstr>
      <vt:lpstr>Slice</vt:lpstr>
      <vt:lpstr>Ion</vt:lpstr>
      <vt:lpstr>Office Theme</vt:lpstr>
      <vt:lpstr>1_Organic</vt:lpstr>
      <vt:lpstr>1_Savon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১) নাহুশাস্ত্রের পরিভাষায় اِسْم পরিচয় দাওঃ-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ASADULLAH</dc:creator>
  <cp:lastModifiedBy>DELL</cp:lastModifiedBy>
  <cp:revision>350</cp:revision>
  <dcterms:created xsi:type="dcterms:W3CDTF">2020-03-17T01:31:05Z</dcterms:created>
  <dcterms:modified xsi:type="dcterms:W3CDTF">2020-10-24T14:48:53Z</dcterms:modified>
</cp:coreProperties>
</file>