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5" r:id="rId7"/>
    <p:sldId id="261" r:id="rId8"/>
    <p:sldId id="274" r:id="rId9"/>
    <p:sldId id="262" r:id="rId10"/>
    <p:sldId id="277" r:id="rId11"/>
    <p:sldId id="276" r:id="rId12"/>
    <p:sldId id="263" r:id="rId13"/>
    <p:sldId id="278" r:id="rId14"/>
    <p:sldId id="266" r:id="rId15"/>
    <p:sldId id="279" r:id="rId16"/>
    <p:sldId id="280" r:id="rId17"/>
    <p:sldId id="267" r:id="rId18"/>
    <p:sldId id="268" r:id="rId19"/>
    <p:sldId id="269" r:id="rId20"/>
    <p:sldId id="270" r:id="rId21"/>
    <p:sldId id="271" r:id="rId22"/>
    <p:sldId id="27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4CE135-7E34-4EF8-87AE-69499BBEAD4A}" type="datetimeFigureOut">
              <a:rPr lang="en-US" smtClean="0"/>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5CED2-1CD2-4A25-9D81-A99C36C47865}" type="slidenum">
              <a:rPr lang="en-US" smtClean="0"/>
              <a:t>‹#›</a:t>
            </a:fld>
            <a:endParaRPr lang="en-US"/>
          </a:p>
        </p:txBody>
      </p:sp>
    </p:spTree>
    <p:extLst>
      <p:ext uri="{BB962C8B-B14F-4D97-AF65-F5344CB8AC3E}">
        <p14:creationId xmlns:p14="http://schemas.microsoft.com/office/powerpoint/2010/main" val="312317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4CE135-7E34-4EF8-87AE-69499BBEAD4A}" type="datetimeFigureOut">
              <a:rPr lang="en-US" smtClean="0"/>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5CED2-1CD2-4A25-9D81-A99C36C47865}" type="slidenum">
              <a:rPr lang="en-US" smtClean="0"/>
              <a:t>‹#›</a:t>
            </a:fld>
            <a:endParaRPr lang="en-US"/>
          </a:p>
        </p:txBody>
      </p:sp>
    </p:spTree>
    <p:extLst>
      <p:ext uri="{BB962C8B-B14F-4D97-AF65-F5344CB8AC3E}">
        <p14:creationId xmlns:p14="http://schemas.microsoft.com/office/powerpoint/2010/main" val="848404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4CE135-7E34-4EF8-87AE-69499BBEAD4A}" type="datetimeFigureOut">
              <a:rPr lang="en-US" smtClean="0"/>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5CED2-1CD2-4A25-9D81-A99C36C47865}" type="slidenum">
              <a:rPr lang="en-US" smtClean="0"/>
              <a:t>‹#›</a:t>
            </a:fld>
            <a:endParaRPr lang="en-US"/>
          </a:p>
        </p:txBody>
      </p:sp>
    </p:spTree>
    <p:extLst>
      <p:ext uri="{BB962C8B-B14F-4D97-AF65-F5344CB8AC3E}">
        <p14:creationId xmlns:p14="http://schemas.microsoft.com/office/powerpoint/2010/main" val="2218068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4CE135-7E34-4EF8-87AE-69499BBEAD4A}" type="datetimeFigureOut">
              <a:rPr lang="en-US" smtClean="0"/>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5CED2-1CD2-4A25-9D81-A99C36C47865}" type="slidenum">
              <a:rPr lang="en-US" smtClean="0"/>
              <a:t>‹#›</a:t>
            </a:fld>
            <a:endParaRPr lang="en-US"/>
          </a:p>
        </p:txBody>
      </p:sp>
    </p:spTree>
    <p:extLst>
      <p:ext uri="{BB962C8B-B14F-4D97-AF65-F5344CB8AC3E}">
        <p14:creationId xmlns:p14="http://schemas.microsoft.com/office/powerpoint/2010/main" val="188168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4CE135-7E34-4EF8-87AE-69499BBEAD4A}" type="datetimeFigureOut">
              <a:rPr lang="en-US" smtClean="0"/>
              <a:t>10/25/2020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5CED2-1CD2-4A25-9D81-A99C36C47865}" type="slidenum">
              <a:rPr lang="en-US" smtClean="0"/>
              <a:t>‹#›</a:t>
            </a:fld>
            <a:endParaRPr lang="en-US"/>
          </a:p>
        </p:txBody>
      </p:sp>
    </p:spTree>
    <p:extLst>
      <p:ext uri="{BB962C8B-B14F-4D97-AF65-F5344CB8AC3E}">
        <p14:creationId xmlns:p14="http://schemas.microsoft.com/office/powerpoint/2010/main" val="2916147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4CE135-7E34-4EF8-87AE-69499BBEAD4A}" type="datetimeFigureOut">
              <a:rPr lang="en-US" smtClean="0"/>
              <a:t>10/25/2020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5CED2-1CD2-4A25-9D81-A99C36C47865}" type="slidenum">
              <a:rPr lang="en-US" smtClean="0"/>
              <a:t>‹#›</a:t>
            </a:fld>
            <a:endParaRPr lang="en-US"/>
          </a:p>
        </p:txBody>
      </p:sp>
    </p:spTree>
    <p:extLst>
      <p:ext uri="{BB962C8B-B14F-4D97-AF65-F5344CB8AC3E}">
        <p14:creationId xmlns:p14="http://schemas.microsoft.com/office/powerpoint/2010/main" val="94248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4CE135-7E34-4EF8-87AE-69499BBEAD4A}" type="datetimeFigureOut">
              <a:rPr lang="en-US" smtClean="0"/>
              <a:t>10/25/2020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B5CED2-1CD2-4A25-9D81-A99C36C47865}" type="slidenum">
              <a:rPr lang="en-US" smtClean="0"/>
              <a:t>‹#›</a:t>
            </a:fld>
            <a:endParaRPr lang="en-US"/>
          </a:p>
        </p:txBody>
      </p:sp>
    </p:spTree>
    <p:extLst>
      <p:ext uri="{BB962C8B-B14F-4D97-AF65-F5344CB8AC3E}">
        <p14:creationId xmlns:p14="http://schemas.microsoft.com/office/powerpoint/2010/main" val="3954300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4CE135-7E34-4EF8-87AE-69499BBEAD4A}" type="datetimeFigureOut">
              <a:rPr lang="en-US" smtClean="0"/>
              <a:t>10/25/2020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B5CED2-1CD2-4A25-9D81-A99C36C47865}" type="slidenum">
              <a:rPr lang="en-US" smtClean="0"/>
              <a:t>‹#›</a:t>
            </a:fld>
            <a:endParaRPr lang="en-US"/>
          </a:p>
        </p:txBody>
      </p:sp>
    </p:spTree>
    <p:extLst>
      <p:ext uri="{BB962C8B-B14F-4D97-AF65-F5344CB8AC3E}">
        <p14:creationId xmlns:p14="http://schemas.microsoft.com/office/powerpoint/2010/main" val="2084407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4CE135-7E34-4EF8-87AE-69499BBEAD4A}" type="datetimeFigureOut">
              <a:rPr lang="en-US" smtClean="0"/>
              <a:t>10/25/2020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B5CED2-1CD2-4A25-9D81-A99C36C47865}" type="slidenum">
              <a:rPr lang="en-US" smtClean="0"/>
              <a:t>‹#›</a:t>
            </a:fld>
            <a:endParaRPr lang="en-US"/>
          </a:p>
        </p:txBody>
      </p:sp>
    </p:spTree>
    <p:extLst>
      <p:ext uri="{BB962C8B-B14F-4D97-AF65-F5344CB8AC3E}">
        <p14:creationId xmlns:p14="http://schemas.microsoft.com/office/powerpoint/2010/main" val="2215475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4CE135-7E34-4EF8-87AE-69499BBEAD4A}" type="datetimeFigureOut">
              <a:rPr lang="en-US" smtClean="0"/>
              <a:t>10/25/2020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5CED2-1CD2-4A25-9D81-A99C36C47865}" type="slidenum">
              <a:rPr lang="en-US" smtClean="0"/>
              <a:t>‹#›</a:t>
            </a:fld>
            <a:endParaRPr lang="en-US"/>
          </a:p>
        </p:txBody>
      </p:sp>
    </p:spTree>
    <p:extLst>
      <p:ext uri="{BB962C8B-B14F-4D97-AF65-F5344CB8AC3E}">
        <p14:creationId xmlns:p14="http://schemas.microsoft.com/office/powerpoint/2010/main" val="2952265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4CE135-7E34-4EF8-87AE-69499BBEAD4A}" type="datetimeFigureOut">
              <a:rPr lang="en-US" smtClean="0"/>
              <a:t>10/25/2020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5CED2-1CD2-4A25-9D81-A99C36C47865}" type="slidenum">
              <a:rPr lang="en-US" smtClean="0"/>
              <a:t>‹#›</a:t>
            </a:fld>
            <a:endParaRPr lang="en-US"/>
          </a:p>
        </p:txBody>
      </p:sp>
    </p:spTree>
    <p:extLst>
      <p:ext uri="{BB962C8B-B14F-4D97-AF65-F5344CB8AC3E}">
        <p14:creationId xmlns:p14="http://schemas.microsoft.com/office/powerpoint/2010/main" val="3537893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4CE135-7E34-4EF8-87AE-69499BBEAD4A}" type="datetimeFigureOut">
              <a:rPr lang="en-US" smtClean="0"/>
              <a:t>10/25/2020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5CED2-1CD2-4A25-9D81-A99C36C47865}" type="slidenum">
              <a:rPr lang="en-US" smtClean="0"/>
              <a:t>‹#›</a:t>
            </a:fld>
            <a:endParaRPr lang="en-US"/>
          </a:p>
        </p:txBody>
      </p:sp>
    </p:spTree>
    <p:extLst>
      <p:ext uri="{BB962C8B-B14F-4D97-AF65-F5344CB8AC3E}">
        <p14:creationId xmlns:p14="http://schemas.microsoft.com/office/powerpoint/2010/main" val="79087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jfif"/><Relationship Id="rId2" Type="http://schemas.openxmlformats.org/officeDocument/2006/relationships/image" Target="../media/image10.jfi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fi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022" y="-457199"/>
            <a:ext cx="12112978" cy="1755422"/>
          </a:xfrm>
        </p:spPr>
        <p:txBody>
          <a:bodyPr/>
          <a:lstStyle/>
          <a:p>
            <a:r>
              <a:rPr lang="en-US" dirty="0" err="1" smtClean="0"/>
              <a:t>সমাজবিজ্ঞান</a:t>
            </a:r>
            <a:r>
              <a:rPr lang="en-US" dirty="0" smtClean="0"/>
              <a:t> </a:t>
            </a:r>
            <a:r>
              <a:rPr lang="en-US" dirty="0" err="1" smtClean="0"/>
              <a:t>ক্লাসে</a:t>
            </a:r>
            <a:r>
              <a:rPr lang="en-US" dirty="0" smtClean="0"/>
              <a:t> </a:t>
            </a:r>
            <a:r>
              <a:rPr lang="en-US" dirty="0" err="1" smtClean="0"/>
              <a:t>সবাইকে</a:t>
            </a:r>
            <a:r>
              <a:rPr lang="en-US" dirty="0" smtClean="0"/>
              <a:t> </a:t>
            </a:r>
            <a:r>
              <a:rPr lang="en-US" dirty="0" err="1" smtClean="0"/>
              <a:t>স্বাগতম</a:t>
            </a:r>
            <a:endParaRPr lang="en-US" dirty="0"/>
          </a:p>
        </p:txBody>
      </p:sp>
      <p:sp>
        <p:nvSpPr>
          <p:cNvPr id="3" name="Subtitle 2"/>
          <p:cNvSpPr>
            <a:spLocks noGrp="1"/>
          </p:cNvSpPr>
          <p:nvPr>
            <p:ph type="subTitle" idx="1"/>
          </p:nvPr>
        </p:nvSpPr>
        <p:spPr>
          <a:xfrm>
            <a:off x="1524000" y="3990658"/>
            <a:ext cx="9144000" cy="2867342"/>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2404534"/>
            <a:ext cx="9144000" cy="4453466"/>
          </a:xfrm>
          <a:prstGeom prst="rect">
            <a:avLst/>
          </a:prstGeom>
        </p:spPr>
      </p:pic>
    </p:spTree>
    <p:extLst>
      <p:ext uri="{BB962C8B-B14F-4D97-AF65-F5344CB8AC3E}">
        <p14:creationId xmlns:p14="http://schemas.microsoft.com/office/powerpoint/2010/main" val="251642857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1" y="0"/>
            <a:ext cx="10803466" cy="6750757"/>
          </a:xfrm>
        </p:spPr>
        <p:txBody>
          <a:bodyPr>
            <a:normAutofit fontScale="90000"/>
          </a:bodyPr>
          <a:lstStyle/>
          <a:p>
            <a:pPr>
              <a:defRPr/>
            </a:pPr>
            <a:r>
              <a:rPr lang="en-US" dirty="0" smtClean="0">
                <a:solidFill>
                  <a:srgbClr val="FF0000"/>
                </a:solidFill>
                <a:latin typeface="NikoshBAN" panose="02000000000000000000" pitchFamily="2" charset="0"/>
                <a:cs typeface="NikoshBAN" panose="02000000000000000000" pitchFamily="2" charset="0"/>
              </a:rPr>
              <a:t/>
            </a:r>
            <a:br>
              <a:rPr lang="en-US" dirty="0" smtClean="0">
                <a:solidFill>
                  <a:srgbClr val="FF0000"/>
                </a:solidFill>
                <a:latin typeface="NikoshBAN" panose="02000000000000000000" pitchFamily="2" charset="0"/>
                <a:cs typeface="NikoshBAN" panose="02000000000000000000" pitchFamily="2" charset="0"/>
              </a:rPr>
            </a:br>
            <a:r>
              <a:rPr lang="en-US" dirty="0" err="1" smtClean="0">
                <a:solidFill>
                  <a:srgbClr val="FF0000"/>
                </a:solidFill>
                <a:latin typeface="NikoshBAN" panose="02000000000000000000" pitchFamily="2" charset="0"/>
                <a:cs typeface="NikoshBAN" panose="02000000000000000000" pitchFamily="2" charset="0"/>
              </a:rPr>
              <a:t>পরিবারের</a:t>
            </a:r>
            <a:r>
              <a:rPr lang="en-US" dirty="0" smtClean="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উৎপত্তি</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সংক্রান্ত</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বিভিন্ন</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মতবাদঃ</a:t>
            </a:r>
            <a:r>
              <a:rPr lang="en-US" dirty="0">
                <a:solidFill>
                  <a:srgbClr val="FF0000"/>
                </a:solidFill>
                <a:latin typeface="NikoshBAN" panose="02000000000000000000" pitchFamily="2" charset="0"/>
                <a:cs typeface="NikoshBAN" panose="02000000000000000000" pitchFamily="2" charset="0"/>
              </a:rPr>
              <a:t/>
            </a:r>
            <a:br>
              <a:rPr lang="en-US" dirty="0">
                <a:solidFill>
                  <a:srgbClr val="FF0000"/>
                </a:solidFill>
                <a:latin typeface="NikoshBAN" panose="02000000000000000000" pitchFamily="2" charset="0"/>
                <a:cs typeface="NikoshBAN" panose="02000000000000000000" pitchFamily="2" charset="0"/>
              </a:rPr>
            </a:br>
            <a:r>
              <a:rPr lang="en-US" dirty="0" smtClean="0">
                <a:solidFill>
                  <a:srgbClr val="FF0000"/>
                </a:solidFill>
                <a:latin typeface="NikoshBAN" panose="02000000000000000000" pitchFamily="2" charset="0"/>
                <a:cs typeface="NikoshBAN" panose="02000000000000000000" pitchFamily="2" charset="0"/>
              </a:rPr>
              <a:t>১</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অবাধ</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যৌনাচার</a:t>
            </a:r>
            <a:r>
              <a:rPr lang="en-US" dirty="0">
                <a:solidFill>
                  <a:srgbClr val="FF0000"/>
                </a:solidFill>
                <a:latin typeface="NikoshBAN" panose="02000000000000000000" pitchFamily="2" charset="0"/>
                <a:cs typeface="NikoshBAN" panose="02000000000000000000" pitchFamily="2" charset="0"/>
              </a:rPr>
              <a:t>।</a:t>
            </a:r>
            <a:br>
              <a:rPr lang="en-US" dirty="0">
                <a:solidFill>
                  <a:srgbClr val="FF0000"/>
                </a:solidFill>
                <a:latin typeface="NikoshBAN" panose="02000000000000000000" pitchFamily="2" charset="0"/>
                <a:cs typeface="NikoshBAN" panose="02000000000000000000" pitchFamily="2" charset="0"/>
              </a:rPr>
            </a:br>
            <a:r>
              <a:rPr lang="en-US" dirty="0">
                <a:solidFill>
                  <a:srgbClr val="FF0000"/>
                </a:solidFill>
                <a:latin typeface="NikoshBAN" panose="02000000000000000000" pitchFamily="2" charset="0"/>
                <a:cs typeface="NikoshBAN" panose="02000000000000000000" pitchFamily="2" charset="0"/>
              </a:rPr>
              <a:t>২। </a:t>
            </a:r>
            <a:r>
              <a:rPr lang="en-US" dirty="0" err="1">
                <a:solidFill>
                  <a:srgbClr val="FF0000"/>
                </a:solidFill>
                <a:latin typeface="NikoshBAN" panose="02000000000000000000" pitchFamily="2" charset="0"/>
                <a:cs typeface="NikoshBAN" panose="02000000000000000000" pitchFamily="2" charset="0"/>
              </a:rPr>
              <a:t>রক্ত</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সম্পর্কিত</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পরিবার</a:t>
            </a:r>
            <a:r>
              <a:rPr lang="en-US" dirty="0">
                <a:solidFill>
                  <a:srgbClr val="FF0000"/>
                </a:solidFill>
                <a:latin typeface="NikoshBAN" panose="02000000000000000000" pitchFamily="2" charset="0"/>
                <a:cs typeface="NikoshBAN" panose="02000000000000000000" pitchFamily="2" charset="0"/>
              </a:rPr>
              <a:t> ।</a:t>
            </a:r>
            <a:br>
              <a:rPr lang="en-US" dirty="0">
                <a:solidFill>
                  <a:srgbClr val="FF0000"/>
                </a:solidFill>
                <a:latin typeface="NikoshBAN" panose="02000000000000000000" pitchFamily="2" charset="0"/>
                <a:cs typeface="NikoshBAN" panose="02000000000000000000" pitchFamily="2" charset="0"/>
              </a:rPr>
            </a:br>
            <a:r>
              <a:rPr lang="en-US" dirty="0">
                <a:solidFill>
                  <a:srgbClr val="FF0000"/>
                </a:solidFill>
                <a:latin typeface="NikoshBAN" panose="02000000000000000000" pitchFamily="2" charset="0"/>
                <a:cs typeface="NikoshBAN" panose="02000000000000000000" pitchFamily="2" charset="0"/>
              </a:rPr>
              <a:t>৩। </a:t>
            </a:r>
            <a:r>
              <a:rPr lang="en-US" dirty="0" err="1">
                <a:solidFill>
                  <a:srgbClr val="FF0000"/>
                </a:solidFill>
                <a:latin typeface="NikoshBAN" panose="02000000000000000000" pitchFamily="2" charset="0"/>
                <a:cs typeface="NikoshBAN" panose="02000000000000000000" pitchFamily="2" charset="0"/>
              </a:rPr>
              <a:t>পুনালুয়ান</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পরিবার</a:t>
            </a:r>
            <a:r>
              <a:rPr lang="en-US" dirty="0">
                <a:solidFill>
                  <a:srgbClr val="FF0000"/>
                </a:solidFill>
                <a:latin typeface="NikoshBAN" panose="02000000000000000000" pitchFamily="2" charset="0"/>
                <a:cs typeface="NikoshBAN" panose="02000000000000000000" pitchFamily="2" charset="0"/>
              </a:rPr>
              <a:t>। </a:t>
            </a:r>
            <a:br>
              <a:rPr lang="en-US" dirty="0">
                <a:solidFill>
                  <a:srgbClr val="FF0000"/>
                </a:solidFill>
                <a:latin typeface="NikoshBAN" panose="02000000000000000000" pitchFamily="2" charset="0"/>
                <a:cs typeface="NikoshBAN" panose="02000000000000000000" pitchFamily="2" charset="0"/>
              </a:rPr>
            </a:br>
            <a:r>
              <a:rPr lang="en-US" dirty="0">
                <a:solidFill>
                  <a:srgbClr val="FF0000"/>
                </a:solidFill>
                <a:latin typeface="NikoshBAN" panose="02000000000000000000" pitchFamily="2" charset="0"/>
                <a:cs typeface="NikoshBAN" panose="02000000000000000000" pitchFamily="2" charset="0"/>
              </a:rPr>
              <a:t>৪। </a:t>
            </a:r>
            <a:r>
              <a:rPr lang="en-US" dirty="0" err="1">
                <a:solidFill>
                  <a:srgbClr val="FF0000"/>
                </a:solidFill>
                <a:latin typeface="NikoshBAN" panose="02000000000000000000" pitchFamily="2" charset="0"/>
                <a:cs typeface="NikoshBAN" panose="02000000000000000000" pitchFamily="2" charset="0"/>
              </a:rPr>
              <a:t>সিনডিয়াসমিয়ান</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পরিবার</a:t>
            </a:r>
            <a:r>
              <a:rPr lang="en-US" dirty="0">
                <a:solidFill>
                  <a:srgbClr val="FF0000"/>
                </a:solidFill>
                <a:latin typeface="NikoshBAN" panose="02000000000000000000" pitchFamily="2" charset="0"/>
                <a:cs typeface="NikoshBAN" panose="02000000000000000000" pitchFamily="2" charset="0"/>
              </a:rPr>
              <a:t>।</a:t>
            </a:r>
            <a:br>
              <a:rPr lang="en-US" dirty="0">
                <a:solidFill>
                  <a:srgbClr val="FF0000"/>
                </a:solidFill>
                <a:latin typeface="NikoshBAN" panose="02000000000000000000" pitchFamily="2" charset="0"/>
                <a:cs typeface="NikoshBAN" panose="02000000000000000000" pitchFamily="2" charset="0"/>
              </a:rPr>
            </a:br>
            <a:r>
              <a:rPr lang="en-US" dirty="0">
                <a:solidFill>
                  <a:srgbClr val="FF0000"/>
                </a:solidFill>
                <a:latin typeface="NikoshBAN" panose="02000000000000000000" pitchFamily="2" charset="0"/>
                <a:cs typeface="NikoshBAN" panose="02000000000000000000" pitchFamily="2" charset="0"/>
              </a:rPr>
              <a:t>৫। </a:t>
            </a:r>
            <a:r>
              <a:rPr lang="en-US" dirty="0" err="1">
                <a:solidFill>
                  <a:srgbClr val="FF0000"/>
                </a:solidFill>
                <a:latin typeface="NikoshBAN" panose="02000000000000000000" pitchFamily="2" charset="0"/>
                <a:cs typeface="NikoshBAN" panose="02000000000000000000" pitchFamily="2" charset="0"/>
              </a:rPr>
              <a:t>পিতৃতান্ত্রিক</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পরিবার</a:t>
            </a:r>
            <a:r>
              <a:rPr lang="en-US" dirty="0">
                <a:solidFill>
                  <a:srgbClr val="FF0000"/>
                </a:solidFill>
                <a:latin typeface="NikoshBAN" panose="02000000000000000000" pitchFamily="2" charset="0"/>
                <a:cs typeface="NikoshBAN" panose="02000000000000000000" pitchFamily="2" charset="0"/>
              </a:rPr>
              <a:t>। </a:t>
            </a:r>
            <a:br>
              <a:rPr lang="en-US" dirty="0">
                <a:solidFill>
                  <a:srgbClr val="FF0000"/>
                </a:solidFill>
                <a:latin typeface="NikoshBAN" panose="02000000000000000000" pitchFamily="2" charset="0"/>
                <a:cs typeface="NikoshBAN" panose="02000000000000000000" pitchFamily="2" charset="0"/>
              </a:rPr>
            </a:br>
            <a:r>
              <a:rPr lang="en-US" dirty="0">
                <a:solidFill>
                  <a:srgbClr val="FF0000"/>
                </a:solidFill>
                <a:latin typeface="NikoshBAN" panose="02000000000000000000" pitchFamily="2" charset="0"/>
                <a:cs typeface="NikoshBAN" panose="02000000000000000000" pitchFamily="2" charset="0"/>
              </a:rPr>
              <a:t>৬। </a:t>
            </a:r>
            <a:r>
              <a:rPr lang="en-US" dirty="0" err="1">
                <a:solidFill>
                  <a:srgbClr val="FF0000"/>
                </a:solidFill>
                <a:latin typeface="NikoshBAN" panose="02000000000000000000" pitchFamily="2" charset="0"/>
                <a:cs typeface="NikoshBAN" panose="02000000000000000000" pitchFamily="2" charset="0"/>
              </a:rPr>
              <a:t>একক</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বিবাহভিত্তিক</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পরিবার</a:t>
            </a:r>
            <a:r>
              <a:rPr lang="en-US" dirty="0" smtClean="0">
                <a:solidFill>
                  <a:srgbClr val="FF0000"/>
                </a:solidFill>
                <a:latin typeface="NikoshBAN" panose="02000000000000000000" pitchFamily="2" charset="0"/>
                <a:cs typeface="NikoshBAN" panose="02000000000000000000" pitchFamily="2" charset="0"/>
              </a:rPr>
              <a:t>।</a:t>
            </a:r>
            <a:br>
              <a:rPr lang="en-US" dirty="0" smtClean="0">
                <a:solidFill>
                  <a:srgbClr val="FF0000"/>
                </a:solidFill>
                <a:latin typeface="NikoshBAN" panose="02000000000000000000" pitchFamily="2" charset="0"/>
                <a:cs typeface="NikoshBAN" panose="02000000000000000000" pitchFamily="2" charset="0"/>
              </a:rPr>
            </a:br>
            <a:r>
              <a:rPr lang="en-US" dirty="0" smtClean="0">
                <a:solidFill>
                  <a:srgbClr val="FF0000"/>
                </a:solidFill>
                <a:latin typeface="NikoshBAN" panose="02000000000000000000" pitchFamily="2" charset="0"/>
                <a:cs typeface="NikoshBAN" panose="02000000000000000000" pitchFamily="2" charset="0"/>
              </a:rPr>
              <a:t/>
            </a:r>
            <a:br>
              <a:rPr lang="en-US" dirty="0" smtClean="0">
                <a:solidFill>
                  <a:srgbClr val="FF0000"/>
                </a:solidFill>
                <a:latin typeface="NikoshBAN" panose="02000000000000000000" pitchFamily="2" charset="0"/>
                <a:cs typeface="NikoshBAN" panose="02000000000000000000" pitchFamily="2" charset="0"/>
              </a:rPr>
            </a:br>
            <a:r>
              <a:rPr lang="en-US" dirty="0" err="1" smtClean="0">
                <a:solidFill>
                  <a:srgbClr val="FF0000"/>
                </a:solidFill>
                <a:latin typeface="NikoshBAN" panose="02000000000000000000" pitchFamily="2" charset="0"/>
                <a:cs typeface="NikoshBAN" panose="02000000000000000000" pitchFamily="2" charset="0"/>
              </a:rPr>
              <a:t>মন্তব্যঃ</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আদিম</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সমাজবিজ্ঞানিদের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মতে,যৌন</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চাহিদা</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মেটানোর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জন্য</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পরিবারের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উৎপত্তি</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হয়েছে</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আর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আধুনিক</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সমাজবিজ্ঞানিদের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মতে</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মানুষের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ইচ্ছা</a:t>
            </a:r>
            <a:r>
              <a:rPr lang="en-US" dirty="0" smtClean="0">
                <a:solidFill>
                  <a:srgbClr val="FF0000"/>
                </a:solidFill>
                <a:latin typeface="NikoshBAN" panose="02000000000000000000" pitchFamily="2" charset="0"/>
                <a:cs typeface="NikoshBAN" panose="02000000000000000000" pitchFamily="2" charset="0"/>
              </a:rPr>
              <a:t> ও </a:t>
            </a:r>
            <a:r>
              <a:rPr lang="en-US" dirty="0" err="1" smtClean="0">
                <a:solidFill>
                  <a:srgbClr val="FF0000"/>
                </a:solidFill>
                <a:latin typeface="NikoshBAN" panose="02000000000000000000" pitchFamily="2" charset="0"/>
                <a:cs typeface="NikoshBAN" panose="02000000000000000000" pitchFamily="2" charset="0"/>
              </a:rPr>
              <a:t>চাহিদার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প্রয়োজনে</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পরিবারের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উৎপত্তি</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ঘটেছে</a:t>
            </a:r>
            <a:r>
              <a:rPr lang="en-US" dirty="0" smtClean="0">
                <a:solidFill>
                  <a:srgbClr val="FF0000"/>
                </a:solidFill>
                <a:latin typeface="NikoshBAN" panose="02000000000000000000" pitchFamily="2" charset="0"/>
                <a:cs typeface="NikoshBAN" panose="02000000000000000000" pitchFamily="2" charset="0"/>
              </a:rPr>
              <a:t>।</a:t>
            </a:r>
            <a:br>
              <a:rPr lang="en-US" dirty="0" smtClean="0">
                <a:solidFill>
                  <a:srgbClr val="FF0000"/>
                </a:solidFill>
                <a:latin typeface="NikoshBAN" panose="02000000000000000000" pitchFamily="2" charset="0"/>
                <a:cs typeface="NikoshBAN" panose="02000000000000000000" pitchFamily="2" charset="0"/>
              </a:rPr>
            </a:br>
            <a:r>
              <a:rPr lang="en-US" dirty="0">
                <a:solidFill>
                  <a:srgbClr val="FF0000"/>
                </a:solidFill>
                <a:latin typeface="NikoshBAN" panose="02000000000000000000" pitchFamily="2" charset="0"/>
                <a:cs typeface="NikoshBAN" panose="02000000000000000000" pitchFamily="2" charset="0"/>
              </a:rPr>
              <a:t/>
            </a:r>
            <a:br>
              <a:rPr lang="en-US" dirty="0">
                <a:solidFill>
                  <a:srgbClr val="FF0000"/>
                </a:solidFill>
                <a:latin typeface="NikoshBAN" panose="02000000000000000000" pitchFamily="2" charset="0"/>
                <a:cs typeface="NikoshBAN" panose="02000000000000000000" pitchFamily="2" charset="0"/>
              </a:rPr>
            </a:br>
            <a:endParaRPr lang="en-US" dirty="0"/>
          </a:p>
        </p:txBody>
      </p:sp>
    </p:spTree>
    <p:extLst>
      <p:ext uri="{BB962C8B-B14F-4D97-AF65-F5344CB8AC3E}">
        <p14:creationId xmlns:p14="http://schemas.microsoft.com/office/powerpoint/2010/main" val="418000229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Promiscuity</a:t>
            </a:r>
            <a:endParaRPr lang="en-US" dirty="0"/>
          </a:p>
        </p:txBody>
      </p:sp>
      <p:sp>
        <p:nvSpPr>
          <p:cNvPr id="3" name="Text Placeholder 2"/>
          <p:cNvSpPr>
            <a:spLocks noGrp="1"/>
          </p:cNvSpPr>
          <p:nvPr>
            <p:ph type="body" idx="1"/>
          </p:nvPr>
        </p:nvSpPr>
        <p:spPr/>
        <p:txBody>
          <a:bodyPr/>
          <a:lstStyle/>
          <a:p>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39789" y="2641599"/>
            <a:ext cx="4126706" cy="3578577"/>
          </a:xfrm>
        </p:spPr>
      </p:pic>
      <p:sp>
        <p:nvSpPr>
          <p:cNvPr id="5" name="Text Placeholder 4"/>
          <p:cNvSpPr>
            <a:spLocks noGrp="1"/>
          </p:cNvSpPr>
          <p:nvPr>
            <p:ph type="body" sz="quarter" idx="3"/>
          </p:nvPr>
        </p:nvSpPr>
        <p:spPr>
          <a:xfrm>
            <a:off x="6172200" y="1681163"/>
            <a:ext cx="3867944" cy="823912"/>
          </a:xfrm>
        </p:spPr>
        <p:txBody>
          <a:bodyPr/>
          <a:lstStyle/>
          <a:p>
            <a:endParaRPr lang="en-US" dirty="0"/>
          </a:p>
        </p:txBody>
      </p:sp>
      <p:pic>
        <p:nvPicPr>
          <p:cNvPr id="10" name="Content Placeholder 9"/>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997575" y="2505074"/>
            <a:ext cx="4042569" cy="3715103"/>
          </a:xfrm>
        </p:spPr>
      </p:pic>
    </p:spTree>
    <p:extLst>
      <p:ext uri="{BB962C8B-B14F-4D97-AF65-F5344CB8AC3E}">
        <p14:creationId xmlns:p14="http://schemas.microsoft.com/office/powerpoint/2010/main" val="3213493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78304"/>
            <a:ext cx="12191999" cy="6247864"/>
          </a:xfrm>
          <a:prstGeom prst="rect">
            <a:avLst/>
          </a:prstGeom>
        </p:spPr>
        <p:txBody>
          <a:bodyPr wrap="square">
            <a:spAutoFit/>
          </a:bodyPr>
          <a:lstStyle/>
          <a:p>
            <a:pPr>
              <a:defRPr/>
            </a:pPr>
            <a:r>
              <a:rPr lang="en-US" sz="4000" dirty="0" smtClean="0">
                <a:solidFill>
                  <a:srgbClr val="FF0000"/>
                </a:solidFill>
                <a:latin typeface="NikoshBAN" panose="02000000000000000000" pitchFamily="2" charset="0"/>
                <a:cs typeface="NikoshBAN" panose="02000000000000000000" pitchFamily="2" charset="0"/>
              </a:rPr>
              <a:t>১। </a:t>
            </a:r>
            <a:r>
              <a:rPr lang="en-US" sz="4000" dirty="0" err="1" smtClean="0">
                <a:solidFill>
                  <a:srgbClr val="FF0000"/>
                </a:solidFill>
                <a:latin typeface="NikoshBAN" panose="02000000000000000000" pitchFamily="2" charset="0"/>
                <a:cs typeface="NikoshBAN" panose="02000000000000000000" pitchFamily="2" charset="0"/>
              </a:rPr>
              <a:t>অবাধ</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যৌনাচার</a:t>
            </a:r>
            <a:r>
              <a:rPr lang="en-US" sz="4000" dirty="0" smtClean="0">
                <a:solidFill>
                  <a:srgbClr val="FF0000"/>
                </a:solidFill>
                <a:latin typeface="NikoshBAN" panose="02000000000000000000" pitchFamily="2" charset="0"/>
                <a:cs typeface="NikoshBAN" panose="02000000000000000000" pitchFamily="2" charset="0"/>
              </a:rPr>
              <a:t>:(Sexual promiscuity) </a:t>
            </a:r>
            <a:r>
              <a:rPr lang="en-US" sz="4000" dirty="0" err="1" smtClean="0">
                <a:solidFill>
                  <a:srgbClr val="FF0000"/>
                </a:solidFill>
                <a:latin typeface="NikoshBAN" panose="02000000000000000000" pitchFamily="2" charset="0"/>
                <a:cs typeface="NikoshBAN" panose="02000000000000000000" pitchFamily="2" charset="0"/>
              </a:rPr>
              <a:t>আমেরিকান</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নৃবিজ্ঞানের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জনক</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মর্গান</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এর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মতে,আদিম</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সমাজে</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অবাধ</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যৌনাচার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বিদ্যমান</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ছিল</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তখন</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যৌনজীবনের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উপর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কোন</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সামাজিক</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নিয়ন্ত্রন</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ছিল</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না</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তাই</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বিবাহের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কোন</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অস্তিত্ব</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ছিল</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না</a:t>
            </a:r>
            <a:r>
              <a:rPr lang="en-US" sz="4000" dirty="0" smtClean="0">
                <a:solidFill>
                  <a:srgbClr val="FF0000"/>
                </a:solidFill>
                <a:latin typeface="NikoshBAN" panose="02000000000000000000" pitchFamily="2" charset="0"/>
                <a:cs typeface="NikoshBAN" panose="02000000000000000000" pitchFamily="2" charset="0"/>
              </a:rPr>
              <a:t>। এ </a:t>
            </a:r>
            <a:r>
              <a:rPr lang="en-US" sz="4000" dirty="0" err="1" smtClean="0">
                <a:solidFill>
                  <a:srgbClr val="FF0000"/>
                </a:solidFill>
                <a:latin typeface="NikoshBAN" panose="02000000000000000000" pitchFamily="2" charset="0"/>
                <a:cs typeface="NikoshBAN" panose="02000000000000000000" pitchFamily="2" charset="0"/>
              </a:rPr>
              <a:t>স্তরে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প্রাক-বিবাহ</a:t>
            </a:r>
            <a:r>
              <a:rPr lang="en-US" sz="4000" dirty="0" smtClean="0">
                <a:solidFill>
                  <a:srgbClr val="FF0000"/>
                </a:solidFill>
                <a:latin typeface="NikoshBAN" panose="02000000000000000000" pitchFamily="2" charset="0"/>
                <a:cs typeface="NikoshBAN" panose="02000000000000000000" pitchFamily="2" charset="0"/>
              </a:rPr>
              <a:t> ও </a:t>
            </a:r>
            <a:r>
              <a:rPr lang="en-US" sz="4000" dirty="0" err="1" smtClean="0">
                <a:solidFill>
                  <a:srgbClr val="FF0000"/>
                </a:solidFill>
                <a:latin typeface="NikoshBAN" panose="02000000000000000000" pitchFamily="2" charset="0"/>
                <a:cs typeface="NikoshBAN" panose="02000000000000000000" pitchFamily="2" charset="0"/>
              </a:rPr>
              <a:t>প্রাক-পরিবার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জীবন</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ছিল</a:t>
            </a:r>
            <a:r>
              <a:rPr lang="en-US" sz="4000" dirty="0" smtClean="0">
                <a:solidFill>
                  <a:srgbClr val="FF0000"/>
                </a:solidFill>
                <a:latin typeface="NikoshBAN" panose="02000000000000000000" pitchFamily="2" charset="0"/>
                <a:cs typeface="NikoshBAN" panose="02000000000000000000" pitchFamily="2" charset="0"/>
              </a:rPr>
              <a:t>। </a:t>
            </a:r>
          </a:p>
          <a:p>
            <a:pPr>
              <a:defRPr/>
            </a:pPr>
            <a:endParaRPr lang="en-US" sz="4000" dirty="0" smtClean="0">
              <a:solidFill>
                <a:srgbClr val="FF0000"/>
              </a:solidFill>
              <a:latin typeface="NikoshBAN" panose="02000000000000000000" pitchFamily="2" charset="0"/>
              <a:cs typeface="NikoshBAN" panose="02000000000000000000" pitchFamily="2" charset="0"/>
            </a:endParaRPr>
          </a:p>
          <a:p>
            <a:pPr>
              <a:defRPr/>
            </a:pPr>
            <a:r>
              <a:rPr lang="en-US" sz="4000" dirty="0" smtClean="0">
                <a:solidFill>
                  <a:srgbClr val="FF0000"/>
                </a:solidFill>
                <a:latin typeface="NikoshBAN" panose="02000000000000000000" pitchFamily="2" charset="0"/>
                <a:cs typeface="NikoshBAN" panose="02000000000000000000" pitchFamily="2" charset="0"/>
              </a:rPr>
              <a:t>২। </a:t>
            </a:r>
            <a:r>
              <a:rPr lang="en-US" sz="4000" dirty="0" err="1" smtClean="0">
                <a:solidFill>
                  <a:srgbClr val="FF0000"/>
                </a:solidFill>
                <a:latin typeface="NikoshBAN" panose="02000000000000000000" pitchFamily="2" charset="0"/>
                <a:cs typeface="NikoshBAN" panose="02000000000000000000" pitchFamily="2" charset="0"/>
              </a:rPr>
              <a:t>রক্ত</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সম্পর্কিত</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পরিবারঃ</a:t>
            </a:r>
            <a:r>
              <a:rPr lang="en-US" sz="4000" dirty="0" smtClean="0">
                <a:solidFill>
                  <a:srgbClr val="FF0000"/>
                </a:solidFill>
                <a:latin typeface="NikoshBAN" panose="02000000000000000000" pitchFamily="2" charset="0"/>
                <a:cs typeface="NikoshBAN" panose="02000000000000000000" pitchFamily="2" charset="0"/>
              </a:rPr>
              <a:t>(Consanguine Family)</a:t>
            </a:r>
            <a:r>
              <a:rPr lang="en-US" sz="4000" dirty="0" err="1" smtClean="0">
                <a:solidFill>
                  <a:srgbClr val="FF0000"/>
                </a:solidFill>
                <a:latin typeface="NikoshBAN" panose="02000000000000000000" pitchFamily="2" charset="0"/>
                <a:cs typeface="NikoshBAN" panose="02000000000000000000" pitchFamily="2" charset="0"/>
              </a:rPr>
              <a:t>মর্গানের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মতে</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কনস্যাংগুইন</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পরিবার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হচ্ছে</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আদিম</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সমাজের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প্রথম</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পরিবার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তবে</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যৌন</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জীবনের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দ্বিতীয়</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স্তর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a:solidFill>
                  <a:srgbClr val="FF0000"/>
                </a:solidFill>
                <a:latin typeface="NikoshBAN" panose="02000000000000000000" pitchFamily="2" charset="0"/>
                <a:cs typeface="NikoshBAN" panose="02000000000000000000" pitchFamily="2" charset="0"/>
              </a:rPr>
              <a:t>রক্ত</a:t>
            </a:r>
            <a:r>
              <a:rPr lang="en-US" sz="4000" dirty="0">
                <a:solidFill>
                  <a:srgbClr val="FF0000"/>
                </a:solidFill>
                <a:latin typeface="NikoshBAN" panose="02000000000000000000" pitchFamily="2" charset="0"/>
                <a:cs typeface="NikoshBAN" panose="02000000000000000000" pitchFamily="2" charset="0"/>
              </a:rPr>
              <a:t> </a:t>
            </a:r>
            <a:r>
              <a:rPr lang="en-US" sz="4000" dirty="0" err="1">
                <a:solidFill>
                  <a:srgbClr val="FF0000"/>
                </a:solidFill>
                <a:latin typeface="NikoshBAN" panose="02000000000000000000" pitchFamily="2" charset="0"/>
                <a:cs typeface="NikoshBAN" panose="02000000000000000000" pitchFamily="2" charset="0"/>
              </a:rPr>
              <a:t>সম্পর্কিত</a:t>
            </a:r>
            <a:r>
              <a:rPr lang="en-US" sz="4000" dirty="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পরিবার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প্রথা</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গঠিত</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হয়</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আপন</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বা</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জ্ঞাতিসম্পর্কের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নিকট</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ভাইবোনের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মধ্যে</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বিয়ের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ভিত্তিতে</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অবাধ</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যৌনজীবন</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অতিক্রম</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করে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a:solidFill>
                  <a:srgbClr val="FF0000"/>
                </a:solidFill>
                <a:latin typeface="NikoshBAN" panose="02000000000000000000" pitchFamily="2" charset="0"/>
                <a:cs typeface="NikoshBAN" panose="02000000000000000000" pitchFamily="2" charset="0"/>
              </a:rPr>
              <a:t>রক্ত</a:t>
            </a:r>
            <a:r>
              <a:rPr lang="en-US" sz="4000" dirty="0">
                <a:solidFill>
                  <a:srgbClr val="FF0000"/>
                </a:solidFill>
                <a:latin typeface="NikoshBAN" panose="02000000000000000000" pitchFamily="2" charset="0"/>
                <a:cs typeface="NikoshBAN" panose="02000000000000000000" pitchFamily="2" charset="0"/>
              </a:rPr>
              <a:t> </a:t>
            </a:r>
            <a:r>
              <a:rPr lang="en-US" sz="4000" dirty="0" err="1">
                <a:solidFill>
                  <a:srgbClr val="FF0000"/>
                </a:solidFill>
                <a:latin typeface="NikoshBAN" panose="02000000000000000000" pitchFamily="2" charset="0"/>
                <a:cs typeface="NikoshBAN" panose="02000000000000000000" pitchFamily="2" charset="0"/>
              </a:rPr>
              <a:t>সম্পর্কিত</a:t>
            </a:r>
            <a:r>
              <a:rPr lang="en-US" sz="4000" dirty="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পরিবারের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সূত্রপাত</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হয়</a:t>
            </a:r>
            <a:r>
              <a:rPr lang="en-US" sz="4000" dirty="0" smtClean="0">
                <a:solidFill>
                  <a:srgbClr val="FF0000"/>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65755459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additive="base">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NikoshBAN" panose="02000000000000000000" pitchFamily="2" charset="0"/>
                <a:cs typeface="NikoshBAN" panose="02000000000000000000" pitchFamily="2" charset="0"/>
              </a:rPr>
              <a:t>৩। </a:t>
            </a:r>
            <a:r>
              <a:rPr lang="en-US" dirty="0" err="1">
                <a:solidFill>
                  <a:srgbClr val="FF0000"/>
                </a:solidFill>
                <a:latin typeface="NikoshBAN" panose="02000000000000000000" pitchFamily="2" charset="0"/>
                <a:cs typeface="NikoshBAN" panose="02000000000000000000" pitchFamily="2" charset="0"/>
              </a:rPr>
              <a:t>পুনালুয়ান</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পরিবার</a:t>
            </a:r>
            <a:r>
              <a:rPr lang="en-US" dirty="0">
                <a:solidFill>
                  <a:srgbClr val="FF0000"/>
                </a:solidFill>
                <a:latin typeface="NikoshBAN" panose="02000000000000000000" pitchFamily="2" charset="0"/>
                <a:cs typeface="NikoshBAN" panose="02000000000000000000" pitchFamily="2" charset="0"/>
              </a:rPr>
              <a:t>। </a:t>
            </a:r>
            <a:br>
              <a:rPr lang="en-US" dirty="0">
                <a:solidFill>
                  <a:srgbClr val="FF0000"/>
                </a:solidFill>
                <a:latin typeface="NikoshBAN" panose="02000000000000000000" pitchFamily="2" charset="0"/>
                <a:cs typeface="NikoshBAN" panose="02000000000000000000" pitchFamily="2" charset="0"/>
              </a:rPr>
            </a:b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1825625"/>
            <a:ext cx="5181600" cy="4351338"/>
          </a:xfrm>
        </p:spPr>
      </p:pic>
      <p:sp>
        <p:nvSpPr>
          <p:cNvPr id="4" name="Content Placeholder 3"/>
          <p:cNvSpPr>
            <a:spLocks noGrp="1"/>
          </p:cNvSpPr>
          <p:nvPr>
            <p:ph sz="half" idx="2"/>
          </p:nvPr>
        </p:nvSpPr>
        <p:spPr/>
        <p:txBody>
          <a:bodyPr>
            <a:normAutofit/>
          </a:bodyPr>
          <a:lstStyle/>
          <a:p>
            <a:r>
              <a:rPr lang="en-US" sz="3600" dirty="0" err="1">
                <a:solidFill>
                  <a:srgbClr val="FF0000"/>
                </a:solidFill>
                <a:latin typeface="NikoshBAN" panose="02000000000000000000" pitchFamily="2" charset="0"/>
                <a:cs typeface="NikoshBAN" panose="02000000000000000000" pitchFamily="2" charset="0"/>
              </a:rPr>
              <a:t>আপন</a:t>
            </a:r>
            <a:r>
              <a:rPr lang="en-US" sz="3600" dirty="0">
                <a:solidFill>
                  <a:srgbClr val="FF0000"/>
                </a:solidFill>
                <a:latin typeface="NikoshBAN" panose="02000000000000000000" pitchFamily="2" charset="0"/>
                <a:cs typeface="NikoshBAN" panose="02000000000000000000" pitchFamily="2" charset="0"/>
              </a:rPr>
              <a:t> </a:t>
            </a:r>
            <a:r>
              <a:rPr lang="en-US" sz="3600" dirty="0" err="1">
                <a:solidFill>
                  <a:srgbClr val="FF0000"/>
                </a:solidFill>
                <a:latin typeface="NikoshBAN" panose="02000000000000000000" pitchFamily="2" charset="0"/>
                <a:cs typeface="NikoshBAN" panose="02000000000000000000" pitchFamily="2" charset="0"/>
              </a:rPr>
              <a:t>বা</a:t>
            </a:r>
            <a:r>
              <a:rPr lang="en-US" sz="3600" dirty="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জ্ঞাতিসম্পর্কের</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কয়েকজন</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বোনের</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সংগে</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একদল</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পুরুষের</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বা</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a:solidFill>
                  <a:srgbClr val="FF0000"/>
                </a:solidFill>
                <a:latin typeface="NikoshBAN" panose="02000000000000000000" pitchFamily="2" charset="0"/>
                <a:cs typeface="NikoshBAN" panose="02000000000000000000" pitchFamily="2" charset="0"/>
              </a:rPr>
              <a:t>আপন</a:t>
            </a:r>
            <a:r>
              <a:rPr lang="en-US" sz="3600" dirty="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জ্ঞাতিসম্পর্কের</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কয়েকজন</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ভাইয়ের</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সাথে</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একদল</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মহিলার</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যৌথ</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বিবাহের</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ভিত্তিতে</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পুনালুয়ান</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পরিবার</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গঠিত</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হয়</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অর্থা</a:t>
            </a:r>
            <a:r>
              <a:rPr lang="en-US" sz="3600" dirty="0" smtClean="0">
                <a:solidFill>
                  <a:srgbClr val="FF0000"/>
                </a:solidFill>
                <a:latin typeface="NikoshBAN" panose="02000000000000000000" pitchFamily="2" charset="0"/>
                <a:cs typeface="NikoshBAN" panose="02000000000000000000" pitchFamily="2" charset="0"/>
              </a:rPr>
              <a:t>ৎ </a:t>
            </a:r>
            <a:r>
              <a:rPr lang="en-US" sz="3600" dirty="0" err="1" smtClean="0">
                <a:solidFill>
                  <a:srgbClr val="FF0000"/>
                </a:solidFill>
                <a:latin typeface="NikoshBAN" panose="02000000000000000000" pitchFamily="2" charset="0"/>
                <a:cs typeface="NikoshBAN" panose="02000000000000000000" pitchFamily="2" charset="0"/>
              </a:rPr>
              <a:t>যৌন</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জীবনের</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উপর</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কিছুটা</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সামাজিক</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নিয়ন্ত্রন</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আরোপিত</a:t>
            </a:r>
            <a:r>
              <a:rPr lang="en-US" sz="3600" dirty="0" smtClean="0">
                <a:solidFill>
                  <a:srgbClr val="FF0000"/>
                </a:solidFill>
                <a:latin typeface="NikoshBAN" panose="02000000000000000000" pitchFamily="2" charset="0"/>
                <a:cs typeface="NikoshBAN" panose="02000000000000000000" pitchFamily="2" charset="0"/>
              </a:rPr>
              <a:t> </a:t>
            </a:r>
            <a:r>
              <a:rPr lang="en-US" sz="3600" dirty="0" err="1" smtClean="0">
                <a:solidFill>
                  <a:srgbClr val="FF0000"/>
                </a:solidFill>
                <a:latin typeface="NikoshBAN" panose="02000000000000000000" pitchFamily="2" charset="0"/>
                <a:cs typeface="NikoshBAN" panose="02000000000000000000" pitchFamily="2" charset="0"/>
              </a:rPr>
              <a:t>হয়</a:t>
            </a:r>
            <a:r>
              <a:rPr lang="en-US" sz="3600" dirty="0" smtClean="0">
                <a:solidFill>
                  <a:srgbClr val="FF0000"/>
                </a:solidFill>
                <a:latin typeface="NikoshBAN" panose="02000000000000000000" pitchFamily="2" charset="0"/>
                <a:cs typeface="NikoshBAN" panose="02000000000000000000" pitchFamily="2" charset="0"/>
              </a:rPr>
              <a:t>।</a:t>
            </a:r>
            <a:endParaRPr lang="en-US" sz="3600" dirty="0"/>
          </a:p>
        </p:txBody>
      </p:sp>
    </p:spTree>
    <p:extLst>
      <p:ext uri="{BB962C8B-B14F-4D97-AF65-F5344CB8AC3E}">
        <p14:creationId xmlns:p14="http://schemas.microsoft.com/office/powerpoint/2010/main" val="2170824293"/>
      </p:ext>
    </p:extLst>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 y="364657"/>
            <a:ext cx="6169187" cy="707886"/>
          </a:xfrm>
          <a:prstGeom prst="rect">
            <a:avLst/>
          </a:prstGeom>
        </p:spPr>
        <p:txBody>
          <a:bodyPr wrap="square">
            <a:spAutoFit/>
          </a:bodyPr>
          <a:lstStyle/>
          <a:p>
            <a:r>
              <a:rPr lang="en-US" sz="4000" dirty="0" smtClean="0">
                <a:solidFill>
                  <a:srgbClr val="C9492C">
                    <a:lumMod val="60000"/>
                    <a:lumOff val="40000"/>
                  </a:srgbClr>
                </a:solidFill>
                <a:latin typeface="NikoshBAN" panose="02000000000000000000" pitchFamily="2" charset="0"/>
                <a:cs typeface="NikoshBAN" panose="02000000000000000000" pitchFamily="2" charset="0"/>
              </a:rPr>
              <a:t>         </a:t>
            </a:r>
            <a:r>
              <a:rPr lang="bn-BD" sz="4000" dirty="0" smtClean="0">
                <a:solidFill>
                  <a:srgbClr val="C9492C">
                    <a:lumMod val="60000"/>
                    <a:lumOff val="40000"/>
                  </a:srgbClr>
                </a:solidFill>
                <a:latin typeface="NikoshBAN" panose="02000000000000000000" pitchFamily="2" charset="0"/>
                <a:cs typeface="NikoshBAN" panose="02000000000000000000" pitchFamily="2" charset="0"/>
              </a:rPr>
              <a:t>একক কাজ</a:t>
            </a:r>
            <a:r>
              <a:rPr lang="en-US" sz="4000" dirty="0" smtClean="0">
                <a:solidFill>
                  <a:srgbClr val="C9492C">
                    <a:lumMod val="60000"/>
                    <a:lumOff val="40000"/>
                  </a:srgbClr>
                </a:solidFill>
                <a:latin typeface="NikoshBAN" panose="02000000000000000000" pitchFamily="2" charset="0"/>
                <a:cs typeface="NikoshBAN" panose="02000000000000000000" pitchFamily="2" charset="0"/>
              </a:rPr>
              <a:t>ঃ</a:t>
            </a:r>
            <a:endParaRPr lang="en-US" sz="4000" dirty="0"/>
          </a:p>
        </p:txBody>
      </p:sp>
      <p:sp>
        <p:nvSpPr>
          <p:cNvPr id="3" name="Rectangle 2"/>
          <p:cNvSpPr/>
          <p:nvPr/>
        </p:nvSpPr>
        <p:spPr>
          <a:xfrm>
            <a:off x="226437" y="733989"/>
            <a:ext cx="5254388" cy="646331"/>
          </a:xfrm>
          <a:prstGeom prst="rect">
            <a:avLst/>
          </a:prstGeom>
        </p:spPr>
        <p:txBody>
          <a:bodyPr wrap="square">
            <a:spAutoFit/>
          </a:bodyPr>
          <a:lstStyle/>
          <a:p>
            <a:pPr algn="ctr">
              <a:lnSpc>
                <a:spcPct val="90000"/>
              </a:lnSpc>
              <a:spcBef>
                <a:spcPts val="1000"/>
              </a:spcBef>
              <a:defRPr/>
            </a:pPr>
            <a:r>
              <a:rPr lang="bn-BD" sz="4000" dirty="0">
                <a:solidFill>
                  <a:srgbClr val="FF0000"/>
                </a:solidFill>
                <a:latin typeface="NikoshBAN" panose="02000000000000000000" pitchFamily="2" charset="0"/>
                <a:cs typeface="NikoshBAN" panose="02000000000000000000" pitchFamily="2" charset="0"/>
              </a:rPr>
              <a:t>যে কেউ উত্তর </a:t>
            </a:r>
            <a:r>
              <a:rPr lang="bn-BD" sz="4000" dirty="0" smtClean="0">
                <a:solidFill>
                  <a:srgbClr val="FF0000"/>
                </a:solidFill>
                <a:latin typeface="NikoshBAN" panose="02000000000000000000" pitchFamily="2" charset="0"/>
                <a:cs typeface="NikoshBAN" panose="02000000000000000000" pitchFamily="2" charset="0"/>
              </a:rPr>
              <a:t>দাও</a:t>
            </a:r>
            <a:r>
              <a:rPr lang="en-US" sz="4000" dirty="0" smtClean="0">
                <a:solidFill>
                  <a:srgbClr val="FF0000"/>
                </a:solidFill>
                <a:latin typeface="NikoshBAN" panose="02000000000000000000" pitchFamily="2" charset="0"/>
                <a:cs typeface="NikoshBAN" panose="02000000000000000000" pitchFamily="2" charset="0"/>
              </a:rPr>
              <a:t>ঃ-</a:t>
            </a:r>
            <a:r>
              <a:rPr lang="bn-BD" sz="4000" dirty="0" smtClean="0">
                <a:solidFill>
                  <a:srgbClr val="FF0000"/>
                </a:solidFill>
                <a:latin typeface="NikoshBAN" panose="02000000000000000000" pitchFamily="2" charset="0"/>
                <a:cs typeface="NikoshBAN" panose="02000000000000000000" pitchFamily="2" charset="0"/>
              </a:rPr>
              <a:t> </a:t>
            </a:r>
            <a:endParaRPr lang="bn-BD" sz="4000" dirty="0">
              <a:solidFill>
                <a:srgbClr val="FF0000"/>
              </a:solidFill>
              <a:latin typeface="NikoshBAN" panose="02000000000000000000" pitchFamily="2" charset="0"/>
              <a:cs typeface="NikoshBAN" panose="02000000000000000000" pitchFamily="2" charset="0"/>
            </a:endParaRPr>
          </a:p>
        </p:txBody>
      </p:sp>
      <p:sp>
        <p:nvSpPr>
          <p:cNvPr id="4" name="Rectangle 3"/>
          <p:cNvSpPr/>
          <p:nvPr/>
        </p:nvSpPr>
        <p:spPr>
          <a:xfrm>
            <a:off x="1244958" y="2460056"/>
            <a:ext cx="6096000" cy="1328569"/>
          </a:xfrm>
          <a:prstGeom prst="rect">
            <a:avLst/>
          </a:prstGeom>
        </p:spPr>
        <p:txBody>
          <a:bodyPr>
            <a:spAutoFit/>
          </a:bodyPr>
          <a:lstStyle/>
          <a:p>
            <a:pPr>
              <a:lnSpc>
                <a:spcPct val="90000"/>
              </a:lnSpc>
              <a:spcBef>
                <a:spcPts val="1000"/>
              </a:spcBef>
              <a:defRPr/>
            </a:pPr>
            <a:r>
              <a:rPr lang="en-US" sz="4000" dirty="0" smtClean="0">
                <a:solidFill>
                  <a:srgbClr val="FF0000"/>
                </a:solidFill>
                <a:latin typeface="NikoshBAN" panose="02000000000000000000" pitchFamily="2" charset="0"/>
                <a:cs typeface="NikoshBAN" panose="02000000000000000000" pitchFamily="2" charset="0"/>
              </a:rPr>
              <a:t>ক</a:t>
            </a:r>
            <a:r>
              <a:rPr lang="bn-BD"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পরিবারের</a:t>
            </a:r>
            <a:r>
              <a:rPr lang="bn-BD" sz="4000" dirty="0" smtClean="0">
                <a:solidFill>
                  <a:srgbClr val="FF0000"/>
                </a:solidFill>
                <a:latin typeface="NikoshBAN" panose="02000000000000000000" pitchFamily="2" charset="0"/>
                <a:cs typeface="NikoshBAN" panose="02000000000000000000" pitchFamily="2" charset="0"/>
              </a:rPr>
              <a:t> ইংরেজী প্রতিশব্দ </a:t>
            </a:r>
            <a:r>
              <a:rPr lang="bn-BD" sz="4000" dirty="0">
                <a:solidFill>
                  <a:srgbClr val="FF0000"/>
                </a:solidFill>
                <a:latin typeface="NikoshBAN" panose="02000000000000000000" pitchFamily="2" charset="0"/>
                <a:cs typeface="NikoshBAN" panose="02000000000000000000" pitchFamily="2" charset="0"/>
              </a:rPr>
              <a:t>কী? </a:t>
            </a:r>
          </a:p>
          <a:p>
            <a:pPr>
              <a:lnSpc>
                <a:spcPct val="90000"/>
              </a:lnSpc>
              <a:spcBef>
                <a:spcPts val="1000"/>
              </a:spcBef>
              <a:defRPr/>
            </a:pPr>
            <a:r>
              <a:rPr lang="bn-BD" sz="4000" dirty="0">
                <a:solidFill>
                  <a:srgbClr val="FF0000"/>
                </a:solidFill>
                <a:latin typeface="NikoshBAN" panose="02000000000000000000" pitchFamily="2" charset="0"/>
                <a:cs typeface="NikoshBAN" panose="02000000000000000000" pitchFamily="2" charset="0"/>
              </a:rPr>
              <a:t>খ) </a:t>
            </a:r>
            <a:r>
              <a:rPr lang="en-US" sz="4000" dirty="0" err="1">
                <a:solidFill>
                  <a:srgbClr val="FF0000"/>
                </a:solidFill>
                <a:latin typeface="NikoshBAN" panose="02000000000000000000" pitchFamily="2" charset="0"/>
                <a:cs typeface="NikoshBAN" panose="02000000000000000000" pitchFamily="2" charset="0"/>
              </a:rPr>
              <a:t>পরিবারের</a:t>
            </a:r>
            <a:r>
              <a:rPr lang="en-US" sz="4000" dirty="0">
                <a:solidFill>
                  <a:srgbClr val="FF0000"/>
                </a:solidFill>
                <a:latin typeface="NikoshBAN" panose="02000000000000000000" pitchFamily="2" charset="0"/>
                <a:cs typeface="NikoshBAN" panose="02000000000000000000" pitchFamily="2" charset="0"/>
              </a:rPr>
              <a:t> </a:t>
            </a:r>
            <a:r>
              <a:rPr lang="bn-BD" sz="4000" dirty="0">
                <a:solidFill>
                  <a:srgbClr val="FF0000"/>
                </a:solidFill>
                <a:latin typeface="NikoshBAN" panose="02000000000000000000" pitchFamily="2" charset="0"/>
                <a:cs typeface="NikoshBAN" panose="02000000000000000000" pitchFamily="2" charset="0"/>
              </a:rPr>
              <a:t>দুটি বৈশিষ্ঠ্য বল। </a:t>
            </a:r>
            <a:endParaRPr lang="en-US" sz="40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9258203"/>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additive="base">
                                        <p:cTn id="2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NikoshBAN" panose="02000000000000000000" pitchFamily="2" charset="0"/>
                <a:cs typeface="NikoshBAN" panose="02000000000000000000" pitchFamily="2" charset="0"/>
              </a:rPr>
              <a:t>৪। </a:t>
            </a:r>
            <a:r>
              <a:rPr lang="en-US" dirty="0" err="1">
                <a:solidFill>
                  <a:srgbClr val="FF0000"/>
                </a:solidFill>
                <a:latin typeface="NikoshBAN" panose="02000000000000000000" pitchFamily="2" charset="0"/>
                <a:cs typeface="NikoshBAN" panose="02000000000000000000" pitchFamily="2" charset="0"/>
              </a:rPr>
              <a:t>সিনডিয়াসমিয়ান</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পরিবার</a:t>
            </a:r>
            <a:r>
              <a:rPr lang="en-US" dirty="0">
                <a:solidFill>
                  <a:srgbClr val="FF0000"/>
                </a:solidFill>
                <a:latin typeface="NikoshBAN" panose="02000000000000000000" pitchFamily="2" charset="0"/>
                <a:cs typeface="NikoshBAN" panose="02000000000000000000" pitchFamily="2" charset="0"/>
              </a:rPr>
              <a:t>।</a:t>
            </a:r>
            <a:br>
              <a:rPr lang="en-US" dirty="0">
                <a:solidFill>
                  <a:srgbClr val="FF0000"/>
                </a:solidFill>
                <a:latin typeface="NikoshBAN" panose="02000000000000000000" pitchFamily="2" charset="0"/>
                <a:cs typeface="NikoshBAN" panose="02000000000000000000" pitchFamily="2" charset="0"/>
              </a:rPr>
            </a:b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22489" y="1825625"/>
            <a:ext cx="5204178" cy="4351338"/>
          </a:xfrm>
        </p:spPr>
      </p:pic>
      <p:sp>
        <p:nvSpPr>
          <p:cNvPr id="4" name="Content Placeholder 3"/>
          <p:cNvSpPr>
            <a:spLocks noGrp="1"/>
          </p:cNvSpPr>
          <p:nvPr>
            <p:ph sz="half" idx="2"/>
          </p:nvPr>
        </p:nvSpPr>
        <p:spPr/>
        <p:txBody>
          <a:bodyPr/>
          <a:lstStyle/>
          <a:p>
            <a:r>
              <a:rPr lang="en-US" dirty="0" err="1" smtClean="0"/>
              <a:t>একজন</a:t>
            </a:r>
            <a:r>
              <a:rPr lang="en-US" dirty="0" smtClean="0"/>
              <a:t> </a:t>
            </a:r>
            <a:r>
              <a:rPr lang="en-US" dirty="0" err="1" smtClean="0"/>
              <a:t>পুরুষ</a:t>
            </a:r>
            <a:r>
              <a:rPr lang="en-US" dirty="0" smtClean="0"/>
              <a:t> ও </a:t>
            </a:r>
            <a:r>
              <a:rPr lang="en-US" dirty="0" err="1" smtClean="0"/>
              <a:t>একজন</a:t>
            </a:r>
            <a:r>
              <a:rPr lang="en-US" dirty="0" smtClean="0"/>
              <a:t> </a:t>
            </a:r>
            <a:r>
              <a:rPr lang="en-US" dirty="0" err="1" smtClean="0"/>
              <a:t>মহিলার</a:t>
            </a:r>
            <a:r>
              <a:rPr lang="en-US" dirty="0" smtClean="0"/>
              <a:t> </a:t>
            </a:r>
            <a:r>
              <a:rPr lang="en-US" dirty="0" err="1" smtClean="0"/>
              <a:t>মধ্যে</a:t>
            </a:r>
            <a:r>
              <a:rPr lang="en-US" dirty="0" smtClean="0"/>
              <a:t> </a:t>
            </a:r>
            <a:r>
              <a:rPr lang="en-US" dirty="0" err="1" smtClean="0"/>
              <a:t>অস্থায়ি</a:t>
            </a:r>
            <a:r>
              <a:rPr lang="en-US" dirty="0" smtClean="0"/>
              <a:t> </a:t>
            </a:r>
            <a:r>
              <a:rPr lang="en-US" dirty="0" err="1" smtClean="0"/>
              <a:t>যুগল</a:t>
            </a:r>
            <a:r>
              <a:rPr lang="en-US" dirty="0" smtClean="0"/>
              <a:t> </a:t>
            </a:r>
            <a:r>
              <a:rPr lang="en-US" dirty="0" err="1" smtClean="0"/>
              <a:t>বন্ধনে</a:t>
            </a:r>
            <a:r>
              <a:rPr lang="en-US" dirty="0" smtClean="0"/>
              <a:t> এ </a:t>
            </a:r>
            <a:r>
              <a:rPr lang="en-US" dirty="0" err="1" smtClean="0"/>
              <a:t>পরিবার</a:t>
            </a:r>
            <a:r>
              <a:rPr lang="en-US" dirty="0" smtClean="0"/>
              <a:t> </a:t>
            </a:r>
            <a:r>
              <a:rPr lang="en-US" dirty="0" err="1" smtClean="0"/>
              <a:t>গঠিত</a:t>
            </a:r>
            <a:r>
              <a:rPr lang="en-US" dirty="0" smtClean="0"/>
              <a:t> </a:t>
            </a:r>
            <a:r>
              <a:rPr lang="en-US" dirty="0" err="1" smtClean="0"/>
              <a:t>হতো</a:t>
            </a:r>
            <a:r>
              <a:rPr lang="en-US" dirty="0" smtClean="0"/>
              <a:t>। এ </a:t>
            </a:r>
            <a:r>
              <a:rPr lang="en-US" dirty="0" err="1" smtClean="0"/>
              <a:t>পরিবারের</a:t>
            </a:r>
            <a:r>
              <a:rPr lang="en-US" dirty="0" smtClean="0"/>
              <a:t> </a:t>
            </a:r>
            <a:r>
              <a:rPr lang="en-US" dirty="0" err="1" smtClean="0"/>
              <a:t>স্থায়িত্ব</a:t>
            </a:r>
            <a:r>
              <a:rPr lang="en-US" dirty="0" smtClean="0"/>
              <a:t> </a:t>
            </a:r>
            <a:r>
              <a:rPr lang="en-US" dirty="0" err="1" smtClean="0"/>
              <a:t>স্মামী-স্ত্রীর</a:t>
            </a:r>
            <a:r>
              <a:rPr lang="en-US" dirty="0" smtClean="0"/>
              <a:t> </a:t>
            </a:r>
            <a:r>
              <a:rPr lang="en-US" dirty="0" err="1" smtClean="0"/>
              <a:t>খেয়াল</a:t>
            </a:r>
            <a:r>
              <a:rPr lang="en-US" dirty="0" smtClean="0"/>
              <a:t> </a:t>
            </a:r>
            <a:r>
              <a:rPr lang="en-US" dirty="0" err="1" smtClean="0"/>
              <a:t>খুশির</a:t>
            </a:r>
            <a:r>
              <a:rPr lang="en-US" dirty="0" smtClean="0"/>
              <a:t> </a:t>
            </a:r>
            <a:r>
              <a:rPr lang="en-US" dirty="0" err="1" smtClean="0"/>
              <a:t>উপর</a:t>
            </a:r>
            <a:r>
              <a:rPr lang="en-US" dirty="0" smtClean="0"/>
              <a:t> </a:t>
            </a:r>
            <a:r>
              <a:rPr lang="en-US" dirty="0" err="1" smtClean="0"/>
              <a:t>নির্ভর</a:t>
            </a:r>
            <a:r>
              <a:rPr lang="en-US" dirty="0" smtClean="0"/>
              <a:t> </a:t>
            </a:r>
            <a:r>
              <a:rPr lang="en-US" dirty="0" err="1" smtClean="0"/>
              <a:t>করত</a:t>
            </a:r>
            <a:r>
              <a:rPr lang="en-US" dirty="0" smtClean="0"/>
              <a:t>। </a:t>
            </a:r>
            <a:r>
              <a:rPr lang="en-US" dirty="0" err="1" smtClean="0"/>
              <a:t>সাধারণত</a:t>
            </a:r>
            <a:r>
              <a:rPr lang="en-US" dirty="0" smtClean="0"/>
              <a:t> </a:t>
            </a:r>
            <a:r>
              <a:rPr lang="en-US" dirty="0" err="1" smtClean="0"/>
              <a:t>একটি</a:t>
            </a:r>
            <a:r>
              <a:rPr lang="en-US" dirty="0" smtClean="0"/>
              <a:t> </a:t>
            </a:r>
            <a:r>
              <a:rPr lang="en-US" dirty="0" err="1" smtClean="0"/>
              <a:t>সন্তান</a:t>
            </a:r>
            <a:r>
              <a:rPr lang="en-US" dirty="0" smtClean="0"/>
              <a:t> </a:t>
            </a:r>
            <a:r>
              <a:rPr lang="en-US" dirty="0" err="1" smtClean="0"/>
              <a:t>জন্মের</a:t>
            </a:r>
            <a:r>
              <a:rPr lang="en-US" dirty="0" smtClean="0"/>
              <a:t> </a:t>
            </a:r>
            <a:r>
              <a:rPr lang="en-US" dirty="0" err="1" smtClean="0"/>
              <a:t>পর</a:t>
            </a:r>
            <a:r>
              <a:rPr lang="en-US" dirty="0" smtClean="0"/>
              <a:t> এ </a:t>
            </a:r>
            <a:r>
              <a:rPr lang="en-US" dirty="0" err="1" smtClean="0"/>
              <a:t>পরিবারটি</a:t>
            </a:r>
            <a:r>
              <a:rPr lang="en-US" dirty="0" smtClean="0"/>
              <a:t> </a:t>
            </a:r>
            <a:r>
              <a:rPr lang="en-US" dirty="0" err="1" smtClean="0"/>
              <a:t>বিলুপ্ত</a:t>
            </a:r>
            <a:r>
              <a:rPr lang="en-US" dirty="0" smtClean="0"/>
              <a:t> </a:t>
            </a:r>
            <a:r>
              <a:rPr lang="en-US" dirty="0" err="1" smtClean="0"/>
              <a:t>হয়ে</a:t>
            </a:r>
            <a:r>
              <a:rPr lang="en-US" dirty="0" smtClean="0"/>
              <a:t> </a:t>
            </a:r>
            <a:r>
              <a:rPr lang="en-US" dirty="0" err="1" smtClean="0"/>
              <a:t>যেত</a:t>
            </a:r>
            <a:r>
              <a:rPr lang="en-US" dirty="0" smtClean="0"/>
              <a:t>। </a:t>
            </a:r>
            <a:r>
              <a:rPr lang="en-US" dirty="0" err="1" smtClean="0"/>
              <a:t>মর্গানের</a:t>
            </a:r>
            <a:r>
              <a:rPr lang="en-US" dirty="0" smtClean="0"/>
              <a:t> </a:t>
            </a:r>
            <a:r>
              <a:rPr lang="en-US" dirty="0" err="1" smtClean="0"/>
              <a:t>মত</a:t>
            </a:r>
            <a:r>
              <a:rPr lang="en-US" dirty="0" smtClean="0"/>
              <a:t>, </a:t>
            </a:r>
            <a:r>
              <a:rPr lang="en-US" dirty="0" err="1" smtClean="0"/>
              <a:t>এটা</a:t>
            </a:r>
            <a:r>
              <a:rPr lang="en-US" dirty="0" smtClean="0"/>
              <a:t> </a:t>
            </a:r>
            <a:r>
              <a:rPr lang="en-US" dirty="0" err="1" smtClean="0"/>
              <a:t>তৃতীয়</a:t>
            </a:r>
            <a:r>
              <a:rPr lang="en-US" dirty="0" smtClean="0"/>
              <a:t> </a:t>
            </a:r>
            <a:r>
              <a:rPr lang="en-US" dirty="0" err="1" smtClean="0"/>
              <a:t>স্তরের</a:t>
            </a:r>
            <a:r>
              <a:rPr lang="en-US" dirty="0" smtClean="0"/>
              <a:t> </a:t>
            </a:r>
            <a:r>
              <a:rPr lang="en-US" dirty="0" err="1" smtClean="0"/>
              <a:t>পরিবার</a:t>
            </a:r>
            <a:r>
              <a:rPr lang="en-US" dirty="0" smtClean="0"/>
              <a:t> </a:t>
            </a:r>
            <a:r>
              <a:rPr lang="en-US" dirty="0" err="1" smtClean="0"/>
              <a:t>এবং</a:t>
            </a:r>
            <a:r>
              <a:rPr lang="en-US" dirty="0" smtClean="0"/>
              <a:t> </a:t>
            </a:r>
            <a:r>
              <a:rPr lang="en-US" dirty="0" err="1" smtClean="0"/>
              <a:t>যৌন</a:t>
            </a:r>
            <a:r>
              <a:rPr lang="en-US" dirty="0" smtClean="0"/>
              <a:t> </a:t>
            </a:r>
            <a:r>
              <a:rPr lang="en-US" dirty="0" err="1" smtClean="0"/>
              <a:t>জীবনের</a:t>
            </a:r>
            <a:r>
              <a:rPr lang="en-US" dirty="0" smtClean="0"/>
              <a:t> </a:t>
            </a:r>
            <a:r>
              <a:rPr lang="en-US" dirty="0" err="1" smtClean="0"/>
              <a:t>চতুর্থ</a:t>
            </a:r>
            <a:r>
              <a:rPr lang="en-US" dirty="0" smtClean="0"/>
              <a:t> </a:t>
            </a:r>
            <a:r>
              <a:rPr lang="en-US" dirty="0" err="1" smtClean="0"/>
              <a:t>পর্যায়</a:t>
            </a:r>
            <a:r>
              <a:rPr lang="en-US" dirty="0" smtClean="0"/>
              <a:t>।  </a:t>
            </a:r>
            <a:endParaRPr lang="en-US" dirty="0"/>
          </a:p>
        </p:txBody>
      </p:sp>
    </p:spTree>
    <p:extLst>
      <p:ext uri="{BB962C8B-B14F-4D97-AF65-F5344CB8AC3E}">
        <p14:creationId xmlns:p14="http://schemas.microsoft.com/office/powerpoint/2010/main" val="16527157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92875"/>
          </a:xfrm>
        </p:spPr>
        <p:txBody>
          <a:bodyPr>
            <a:normAutofit/>
          </a:bodyPr>
          <a:lstStyle/>
          <a:p>
            <a:pPr>
              <a:defRPr/>
            </a:pPr>
            <a:r>
              <a:rPr lang="en-US" dirty="0">
                <a:solidFill>
                  <a:srgbClr val="FF0000"/>
                </a:solidFill>
                <a:latin typeface="NikoshBAN" panose="02000000000000000000" pitchFamily="2" charset="0"/>
                <a:cs typeface="NikoshBAN" panose="02000000000000000000" pitchFamily="2" charset="0"/>
              </a:rPr>
              <a:t>৫। </a:t>
            </a:r>
            <a:r>
              <a:rPr lang="en-US" dirty="0" err="1">
                <a:solidFill>
                  <a:srgbClr val="FF0000"/>
                </a:solidFill>
                <a:latin typeface="NikoshBAN" panose="02000000000000000000" pitchFamily="2" charset="0"/>
                <a:cs typeface="NikoshBAN" panose="02000000000000000000" pitchFamily="2" charset="0"/>
              </a:rPr>
              <a:t>পিতৃতান্ত্রিক</a:t>
            </a:r>
            <a:r>
              <a:rPr lang="en-US" dirty="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পরিবারঃ</a:t>
            </a:r>
            <a:r>
              <a:rPr lang="en-US" dirty="0" smtClean="0">
                <a:solidFill>
                  <a:srgbClr val="FF0000"/>
                </a:solidFill>
                <a:latin typeface="NikoshBAN" panose="02000000000000000000" pitchFamily="2" charset="0"/>
                <a:cs typeface="NikoshBAN" panose="02000000000000000000" pitchFamily="2" charset="0"/>
              </a:rPr>
              <a:t> এ </a:t>
            </a:r>
            <a:r>
              <a:rPr lang="en-US" dirty="0" err="1" smtClean="0">
                <a:solidFill>
                  <a:srgbClr val="FF0000"/>
                </a:solidFill>
                <a:latin typeface="NikoshBAN" panose="02000000000000000000" pitchFamily="2" charset="0"/>
                <a:cs typeface="NikoshBAN" panose="02000000000000000000" pitchFamily="2" charset="0"/>
              </a:rPr>
              <a:t>প্রকারের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পরিবার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গড়ে</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ওঠে</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একজন</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পুরুষের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সংগে</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একাধিক</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স্ত্রীর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বিয়ের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ভিত্তিতে</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এই</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পরিবারের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ক্ষমতা</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বয়স্ক</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পুরুষ</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স্বামী</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বা</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পিতার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হাতে</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ন্যাস্ত</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থাকে</a:t>
            </a:r>
            <a:r>
              <a:rPr lang="en-US" dirty="0" smtClean="0">
                <a:solidFill>
                  <a:srgbClr val="FF0000"/>
                </a:solidFill>
                <a:latin typeface="NikoshBAN" panose="02000000000000000000" pitchFamily="2" charset="0"/>
                <a:cs typeface="NikoshBAN" panose="02000000000000000000" pitchFamily="2" charset="0"/>
              </a:rPr>
              <a:t>।  </a:t>
            </a:r>
            <a:r>
              <a:rPr lang="en-US" dirty="0">
                <a:solidFill>
                  <a:srgbClr val="FF0000"/>
                </a:solidFill>
                <a:latin typeface="NikoshBAN" panose="02000000000000000000" pitchFamily="2" charset="0"/>
                <a:cs typeface="NikoshBAN" panose="02000000000000000000" pitchFamily="2" charset="0"/>
              </a:rPr>
              <a:t/>
            </a:r>
            <a:br>
              <a:rPr lang="en-US" dirty="0">
                <a:solidFill>
                  <a:srgbClr val="FF0000"/>
                </a:solidFill>
                <a:latin typeface="NikoshBAN" panose="02000000000000000000" pitchFamily="2" charset="0"/>
                <a:cs typeface="NikoshBAN" panose="02000000000000000000" pitchFamily="2" charset="0"/>
              </a:rPr>
            </a:br>
            <a:r>
              <a:rPr lang="en-US" dirty="0">
                <a:solidFill>
                  <a:srgbClr val="FF0000"/>
                </a:solidFill>
                <a:latin typeface="NikoshBAN" panose="02000000000000000000" pitchFamily="2" charset="0"/>
                <a:cs typeface="NikoshBAN" panose="02000000000000000000" pitchFamily="2" charset="0"/>
              </a:rPr>
              <a:t>৬। </a:t>
            </a:r>
            <a:r>
              <a:rPr lang="en-US" dirty="0" err="1">
                <a:solidFill>
                  <a:srgbClr val="FF0000"/>
                </a:solidFill>
                <a:latin typeface="NikoshBAN" panose="02000000000000000000" pitchFamily="2" charset="0"/>
                <a:cs typeface="NikoshBAN" panose="02000000000000000000" pitchFamily="2" charset="0"/>
              </a:rPr>
              <a:t>একক</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বিবাহভিত্তিক</a:t>
            </a:r>
            <a:r>
              <a:rPr lang="en-US" dirty="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পরিবারঃ</a:t>
            </a:r>
            <a:r>
              <a:rPr lang="en-US" dirty="0" smtClean="0">
                <a:solidFill>
                  <a:srgbClr val="FF0000"/>
                </a:solidFill>
                <a:latin typeface="NikoshBAN" panose="02000000000000000000" pitchFamily="2" charset="0"/>
                <a:cs typeface="NikoshBAN" panose="02000000000000000000" pitchFamily="2" charset="0"/>
              </a:rPr>
              <a:t>(</a:t>
            </a:r>
            <a:r>
              <a:rPr lang="en-US" dirty="0" err="1" smtClean="0">
                <a:solidFill>
                  <a:srgbClr val="FF0000"/>
                </a:solidFill>
                <a:latin typeface="NikoshBAN" panose="02000000000000000000" pitchFamily="2" charset="0"/>
                <a:cs typeface="NikoshBAN" panose="02000000000000000000" pitchFamily="2" charset="0"/>
              </a:rPr>
              <a:t>Monogamian</a:t>
            </a:r>
            <a:r>
              <a:rPr lang="en-US" dirty="0" smtClean="0">
                <a:solidFill>
                  <a:srgbClr val="FF0000"/>
                </a:solidFill>
                <a:latin typeface="NikoshBAN" panose="02000000000000000000" pitchFamily="2" charset="0"/>
                <a:cs typeface="NikoshBAN" panose="02000000000000000000" pitchFamily="2" charset="0"/>
              </a:rPr>
              <a:t> Family) </a:t>
            </a:r>
            <a:r>
              <a:rPr lang="en-US" dirty="0" err="1" smtClean="0">
                <a:solidFill>
                  <a:srgbClr val="FF0000"/>
                </a:solidFill>
                <a:latin typeface="NikoshBAN" panose="02000000000000000000" pitchFamily="2" charset="0"/>
                <a:cs typeface="NikoshBAN" panose="02000000000000000000" pitchFamily="2" charset="0"/>
              </a:rPr>
              <a:t>একজন</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পুরুষের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সাথে</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অপর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একজন</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মহিলার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বিবাহসূত্রে</a:t>
            </a:r>
            <a:r>
              <a:rPr lang="en-US" dirty="0" smtClean="0">
                <a:solidFill>
                  <a:srgbClr val="FF0000"/>
                </a:solidFill>
                <a:latin typeface="NikoshBAN" panose="02000000000000000000" pitchFamily="2" charset="0"/>
                <a:cs typeface="NikoshBAN" panose="02000000000000000000" pitchFamily="2" charset="0"/>
              </a:rPr>
              <a:t> এ </a:t>
            </a:r>
            <a:r>
              <a:rPr lang="en-US" dirty="0" err="1" smtClean="0">
                <a:solidFill>
                  <a:srgbClr val="FF0000"/>
                </a:solidFill>
                <a:latin typeface="NikoshBAN" panose="02000000000000000000" pitchFamily="2" charset="0"/>
                <a:cs typeface="NikoshBAN" panose="02000000000000000000" pitchFamily="2" charset="0"/>
              </a:rPr>
              <a:t>পরিবার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গড়ে</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ওঠে</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মর্গানের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মতে</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মনোগ্যামিয়ান</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পরিবার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আধুনিক</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পরবারের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সর্বজনীন</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রুপ</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এটা</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হচ্ছে</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পঞ্চম</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স্তরের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পরিবার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প্রথা</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এবং</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ষষ্ঠ</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স্তরের</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যৌন</a:t>
            </a:r>
            <a:r>
              <a:rPr lang="en-US" dirty="0" smtClean="0">
                <a:solidFill>
                  <a:srgbClr val="FF0000"/>
                </a:solidFill>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জীবন</a:t>
            </a:r>
            <a:r>
              <a:rPr lang="en-US" dirty="0" smtClean="0">
                <a:solidFill>
                  <a:srgbClr val="FF0000"/>
                </a:solidFill>
                <a:latin typeface="NikoshBAN" panose="02000000000000000000" pitchFamily="2" charset="0"/>
                <a:cs typeface="NikoshBAN" panose="02000000000000000000" pitchFamily="2" charset="0"/>
              </a:rPr>
              <a:t> ।</a:t>
            </a:r>
            <a:r>
              <a:rPr lang="en-US" dirty="0">
                <a:solidFill>
                  <a:srgbClr val="FF0000"/>
                </a:solidFill>
                <a:latin typeface="NikoshBAN" panose="02000000000000000000" pitchFamily="2" charset="0"/>
                <a:cs typeface="NikoshBAN" panose="02000000000000000000" pitchFamily="2" charset="0"/>
              </a:rPr>
              <a:t/>
            </a:r>
            <a:br>
              <a:rPr lang="en-US" dirty="0">
                <a:solidFill>
                  <a:srgbClr val="FF0000"/>
                </a:solidFill>
                <a:latin typeface="NikoshBAN" panose="02000000000000000000" pitchFamily="2" charset="0"/>
                <a:cs typeface="NikoshBAN" panose="02000000000000000000" pitchFamily="2" charset="0"/>
              </a:rPr>
            </a:br>
            <a:endParaRPr lang="en-US" dirty="0"/>
          </a:p>
        </p:txBody>
      </p:sp>
    </p:spTree>
    <p:extLst>
      <p:ext uri="{BB962C8B-B14F-4D97-AF65-F5344CB8AC3E}">
        <p14:creationId xmlns:p14="http://schemas.microsoft.com/office/powerpoint/2010/main" val="38836161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120" y="200884"/>
            <a:ext cx="2002471" cy="707886"/>
          </a:xfrm>
          <a:prstGeom prst="rect">
            <a:avLst/>
          </a:prstGeom>
        </p:spPr>
        <p:txBody>
          <a:bodyPr wrap="none">
            <a:spAutoFit/>
          </a:bodyPr>
          <a:lstStyle/>
          <a:p>
            <a:r>
              <a:rPr lang="bn-BD" sz="4000" dirty="0">
                <a:solidFill>
                  <a:schemeClr val="accent2">
                    <a:lumMod val="75000"/>
                  </a:schemeClr>
                </a:solidFill>
                <a:latin typeface="NikoshBAN" panose="02000000000000000000" pitchFamily="2" charset="0"/>
                <a:cs typeface="NikoshBAN" panose="02000000000000000000" pitchFamily="2" charset="0"/>
              </a:rPr>
              <a:t>দলীয় কাজ </a:t>
            </a:r>
            <a:endParaRPr lang="en-US" sz="4000" dirty="0"/>
          </a:p>
        </p:txBody>
      </p:sp>
      <p:sp>
        <p:nvSpPr>
          <p:cNvPr id="3" name="Rectangle 2"/>
          <p:cNvSpPr/>
          <p:nvPr/>
        </p:nvSpPr>
        <p:spPr>
          <a:xfrm>
            <a:off x="2764664" y="2995309"/>
            <a:ext cx="7899043" cy="1605568"/>
          </a:xfrm>
          <a:prstGeom prst="rect">
            <a:avLst/>
          </a:prstGeom>
        </p:spPr>
        <p:txBody>
          <a:bodyPr wrap="square">
            <a:spAutoFit/>
          </a:bodyPr>
          <a:lstStyle/>
          <a:p>
            <a:pPr marL="228600" indent="-228600">
              <a:lnSpc>
                <a:spcPct val="90000"/>
              </a:lnSpc>
              <a:spcBef>
                <a:spcPts val="1000"/>
              </a:spcBef>
              <a:buFont typeface="Arial" panose="020B0604020202020204" pitchFamily="34" charset="0"/>
              <a:buChar char="•"/>
              <a:defRPr/>
            </a:pPr>
            <a:r>
              <a:rPr lang="en-US" sz="4000" dirty="0" err="1" smtClean="0">
                <a:solidFill>
                  <a:srgbClr val="C00000"/>
                </a:solidFill>
                <a:latin typeface="NikoshBAN" panose="02000000000000000000" pitchFamily="2" charset="0"/>
                <a:cs typeface="NikoshBAN" panose="02000000000000000000" pitchFamily="2" charset="0"/>
              </a:rPr>
              <a:t>মাসুদ</a:t>
            </a:r>
            <a:r>
              <a:rPr lang="en-US" sz="4000" dirty="0" smtClean="0">
                <a:solidFill>
                  <a:srgbClr val="C00000"/>
                </a:solidFill>
                <a:latin typeface="NikoshBAN" panose="02000000000000000000" pitchFamily="2" charset="0"/>
                <a:cs typeface="NikoshBAN" panose="02000000000000000000" pitchFamily="2" charset="0"/>
              </a:rPr>
              <a:t> </a:t>
            </a:r>
            <a:r>
              <a:rPr lang="bn-BD" sz="4000" dirty="0" smtClean="0">
                <a:solidFill>
                  <a:srgbClr val="C00000"/>
                </a:solidFill>
                <a:latin typeface="NikoshBAN" panose="02000000000000000000" pitchFamily="2" charset="0"/>
                <a:cs typeface="NikoshBAN" panose="02000000000000000000" pitchFamily="2" charset="0"/>
              </a:rPr>
              <a:t>গ্রুপ–</a:t>
            </a:r>
            <a:r>
              <a:rPr lang="en-US" sz="4000" dirty="0" err="1">
                <a:solidFill>
                  <a:srgbClr val="FF0000"/>
                </a:solidFill>
                <a:latin typeface="NikoshBAN" panose="02000000000000000000" pitchFamily="2" charset="0"/>
                <a:cs typeface="NikoshBAN" panose="02000000000000000000" pitchFamily="2" charset="0"/>
              </a:rPr>
              <a:t>পরিবারের</a:t>
            </a:r>
            <a:r>
              <a:rPr lang="bn-BD" sz="4000" dirty="0">
                <a:solidFill>
                  <a:srgbClr val="FF0000"/>
                </a:solidFill>
                <a:latin typeface="NikoshBAN" panose="02000000000000000000" pitchFamily="2" charset="0"/>
                <a:cs typeface="NikoshBAN" panose="02000000000000000000" pitchFamily="2" charset="0"/>
              </a:rPr>
              <a:t> </a:t>
            </a:r>
            <a:r>
              <a:rPr lang="en-US" sz="4000" dirty="0" err="1" smtClean="0">
                <a:solidFill>
                  <a:srgbClr val="C00000"/>
                </a:solidFill>
                <a:latin typeface="NikoshBAN" panose="02000000000000000000" pitchFamily="2" charset="0"/>
                <a:cs typeface="NikoshBAN" panose="02000000000000000000" pitchFamily="2" charset="0"/>
              </a:rPr>
              <a:t>সংগা</a:t>
            </a:r>
            <a:r>
              <a:rPr lang="en-US" sz="4000" dirty="0" smtClean="0">
                <a:solidFill>
                  <a:srgbClr val="C00000"/>
                </a:solidFill>
                <a:latin typeface="NikoshBAN" panose="02000000000000000000" pitchFamily="2" charset="0"/>
                <a:cs typeface="NikoshBAN" panose="02000000000000000000" pitchFamily="2" charset="0"/>
              </a:rPr>
              <a:t> </a:t>
            </a:r>
            <a:r>
              <a:rPr lang="en-US" sz="4000" dirty="0" err="1">
                <a:solidFill>
                  <a:srgbClr val="C00000"/>
                </a:solidFill>
                <a:latin typeface="NikoshBAN" panose="02000000000000000000" pitchFamily="2" charset="0"/>
                <a:cs typeface="NikoshBAN" panose="02000000000000000000" pitchFamily="2" charset="0"/>
              </a:rPr>
              <a:t>লেখ</a:t>
            </a:r>
            <a:r>
              <a:rPr lang="en-US" sz="4000" dirty="0">
                <a:solidFill>
                  <a:srgbClr val="C00000"/>
                </a:solidFill>
                <a:latin typeface="NikoshBAN" panose="02000000000000000000" pitchFamily="2" charset="0"/>
                <a:cs typeface="NikoshBAN" panose="02000000000000000000" pitchFamily="2" charset="0"/>
              </a:rPr>
              <a:t> ।</a:t>
            </a:r>
            <a:r>
              <a:rPr lang="bn-BD" sz="4000" dirty="0">
                <a:solidFill>
                  <a:srgbClr val="C00000"/>
                </a:solidFill>
                <a:latin typeface="NikoshBAN" panose="02000000000000000000" pitchFamily="2" charset="0"/>
                <a:cs typeface="NikoshBAN" panose="02000000000000000000" pitchFamily="2" charset="0"/>
              </a:rPr>
              <a:t> </a:t>
            </a:r>
          </a:p>
          <a:p>
            <a:pPr marL="228600" indent="-228600">
              <a:lnSpc>
                <a:spcPct val="90000"/>
              </a:lnSpc>
              <a:spcBef>
                <a:spcPts val="1000"/>
              </a:spcBef>
              <a:buFont typeface="Arial" panose="020B0604020202020204" pitchFamily="34" charset="0"/>
              <a:buChar char="•"/>
              <a:defRPr/>
            </a:pPr>
            <a:r>
              <a:rPr lang="en-US" sz="4000" dirty="0" err="1" smtClean="0">
                <a:solidFill>
                  <a:schemeClr val="accent2">
                    <a:lumMod val="50000"/>
                  </a:schemeClr>
                </a:solidFill>
                <a:latin typeface="NikoshBAN" panose="02000000000000000000" pitchFamily="2" charset="0"/>
                <a:cs typeface="NikoshBAN" panose="02000000000000000000" pitchFamily="2" charset="0"/>
              </a:rPr>
              <a:t>ইভা</a:t>
            </a:r>
            <a:r>
              <a:rPr lang="bn-BD" sz="4000" dirty="0" smtClean="0">
                <a:solidFill>
                  <a:schemeClr val="accent2">
                    <a:lumMod val="50000"/>
                  </a:schemeClr>
                </a:solidFill>
                <a:latin typeface="NikoshBAN" panose="02000000000000000000" pitchFamily="2" charset="0"/>
                <a:cs typeface="NikoshBAN" panose="02000000000000000000" pitchFamily="2" charset="0"/>
              </a:rPr>
              <a:t> </a:t>
            </a:r>
            <a:r>
              <a:rPr lang="bn-BD" sz="4000" dirty="0">
                <a:solidFill>
                  <a:schemeClr val="accent2">
                    <a:lumMod val="50000"/>
                  </a:schemeClr>
                </a:solidFill>
                <a:latin typeface="NikoshBAN" panose="02000000000000000000" pitchFamily="2" charset="0"/>
                <a:cs typeface="NikoshBAN" panose="02000000000000000000" pitchFamily="2" charset="0"/>
              </a:rPr>
              <a:t>গ্রুপ– </a:t>
            </a:r>
            <a:r>
              <a:rPr lang="en-US" sz="4000" dirty="0" err="1">
                <a:solidFill>
                  <a:srgbClr val="FF0000"/>
                </a:solidFill>
                <a:latin typeface="NikoshBAN" panose="02000000000000000000" pitchFamily="2" charset="0"/>
                <a:cs typeface="NikoshBAN" panose="02000000000000000000" pitchFamily="2" charset="0"/>
              </a:rPr>
              <a:t>পরিবারের</a:t>
            </a:r>
            <a:r>
              <a:rPr lang="bn-BD" sz="4000" dirty="0">
                <a:solidFill>
                  <a:srgbClr val="FF0000"/>
                </a:solidFill>
                <a:latin typeface="NikoshBAN" panose="02000000000000000000" pitchFamily="2" charset="0"/>
                <a:cs typeface="NikoshBAN" panose="02000000000000000000" pitchFamily="2" charset="0"/>
              </a:rPr>
              <a:t> </a:t>
            </a:r>
            <a:r>
              <a:rPr lang="en-US" sz="4000" dirty="0" err="1" smtClean="0">
                <a:solidFill>
                  <a:schemeClr val="accent2">
                    <a:lumMod val="50000"/>
                  </a:schemeClr>
                </a:solidFill>
                <a:latin typeface="NikoshBAN" panose="02000000000000000000" pitchFamily="2" charset="0"/>
                <a:cs typeface="NikoshBAN" panose="02000000000000000000" pitchFamily="2" charset="0"/>
              </a:rPr>
              <a:t>পাচটি</a:t>
            </a:r>
            <a:r>
              <a:rPr lang="en-US" sz="4000" dirty="0" smtClean="0">
                <a:solidFill>
                  <a:schemeClr val="accent2">
                    <a:lumMod val="50000"/>
                  </a:schemeClr>
                </a:solidFill>
                <a:latin typeface="NikoshBAN" panose="02000000000000000000" pitchFamily="2" charset="0"/>
                <a:cs typeface="NikoshBAN" panose="02000000000000000000" pitchFamily="2" charset="0"/>
              </a:rPr>
              <a:t> </a:t>
            </a:r>
            <a:r>
              <a:rPr lang="en-US" sz="4000" dirty="0" err="1" smtClean="0">
                <a:solidFill>
                  <a:schemeClr val="accent2">
                    <a:lumMod val="50000"/>
                  </a:schemeClr>
                </a:solidFill>
                <a:latin typeface="NikoshBAN" panose="02000000000000000000" pitchFamily="2" charset="0"/>
                <a:cs typeface="NikoshBAN" panose="02000000000000000000" pitchFamily="2" charset="0"/>
              </a:rPr>
              <a:t>বৈশিষ্ঠ্য</a:t>
            </a:r>
            <a:r>
              <a:rPr lang="en-US" sz="4000" dirty="0" smtClean="0">
                <a:solidFill>
                  <a:schemeClr val="accent2">
                    <a:lumMod val="50000"/>
                  </a:schemeClr>
                </a:solidFill>
                <a:latin typeface="NikoshBAN" panose="02000000000000000000" pitchFamily="2" charset="0"/>
                <a:cs typeface="NikoshBAN" panose="02000000000000000000" pitchFamily="2" charset="0"/>
              </a:rPr>
              <a:t> </a:t>
            </a:r>
            <a:r>
              <a:rPr lang="en-US" sz="4000" dirty="0" err="1">
                <a:solidFill>
                  <a:schemeClr val="accent2">
                    <a:lumMod val="50000"/>
                  </a:schemeClr>
                </a:solidFill>
                <a:latin typeface="NikoshBAN" panose="02000000000000000000" pitchFamily="2" charset="0"/>
                <a:cs typeface="NikoshBAN" panose="02000000000000000000" pitchFamily="2" charset="0"/>
              </a:rPr>
              <a:t>লেখ</a:t>
            </a:r>
            <a:r>
              <a:rPr lang="en-US" sz="4000" dirty="0">
                <a:solidFill>
                  <a:schemeClr val="accent2">
                    <a:lumMod val="50000"/>
                  </a:schemeClr>
                </a:solidFill>
                <a:latin typeface="NikoshBAN" panose="02000000000000000000" pitchFamily="2" charset="0"/>
                <a:cs typeface="NikoshBAN" panose="02000000000000000000" pitchFamily="2" charset="0"/>
              </a:rPr>
              <a:t> ?            </a:t>
            </a:r>
          </a:p>
          <a:p>
            <a:pPr>
              <a:defRPr/>
            </a:pPr>
            <a:endParaRPr lang="en-US" dirty="0"/>
          </a:p>
        </p:txBody>
      </p:sp>
    </p:spTree>
    <p:extLst>
      <p:ext uri="{BB962C8B-B14F-4D97-AF65-F5344CB8AC3E}">
        <p14:creationId xmlns:p14="http://schemas.microsoft.com/office/powerpoint/2010/main" val="8746479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4404" y="159940"/>
            <a:ext cx="10236531" cy="9571851"/>
          </a:xfrm>
          <a:prstGeom prst="rect">
            <a:avLst/>
          </a:prstGeom>
        </p:spPr>
        <p:txBody>
          <a:bodyPr wrap="square">
            <a:spAutoFit/>
          </a:bodyPr>
          <a:lstStyle/>
          <a:p>
            <a:r>
              <a:rPr lang="bn-BD" sz="4000" dirty="0" smtClean="0">
                <a:solidFill>
                  <a:srgbClr val="FF0000"/>
                </a:solidFill>
                <a:latin typeface="NikoshBAN" panose="02000000000000000000" pitchFamily="2" charset="0"/>
                <a:cs typeface="NikoshBAN" panose="02000000000000000000" pitchFamily="2" charset="0"/>
              </a:rPr>
              <a:t>মূল্যায়ন</a:t>
            </a:r>
            <a:r>
              <a:rPr lang="en-US" sz="4000" dirty="0" smtClean="0">
                <a:solidFill>
                  <a:srgbClr val="FF0000"/>
                </a:solidFill>
                <a:latin typeface="NikoshBAN" panose="02000000000000000000" pitchFamily="2" charset="0"/>
                <a:cs typeface="NikoshBAN" panose="02000000000000000000" pitchFamily="2" charset="0"/>
              </a:rPr>
              <a:t>ঃ</a:t>
            </a:r>
          </a:p>
          <a:p>
            <a:r>
              <a:rPr lang="en-US" sz="4000" dirty="0" smtClean="0">
                <a:latin typeface="ArhialkhanMJ" pitchFamily="2" charset="0"/>
                <a:cs typeface="ArhialkhanMJ" pitchFamily="2" charset="0"/>
              </a:rPr>
              <a:t>5</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gwgb</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mv‡n‡ei</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cwievi</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GKwU</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Av`k</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cwievi</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Q‡j‡g‡q</a:t>
            </a:r>
            <a:r>
              <a:rPr lang="en-US" sz="4000" dirty="0">
                <a:latin typeface="ArhialkhanMJ" pitchFamily="2" charset="0"/>
                <a:cs typeface="ArhialkhanMJ" pitchFamily="2" charset="0"/>
              </a:rPr>
              <a:t>‡`</a:t>
            </a:r>
            <a:r>
              <a:rPr lang="en-US" sz="4000" dirty="0" err="1">
                <a:latin typeface="ArhialkhanMJ" pitchFamily="2" charset="0"/>
                <a:cs typeface="ArhialkhanMJ" pitchFamily="2" charset="0"/>
              </a:rPr>
              <a:t>i‡K</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wZwb</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bgªZv</a:t>
            </a:r>
            <a:r>
              <a:rPr lang="en-US" sz="4000" dirty="0">
                <a:latin typeface="ArhialkhanMJ" pitchFamily="2" charset="0"/>
                <a:cs typeface="ArhialkhanMJ" pitchFamily="2" charset="0"/>
              </a:rPr>
              <a:t>, f`ª</a:t>
            </a:r>
            <a:r>
              <a:rPr lang="en-US" sz="4000" dirty="0" err="1">
                <a:latin typeface="ArhialkhanMJ" pitchFamily="2" charset="0"/>
                <a:cs typeface="ArhialkhanMJ" pitchFamily="2" charset="0"/>
              </a:rPr>
              <a:t>Zv</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Av`e-Kvq`v</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Ges</a:t>
            </a:r>
            <a:r>
              <a:rPr lang="en-US" sz="4000" dirty="0">
                <a:latin typeface="ArhialkhanMJ" pitchFamily="2" charset="0"/>
                <a:cs typeface="ArhialkhanMJ" pitchFamily="2" charset="0"/>
              </a:rPr>
              <a:t> ˆ</a:t>
            </a:r>
            <a:r>
              <a:rPr lang="en-US" sz="4000" dirty="0" err="1">
                <a:latin typeface="ArhialkhanMJ" pitchFamily="2" charset="0"/>
                <a:cs typeface="ArhialkhanMJ" pitchFamily="2" charset="0"/>
              </a:rPr>
              <a:t>bwZKZvi</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Ávb</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iß</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Kwi‡q‡Qb</a:t>
            </a:r>
            <a:r>
              <a:rPr lang="en-US" sz="4000" dirty="0">
                <a:latin typeface="ArhialkhanMJ" pitchFamily="2" charset="0"/>
                <a:cs typeface="ArhialkhanMJ" pitchFamily="2" charset="0"/>
              </a:rPr>
              <a:t>| G‡Z †</a:t>
            </a:r>
            <a:r>
              <a:rPr lang="en-US" sz="4000" dirty="0" err="1">
                <a:latin typeface="ArhialkhanMJ" pitchFamily="2" charset="0"/>
                <a:cs typeface="ArhialkhanMJ" pitchFamily="2" charset="0"/>
              </a:rPr>
              <a:t>Q‡j‡g‡qiv</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Av`k©evb</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wn‡m‡e</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M‡o</a:t>
            </a:r>
            <a:r>
              <a:rPr lang="en-US" sz="4000" dirty="0">
                <a:latin typeface="ArhialkhanMJ" pitchFamily="2" charset="0"/>
                <a:cs typeface="ArhialkhanMJ" pitchFamily="2" charset="0"/>
              </a:rPr>
              <a:t> D‡V‡Q|</a:t>
            </a:r>
          </a:p>
          <a:p>
            <a:r>
              <a:rPr lang="en-US" sz="4000" dirty="0">
                <a:latin typeface="ArhialkhanMJ" pitchFamily="2" charset="0"/>
                <a:cs typeface="ArhialkhanMJ" pitchFamily="2" charset="0"/>
              </a:rPr>
              <a:t>K) </a:t>
            </a:r>
            <a:r>
              <a:rPr lang="en-US" sz="2800" dirty="0" err="1" smtClean="0">
                <a:latin typeface="ArhialkhanMJ" pitchFamily="2" charset="0"/>
                <a:cs typeface="ArhialkhanMJ" pitchFamily="2" charset="0"/>
              </a:rPr>
              <a:t>পরিবার</a:t>
            </a:r>
            <a:r>
              <a:rPr lang="en-US" sz="2800" dirty="0" smtClean="0">
                <a:latin typeface="ArhialkhanMJ" pitchFamily="2" charset="0"/>
                <a:cs typeface="ArhialkhanMJ" pitchFamily="2" charset="0"/>
              </a:rPr>
              <a:t> </a:t>
            </a:r>
            <a:r>
              <a:rPr lang="en-US" sz="2800" dirty="0" err="1" smtClean="0">
                <a:latin typeface="ArhialkhanMJ" pitchFamily="2" charset="0"/>
                <a:cs typeface="ArhialkhanMJ" pitchFamily="2" charset="0"/>
              </a:rPr>
              <a:t>কি</a:t>
            </a:r>
            <a:r>
              <a:rPr lang="en-US" sz="2800" dirty="0" smtClean="0">
                <a:latin typeface="ArhialkhanMJ" pitchFamily="2" charset="0"/>
                <a:cs typeface="ArhialkhanMJ" pitchFamily="2" charset="0"/>
              </a:rPr>
              <a:t> </a:t>
            </a:r>
            <a:r>
              <a:rPr lang="en-US" sz="4000" dirty="0" smtClean="0">
                <a:latin typeface="ArhialkhanMJ" pitchFamily="2" charset="0"/>
                <a:cs typeface="ArhialkhanMJ" pitchFamily="2" charset="0"/>
              </a:rPr>
              <a:t>?                                                                           </a:t>
            </a:r>
            <a:endParaRPr lang="en-US" sz="4000" dirty="0">
              <a:latin typeface="ArhialkhanMJ" pitchFamily="2" charset="0"/>
              <a:cs typeface="ArhialkhanMJ" pitchFamily="2" charset="0"/>
            </a:endParaRPr>
          </a:p>
          <a:p>
            <a:r>
              <a:rPr lang="en-US" sz="4000" dirty="0">
                <a:latin typeface="ArhialkhanMJ" pitchFamily="2" charset="0"/>
                <a:cs typeface="ArhialkhanMJ" pitchFamily="2" charset="0"/>
              </a:rPr>
              <a:t>L) </a:t>
            </a:r>
            <a:r>
              <a:rPr lang="en-US" sz="4000" dirty="0" err="1">
                <a:latin typeface="ArhialkhanMJ" pitchFamily="2" charset="0"/>
                <a:cs typeface="ArhialkhanMJ" pitchFamily="2" charset="0"/>
              </a:rPr>
              <a:t>cwievi</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n‡jv</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GKwU</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mve©Rbxb</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cÖwZôvb</a:t>
            </a:r>
            <a:r>
              <a:rPr lang="en-US" sz="4000" dirty="0">
                <a:latin typeface="ArhialkhanMJ" pitchFamily="2" charset="0"/>
                <a:cs typeface="ArhialkhanMJ" pitchFamily="2" charset="0"/>
              </a:rPr>
              <a:t> | </a:t>
            </a:r>
            <a:r>
              <a:rPr lang="en-US" sz="4000" dirty="0" err="1">
                <a:latin typeface="ArhialkhanMJ" pitchFamily="2" charset="0"/>
                <a:cs typeface="ArhialkhanMJ" pitchFamily="2" charset="0"/>
              </a:rPr>
              <a:t>e¨vL¨v</a:t>
            </a:r>
            <a:r>
              <a:rPr lang="en-US" sz="4000" dirty="0">
                <a:latin typeface="ArhialkhanMJ" pitchFamily="2" charset="0"/>
                <a:cs typeface="ArhialkhanMJ" pitchFamily="2" charset="0"/>
              </a:rPr>
              <a:t> Ki|                         </a:t>
            </a:r>
          </a:p>
          <a:p>
            <a:r>
              <a:rPr lang="en-US" sz="4000" dirty="0">
                <a:latin typeface="ArhialkhanMJ" pitchFamily="2" charset="0"/>
                <a:cs typeface="ArhialkhanMJ" pitchFamily="2" charset="0"/>
              </a:rPr>
              <a:t>M) </a:t>
            </a:r>
            <a:r>
              <a:rPr lang="en-US" sz="4000" dirty="0" err="1">
                <a:latin typeface="ArhialkhanMJ" pitchFamily="2" charset="0"/>
                <a:cs typeface="ArhialkhanMJ" pitchFamily="2" charset="0"/>
              </a:rPr>
              <a:t>DÏxc‡K</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cwiev‡ii</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Kvb</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KvRwUi</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cÖwZ</a:t>
            </a:r>
            <a:r>
              <a:rPr lang="en-US" sz="4000" dirty="0">
                <a:latin typeface="ArhialkhanMJ" pitchFamily="2" charset="0"/>
                <a:cs typeface="ArhialkhanMJ" pitchFamily="2" charset="0"/>
              </a:rPr>
              <a:t> Bw½Z </a:t>
            </a:r>
            <a:r>
              <a:rPr lang="en-US" sz="4000" dirty="0" err="1">
                <a:latin typeface="ArhialkhanMJ" pitchFamily="2" charset="0"/>
                <a:cs typeface="ArhialkhanMJ" pitchFamily="2" charset="0"/>
              </a:rPr>
              <a:t>Kiv</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n‡q‡Q</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Av‡jvPbv</a:t>
            </a:r>
            <a:r>
              <a:rPr lang="en-US" sz="4000" dirty="0">
                <a:latin typeface="ArhialkhanMJ" pitchFamily="2" charset="0"/>
                <a:cs typeface="ArhialkhanMJ" pitchFamily="2" charset="0"/>
              </a:rPr>
              <a:t> Ki|  </a:t>
            </a:r>
          </a:p>
          <a:p>
            <a:pPr marL="742950" indent="-742950">
              <a:buAutoNum type="alphaUcParenR" startAt="14"/>
            </a:pPr>
            <a:r>
              <a:rPr lang="en-US" sz="4000" dirty="0" err="1" smtClean="0">
                <a:latin typeface="ArhialkhanMJ" pitchFamily="2" charset="0"/>
                <a:cs typeface="ArhialkhanMJ" pitchFamily="2" charset="0"/>
              </a:rPr>
              <a:t>mvgvwRK</a:t>
            </a:r>
            <a:r>
              <a:rPr lang="en-US" sz="4000" dirty="0" smtClean="0">
                <a:latin typeface="ArhialkhanMJ" pitchFamily="2" charset="0"/>
                <a:cs typeface="ArhialkhanMJ" pitchFamily="2" charset="0"/>
              </a:rPr>
              <a:t> </a:t>
            </a:r>
            <a:r>
              <a:rPr lang="en-US" sz="4000" dirty="0" err="1">
                <a:latin typeface="ArhialkhanMJ" pitchFamily="2" charset="0"/>
                <a:cs typeface="ArhialkhanMJ" pitchFamily="2" charset="0"/>
              </a:rPr>
              <a:t>wbq&amp;š</a:t>
            </a:r>
            <a:r>
              <a:rPr lang="en-US" sz="4000" dirty="0">
                <a:latin typeface="ArhialkhanMJ" pitchFamily="2" charset="0"/>
                <a:cs typeface="ArhialkhanMJ" pitchFamily="2" charset="0"/>
              </a:rPr>
              <a:t>¿‡Y  </a:t>
            </a:r>
            <a:r>
              <a:rPr lang="en-US" sz="4000" dirty="0" err="1">
                <a:latin typeface="ArhialkhanMJ" pitchFamily="2" charset="0"/>
                <a:cs typeface="ArhialkhanMJ" pitchFamily="2" charset="0"/>
              </a:rPr>
              <a:t>cwiev‡ii</a:t>
            </a:r>
            <a:r>
              <a:rPr lang="en-US" sz="4000" dirty="0">
                <a:latin typeface="ArhialkhanMJ" pitchFamily="2" charset="0"/>
                <a:cs typeface="ArhialkhanMJ" pitchFamily="2" charset="0"/>
              </a:rPr>
              <a:t> D³ </a:t>
            </a:r>
            <a:r>
              <a:rPr lang="en-US" sz="4000" dirty="0" err="1">
                <a:latin typeface="ArhialkhanMJ" pitchFamily="2" charset="0"/>
                <a:cs typeface="ArhialkhanMJ" pitchFamily="2" charset="0"/>
              </a:rPr>
              <a:t>KvRwU</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Kx</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fywgKv</a:t>
            </a:r>
            <a:r>
              <a:rPr lang="en-US" sz="4000" dirty="0">
                <a:latin typeface="ArhialkhanMJ" pitchFamily="2" charset="0"/>
                <a:cs typeface="ArhialkhanMJ" pitchFamily="2" charset="0"/>
              </a:rPr>
              <a:t> </a:t>
            </a:r>
            <a:r>
              <a:rPr lang="en-US" sz="4000" dirty="0" err="1">
                <a:latin typeface="ArhialkhanMJ" pitchFamily="2" charset="0"/>
                <a:cs typeface="ArhialkhanMJ" pitchFamily="2" charset="0"/>
              </a:rPr>
              <a:t>cvjb</a:t>
            </a:r>
            <a:r>
              <a:rPr lang="en-US" sz="4000" dirty="0">
                <a:latin typeface="ArhialkhanMJ" pitchFamily="2" charset="0"/>
                <a:cs typeface="ArhialkhanMJ" pitchFamily="2" charset="0"/>
              </a:rPr>
              <a:t> </a:t>
            </a:r>
            <a:endParaRPr lang="en-US" sz="4000" dirty="0" smtClean="0">
              <a:latin typeface="ArhialkhanMJ" pitchFamily="2" charset="0"/>
              <a:cs typeface="ArhialkhanMJ" pitchFamily="2" charset="0"/>
            </a:endParaRPr>
          </a:p>
          <a:p>
            <a:r>
              <a:rPr lang="en-US" sz="4000" dirty="0" err="1" smtClean="0">
                <a:latin typeface="ArhialkhanMJ" pitchFamily="2" charset="0"/>
                <a:cs typeface="ArhialkhanMJ" pitchFamily="2" charset="0"/>
              </a:rPr>
              <a:t>Ki‡Z</a:t>
            </a:r>
            <a:r>
              <a:rPr lang="en-US" sz="4000" dirty="0" smtClean="0">
                <a:latin typeface="ArhialkhanMJ" pitchFamily="2" charset="0"/>
                <a:cs typeface="ArhialkhanMJ" pitchFamily="2" charset="0"/>
              </a:rPr>
              <a:t> </a:t>
            </a:r>
            <a:r>
              <a:rPr lang="en-US" sz="4000" dirty="0" err="1">
                <a:latin typeface="ArhialkhanMJ" pitchFamily="2" charset="0"/>
                <a:cs typeface="ArhialkhanMJ" pitchFamily="2" charset="0"/>
              </a:rPr>
              <a:t>cv‡i</a:t>
            </a:r>
            <a:r>
              <a:rPr lang="en-US" sz="4000" dirty="0">
                <a:latin typeface="ArhialkhanMJ" pitchFamily="2" charset="0"/>
                <a:cs typeface="ArhialkhanMJ" pitchFamily="2" charset="0"/>
              </a:rPr>
              <a:t>? </a:t>
            </a:r>
            <a:r>
              <a:rPr lang="en-US" sz="2800" dirty="0" err="1" smtClean="0">
                <a:latin typeface="NikoshBAN" panose="02000000000000000000" pitchFamily="2" charset="0"/>
                <a:cs typeface="NikoshBAN" panose="02000000000000000000" pitchFamily="2" charset="0"/>
              </a:rPr>
              <a:t>বিশ্লেষন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a:t>
            </a:r>
            <a:r>
              <a:rPr lang="en-US" sz="2800" dirty="0" smtClean="0">
                <a:latin typeface="NikoshBAN" panose="02000000000000000000" pitchFamily="2" charset="0"/>
                <a:cs typeface="NikoshBAN" panose="02000000000000000000" pitchFamily="2" charset="0"/>
              </a:rPr>
              <a:t>।</a:t>
            </a:r>
            <a:r>
              <a:rPr lang="en-US" sz="2800" dirty="0" smtClean="0">
                <a:latin typeface="ArhialkhanMJ" pitchFamily="2" charset="0"/>
                <a:cs typeface="ArhialkhanMJ" pitchFamily="2" charset="0"/>
              </a:rPr>
              <a:t>                                                                                    </a:t>
            </a:r>
            <a:endParaRPr lang="en-US" sz="2800" dirty="0">
              <a:latin typeface="ArhialkhanMJ" pitchFamily="2" charset="0"/>
              <a:cs typeface="ArhialkhanMJ" pitchFamily="2" charset="0"/>
            </a:endParaRPr>
          </a:p>
          <a:p>
            <a:endParaRPr lang="en-US" sz="2800" dirty="0">
              <a:solidFill>
                <a:srgbClr val="FF0000"/>
              </a:solidFill>
              <a:latin typeface="ArhialkhanMJ" pitchFamily="2" charset="0"/>
              <a:cs typeface="ArhialkhanMJ" pitchFamily="2" charset="0"/>
            </a:endParaRPr>
          </a:p>
          <a:p>
            <a:endParaRPr lang="en-US" sz="2800" dirty="0" smtClean="0">
              <a:solidFill>
                <a:srgbClr val="FF0000"/>
              </a:solidFill>
              <a:latin typeface="ArhialkhanMJ" pitchFamily="2" charset="0"/>
              <a:cs typeface="ArhialkhanMJ" pitchFamily="2" charset="0"/>
            </a:endParaRPr>
          </a:p>
          <a:p>
            <a:endParaRPr lang="en-US" sz="4000" dirty="0">
              <a:solidFill>
                <a:srgbClr val="FF0000"/>
              </a:solidFill>
              <a:latin typeface="ArhialkhanMJ" pitchFamily="2" charset="0"/>
              <a:cs typeface="ArhialkhanMJ" pitchFamily="2" charset="0"/>
            </a:endParaRPr>
          </a:p>
          <a:p>
            <a:endParaRPr lang="en-US" sz="4000" dirty="0" smtClean="0">
              <a:solidFill>
                <a:srgbClr val="FF0000"/>
              </a:solidFill>
              <a:latin typeface="NikoshBAN" panose="02000000000000000000" pitchFamily="2" charset="0"/>
              <a:cs typeface="NikoshBAN" panose="02000000000000000000" pitchFamily="2" charset="0"/>
            </a:endParaRPr>
          </a:p>
          <a:p>
            <a:endParaRPr lang="en-US" sz="4000" dirty="0">
              <a:solidFill>
                <a:srgbClr val="FF0000"/>
              </a:solidFill>
              <a:latin typeface="NikoshBAN" panose="02000000000000000000" pitchFamily="2" charset="0"/>
              <a:cs typeface="NikoshBAN" panose="02000000000000000000" pitchFamily="2" charset="0"/>
            </a:endParaRPr>
          </a:p>
          <a:p>
            <a:endParaRPr lang="en-US" sz="4000" dirty="0" smtClean="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9280122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 calcmode="lin" valueType="num">
                                      <p:cBhvr additive="base">
                                        <p:cTn id="16"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 calcmode="lin" valueType="num">
                                      <p:cBhvr additive="base">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additive="base">
                                        <p:cTn id="2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 calcmode="lin" valueType="num">
                                      <p:cBhvr additive="base">
                                        <p:cTn id="2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 calcmode="lin" valueType="num">
                                      <p:cBhvr additive="base">
                                        <p:cTn id="32"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 y="0"/>
            <a:ext cx="9266589" cy="4401205"/>
          </a:xfrm>
          <a:prstGeom prst="rect">
            <a:avLst/>
          </a:prstGeom>
        </p:spPr>
        <p:txBody>
          <a:bodyPr wrap="square">
            <a:spAutoFit/>
          </a:bodyPr>
          <a:lstStyle/>
          <a:p>
            <a:endParaRPr lang="en-US" sz="4000" dirty="0" smtClean="0">
              <a:solidFill>
                <a:srgbClr val="FF0000"/>
              </a:solidFill>
              <a:latin typeface="NikoshBAN" panose="02000000000000000000" pitchFamily="2" charset="0"/>
              <a:cs typeface="NikoshBAN" panose="02000000000000000000" pitchFamily="2" charset="0"/>
            </a:endParaRPr>
          </a:p>
          <a:p>
            <a:r>
              <a:rPr lang="en-US" sz="4000" dirty="0" err="1" smtClean="0">
                <a:solidFill>
                  <a:srgbClr val="FF0000"/>
                </a:solidFill>
                <a:latin typeface="NikoshBAN" panose="02000000000000000000" pitchFamily="2" charset="0"/>
                <a:cs typeface="NikoshBAN" panose="02000000000000000000" pitchFamily="2" charset="0"/>
              </a:rPr>
              <a:t>বাড়ীর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কাজঃ</a:t>
            </a:r>
            <a:endParaRPr lang="en-US" sz="4000" dirty="0" smtClean="0">
              <a:solidFill>
                <a:srgbClr val="FF0000"/>
              </a:solidFill>
              <a:latin typeface="NikoshBAN" panose="02000000000000000000" pitchFamily="2" charset="0"/>
              <a:cs typeface="NikoshBAN" panose="02000000000000000000" pitchFamily="2" charset="0"/>
            </a:endParaRPr>
          </a:p>
          <a:p>
            <a:endParaRPr lang="en-US" sz="4000" dirty="0">
              <a:solidFill>
                <a:srgbClr val="FF0000"/>
              </a:solidFill>
              <a:latin typeface="NikoshBAN" panose="02000000000000000000" pitchFamily="2" charset="0"/>
              <a:cs typeface="NikoshBAN" panose="02000000000000000000" pitchFamily="2" charset="0"/>
            </a:endParaRPr>
          </a:p>
          <a:p>
            <a:endParaRPr lang="en-US" sz="4000" dirty="0" smtClean="0">
              <a:solidFill>
                <a:srgbClr val="FF0000"/>
              </a:solidFill>
              <a:latin typeface="NikoshBAN" panose="02000000000000000000" pitchFamily="2" charset="0"/>
              <a:cs typeface="NikoshBAN" panose="02000000000000000000" pitchFamily="2" charset="0"/>
            </a:endParaRPr>
          </a:p>
          <a:p>
            <a:endParaRPr lang="en-US" sz="4000" dirty="0">
              <a:solidFill>
                <a:srgbClr val="FF0000"/>
              </a:solidFill>
              <a:latin typeface="NikoshBAN" panose="02000000000000000000" pitchFamily="2" charset="0"/>
              <a:cs typeface="NikoshBAN" panose="02000000000000000000" pitchFamily="2" charset="0"/>
            </a:endParaRPr>
          </a:p>
          <a:p>
            <a:r>
              <a:rPr lang="en-US" sz="4000" dirty="0" err="1">
                <a:solidFill>
                  <a:srgbClr val="FF0000"/>
                </a:solidFill>
                <a:latin typeface="NikoshBAN" panose="02000000000000000000" pitchFamily="2" charset="0"/>
                <a:cs typeface="NikoshBAN" panose="02000000000000000000" pitchFamily="2" charset="0"/>
              </a:rPr>
              <a:t>পরিবারের</a:t>
            </a:r>
            <a:r>
              <a:rPr lang="en-US" sz="4000" dirty="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উৎপত্তি</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সংক্রান্ত</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মতবাদ</a:t>
            </a:r>
            <a:r>
              <a:rPr lang="bn-BD" sz="4000" dirty="0" smtClean="0">
                <a:solidFill>
                  <a:srgbClr val="FF0000"/>
                </a:solidFill>
                <a:latin typeface="NikoshBAN" panose="02000000000000000000" pitchFamily="2" charset="0"/>
                <a:cs typeface="NikoshBAN" panose="02000000000000000000" pitchFamily="2" charset="0"/>
              </a:rPr>
              <a:t> সমুহ</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আলোচনা</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কর</a:t>
            </a:r>
            <a:r>
              <a:rPr lang="en-US" sz="4000" dirty="0" smtClean="0">
                <a:solidFill>
                  <a:srgbClr val="FF0000"/>
                </a:solidFill>
                <a:latin typeface="NikoshBAN" panose="02000000000000000000" pitchFamily="2" charset="0"/>
                <a:cs typeface="NikoshBAN" panose="02000000000000000000" pitchFamily="2" charset="0"/>
              </a:rPr>
              <a:t>।</a:t>
            </a:r>
            <a:r>
              <a:rPr lang="bn-BD" sz="4000" dirty="0" smtClean="0">
                <a:solidFill>
                  <a:srgbClr val="FF0000"/>
                </a:solidFill>
                <a:latin typeface="NikoshBAN" panose="02000000000000000000" pitchFamily="2" charset="0"/>
                <a:cs typeface="NikoshBAN" panose="02000000000000000000" pitchFamily="2" charset="0"/>
              </a:rPr>
              <a:t> </a:t>
            </a:r>
            <a:endParaRPr lang="bn-BD" sz="4000" dirty="0">
              <a:solidFill>
                <a:srgbClr val="FF0000"/>
              </a:solidFill>
              <a:latin typeface="NikoshBAN" panose="02000000000000000000" pitchFamily="2" charset="0"/>
              <a:cs typeface="NikoshBAN" panose="02000000000000000000" pitchFamily="2" charset="0"/>
            </a:endParaRPr>
          </a:p>
          <a:p>
            <a:endParaRPr lang="en-US" sz="4000" dirty="0"/>
          </a:p>
        </p:txBody>
      </p:sp>
    </p:spTree>
    <p:extLst>
      <p:ext uri="{BB962C8B-B14F-4D97-AF65-F5344CB8AC3E}">
        <p14:creationId xmlns:p14="http://schemas.microsoft.com/office/powerpoint/2010/main" val="17863145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5" end="5"/>
                                            </p:txEl>
                                          </p:spTgt>
                                        </p:tgtEl>
                                        <p:attrNameLst>
                                          <p:attrName>style.visibility</p:attrName>
                                        </p:attrNameLst>
                                      </p:cBhvr>
                                      <p:to>
                                        <p:strVal val="visible"/>
                                      </p:to>
                                    </p:set>
                                    <p:animEffect transition="in" filter="barn(inVertical)">
                                      <p:cBhvr>
                                        <p:cTn id="14"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solidFill>
                  <a:srgbClr val="FF0000"/>
                </a:solidFill>
                <a:latin typeface="NikoshBAN" panose="02000000000000000000" pitchFamily="2" charset="0"/>
                <a:cs typeface="NikoshBAN" panose="02000000000000000000" pitchFamily="2" charset="0"/>
              </a:rPr>
              <a:t>       </a:t>
            </a:r>
            <a:r>
              <a:rPr lang="bn-BD" sz="9600" dirty="0" smtClean="0">
                <a:solidFill>
                  <a:srgbClr val="FF0000"/>
                </a:solidFill>
                <a:latin typeface="NikoshBAN" panose="02000000000000000000" pitchFamily="2" charset="0"/>
                <a:cs typeface="NikoshBAN" panose="02000000000000000000" pitchFamily="2" charset="0"/>
              </a:rPr>
              <a:t>শিক্ষক </a:t>
            </a:r>
            <a:r>
              <a:rPr lang="bn-BD" sz="9600" dirty="0">
                <a:solidFill>
                  <a:srgbClr val="FF0000"/>
                </a:solidFill>
                <a:latin typeface="NikoshBAN" panose="02000000000000000000" pitchFamily="2" charset="0"/>
                <a:cs typeface="NikoshBAN" panose="02000000000000000000" pitchFamily="2" charset="0"/>
              </a:rPr>
              <a:t>পরিচিতি </a:t>
            </a:r>
            <a:endParaRPr lang="en-US" sz="9600" dirty="0"/>
          </a:p>
        </p:txBody>
      </p:sp>
      <p:sp>
        <p:nvSpPr>
          <p:cNvPr id="3" name="Content Placeholder 2"/>
          <p:cNvSpPr>
            <a:spLocks noGrp="1"/>
          </p:cNvSpPr>
          <p:nvPr>
            <p:ph idx="1"/>
          </p:nvPr>
        </p:nvSpPr>
        <p:spPr>
          <a:xfrm>
            <a:off x="4282633" y="1690688"/>
            <a:ext cx="10123042" cy="4351338"/>
          </a:xfrm>
        </p:spPr>
        <p:txBody>
          <a:bodyPr/>
          <a:lstStyle/>
          <a:p>
            <a:pPr marL="0" indent="0">
              <a:buNone/>
            </a:pPr>
            <a:r>
              <a:rPr lang="en-US" dirty="0" err="1" smtClean="0">
                <a:solidFill>
                  <a:schemeClr val="tx2">
                    <a:lumMod val="10000"/>
                  </a:schemeClr>
                </a:solidFill>
              </a:rPr>
              <a:t>মোঃ</a:t>
            </a:r>
            <a:r>
              <a:rPr lang="en-US" dirty="0" smtClean="0">
                <a:solidFill>
                  <a:schemeClr val="tx2">
                    <a:lumMod val="10000"/>
                  </a:schemeClr>
                </a:solidFill>
              </a:rPr>
              <a:t> </a:t>
            </a:r>
            <a:r>
              <a:rPr lang="en-US" dirty="0" err="1" smtClean="0">
                <a:solidFill>
                  <a:schemeClr val="tx2">
                    <a:lumMod val="10000"/>
                  </a:schemeClr>
                </a:solidFill>
              </a:rPr>
              <a:t>শাহিনুর</a:t>
            </a:r>
            <a:r>
              <a:rPr lang="en-US" dirty="0" smtClean="0">
                <a:solidFill>
                  <a:schemeClr val="tx2">
                    <a:lumMod val="10000"/>
                  </a:schemeClr>
                </a:solidFill>
              </a:rPr>
              <a:t> </a:t>
            </a:r>
            <a:r>
              <a:rPr lang="en-US" dirty="0" err="1">
                <a:solidFill>
                  <a:schemeClr val="tx2">
                    <a:lumMod val="10000"/>
                  </a:schemeClr>
                </a:solidFill>
              </a:rPr>
              <a:t>আলম</a:t>
            </a:r>
            <a:endParaRPr lang="en-US" dirty="0">
              <a:solidFill>
                <a:schemeClr val="tx2">
                  <a:lumMod val="10000"/>
                </a:schemeClr>
              </a:solidFill>
            </a:endParaRPr>
          </a:p>
          <a:p>
            <a:pPr marL="0" indent="0">
              <a:buNone/>
            </a:pPr>
            <a:r>
              <a:rPr lang="en-US" dirty="0" err="1">
                <a:solidFill>
                  <a:schemeClr val="tx2">
                    <a:lumMod val="10000"/>
                  </a:schemeClr>
                </a:solidFill>
              </a:rPr>
              <a:t>প্রভাষক</a:t>
            </a:r>
            <a:r>
              <a:rPr lang="en-US" dirty="0">
                <a:solidFill>
                  <a:schemeClr val="tx2">
                    <a:lumMod val="10000"/>
                  </a:schemeClr>
                </a:solidFill>
              </a:rPr>
              <a:t>(</a:t>
            </a:r>
            <a:r>
              <a:rPr lang="en-US" dirty="0" err="1">
                <a:solidFill>
                  <a:schemeClr val="tx2">
                    <a:lumMod val="10000"/>
                  </a:schemeClr>
                </a:solidFill>
              </a:rPr>
              <a:t>সমাজবিজ্ঞান</a:t>
            </a:r>
            <a:r>
              <a:rPr lang="en-US" dirty="0">
                <a:solidFill>
                  <a:schemeClr val="tx2">
                    <a:lumMod val="10000"/>
                  </a:schemeClr>
                </a:solidFill>
              </a:rPr>
              <a:t>)</a:t>
            </a:r>
          </a:p>
          <a:p>
            <a:pPr marL="0" indent="0">
              <a:buNone/>
            </a:pPr>
            <a:r>
              <a:rPr lang="en-US" dirty="0" err="1">
                <a:solidFill>
                  <a:schemeClr val="tx2">
                    <a:lumMod val="10000"/>
                  </a:schemeClr>
                </a:solidFill>
              </a:rPr>
              <a:t>পাকশিয়া</a:t>
            </a:r>
            <a:r>
              <a:rPr lang="en-US" dirty="0">
                <a:solidFill>
                  <a:schemeClr val="tx2">
                    <a:lumMod val="10000"/>
                  </a:schemeClr>
                </a:solidFill>
              </a:rPr>
              <a:t> </a:t>
            </a:r>
            <a:r>
              <a:rPr lang="en-US" dirty="0" err="1">
                <a:solidFill>
                  <a:schemeClr val="tx2">
                    <a:lumMod val="10000"/>
                  </a:schemeClr>
                </a:solidFill>
              </a:rPr>
              <a:t>আইডিয়াল</a:t>
            </a:r>
            <a:r>
              <a:rPr lang="en-US" dirty="0">
                <a:solidFill>
                  <a:schemeClr val="tx2">
                    <a:lumMod val="10000"/>
                  </a:schemeClr>
                </a:solidFill>
              </a:rPr>
              <a:t> </a:t>
            </a:r>
            <a:r>
              <a:rPr lang="en-US" dirty="0" err="1">
                <a:solidFill>
                  <a:schemeClr val="tx2">
                    <a:lumMod val="10000"/>
                  </a:schemeClr>
                </a:solidFill>
              </a:rPr>
              <a:t>কলেজ</a:t>
            </a:r>
            <a:endParaRPr lang="en-US" dirty="0">
              <a:solidFill>
                <a:schemeClr val="tx2">
                  <a:lumMod val="10000"/>
                </a:schemeClr>
              </a:solidFill>
            </a:endParaRPr>
          </a:p>
          <a:p>
            <a:pPr marL="0" indent="0">
              <a:buNone/>
            </a:pPr>
            <a:r>
              <a:rPr lang="en-US" dirty="0" err="1">
                <a:solidFill>
                  <a:schemeClr val="tx2">
                    <a:lumMod val="10000"/>
                  </a:schemeClr>
                </a:solidFill>
              </a:rPr>
              <a:t>শার্শা</a:t>
            </a:r>
            <a:r>
              <a:rPr lang="en-US" dirty="0">
                <a:solidFill>
                  <a:schemeClr val="tx2">
                    <a:lumMod val="10000"/>
                  </a:schemeClr>
                </a:solidFill>
              </a:rPr>
              <a:t>, </a:t>
            </a:r>
            <a:r>
              <a:rPr lang="en-US" dirty="0" err="1">
                <a:solidFill>
                  <a:schemeClr val="tx2">
                    <a:lumMod val="10000"/>
                  </a:schemeClr>
                </a:solidFill>
              </a:rPr>
              <a:t>যশোর</a:t>
            </a:r>
            <a:r>
              <a:rPr lang="en-US" dirty="0">
                <a:solidFill>
                  <a:schemeClr val="tx2">
                    <a:lumMod val="10000"/>
                  </a:schemeClr>
                </a:solidFill>
              </a:rPr>
              <a:t> ।</a:t>
            </a:r>
          </a:p>
          <a:p>
            <a:pPr marL="0" indent="0">
              <a:buNone/>
            </a:pPr>
            <a:r>
              <a:rPr lang="en-US" dirty="0">
                <a:solidFill>
                  <a:schemeClr val="tx2">
                    <a:lumMod val="10000"/>
                  </a:schemeClr>
                </a:solidFill>
              </a:rPr>
              <a:t>০১৭১২৮৮৪৬৫০</a:t>
            </a:r>
          </a:p>
          <a:p>
            <a:pPr marL="0" indent="0">
              <a:buNone/>
            </a:pPr>
            <a:r>
              <a:rPr lang="en-US" dirty="0">
                <a:solidFill>
                  <a:schemeClr val="tx2">
                    <a:lumMod val="10000"/>
                  </a:schemeClr>
                </a:solidFill>
              </a:rPr>
              <a:t>Email : </a:t>
            </a:r>
            <a:r>
              <a:rPr lang="en-US" dirty="0" smtClean="0">
                <a:solidFill>
                  <a:schemeClr val="tx2">
                    <a:lumMod val="10000"/>
                  </a:schemeClr>
                </a:solidFill>
              </a:rPr>
              <a:t>shahinpic1978@gmail.com</a:t>
            </a:r>
            <a:endParaRPr lang="bn-BD" dirty="0">
              <a:solidFill>
                <a:schemeClr val="tx2">
                  <a:lumMod val="10000"/>
                </a:schemeClr>
              </a:solidFill>
            </a:endParaRPr>
          </a:p>
        </p:txBody>
      </p:sp>
      <p:pic>
        <p:nvPicPr>
          <p:cNvPr id="4"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562" y="1989530"/>
            <a:ext cx="3218513" cy="322711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36796644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circle(in)">
                                      <p:cBhvr>
                                        <p:cTn id="2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1532" y="3123620"/>
            <a:ext cx="7355267" cy="1323439"/>
          </a:xfrm>
          <a:prstGeom prst="rect">
            <a:avLst/>
          </a:prstGeom>
        </p:spPr>
        <p:txBody>
          <a:bodyPr wrap="square">
            <a:spAutoFit/>
          </a:bodyPr>
          <a:lstStyle/>
          <a:p>
            <a:r>
              <a:rPr lang="bn-BD" sz="4000" dirty="0">
                <a:solidFill>
                  <a:srgbClr val="FF0000"/>
                </a:solidFill>
                <a:latin typeface="Calibri Light" panose="020F0302020204030204" pitchFamily="34" charset="0"/>
                <a:ea typeface="Vrinda" pitchFamily="34" charset="0"/>
              </a:rPr>
              <a:t>আগামী দিনের </a:t>
            </a:r>
            <a:r>
              <a:rPr lang="bn-BD" sz="4000" dirty="0" smtClean="0">
                <a:solidFill>
                  <a:srgbClr val="FF0000"/>
                </a:solidFill>
                <a:latin typeface="Calibri Light" panose="020F0302020204030204" pitchFamily="34" charset="0"/>
                <a:ea typeface="Vrinda" pitchFamily="34" charset="0"/>
              </a:rPr>
              <a:t>পাঠ</a:t>
            </a:r>
            <a:r>
              <a:rPr lang="en-US" sz="4000" dirty="0" smtClean="0">
                <a:solidFill>
                  <a:srgbClr val="FF0000"/>
                </a:solidFill>
                <a:latin typeface="Calibri Light" panose="020F0302020204030204" pitchFamily="34" charset="0"/>
                <a:ea typeface="Vrinda" pitchFamily="34" charset="0"/>
              </a:rPr>
              <a:t>: </a:t>
            </a:r>
            <a:r>
              <a:rPr lang="en-US" sz="4000" dirty="0" err="1" smtClean="0">
                <a:solidFill>
                  <a:srgbClr val="FF0000"/>
                </a:solidFill>
                <a:latin typeface="Calibri Light" panose="020F0302020204030204" pitchFamily="34" charset="0"/>
                <a:ea typeface="Vrinda" pitchFamily="34" charset="0"/>
              </a:rPr>
              <a:t>বিবাহ</a:t>
            </a:r>
            <a:endParaRPr lang="en-US" sz="4000" dirty="0" smtClean="0">
              <a:solidFill>
                <a:srgbClr val="FF0000"/>
              </a:solidFill>
              <a:latin typeface="Calibri Light" panose="020F0302020204030204" pitchFamily="34" charset="0"/>
              <a:ea typeface="Vrinda" pitchFamily="34" charset="0"/>
            </a:endParaRPr>
          </a:p>
          <a:p>
            <a:r>
              <a:rPr lang="bn-BD" sz="4000" dirty="0" smtClean="0">
                <a:solidFill>
                  <a:srgbClr val="FF0000"/>
                </a:solidFill>
                <a:latin typeface="Calibri Light" panose="020F0302020204030204" pitchFamily="34" charset="0"/>
                <a:ea typeface="Vrinda" pitchFamily="34" charset="0"/>
              </a:rPr>
              <a:t> </a:t>
            </a:r>
            <a:endParaRPr lang="en-US" sz="4000" dirty="0">
              <a:solidFill>
                <a:srgbClr val="FF0000"/>
              </a:solidFill>
            </a:endParaRPr>
          </a:p>
        </p:txBody>
      </p:sp>
    </p:spTree>
    <p:extLst>
      <p:ext uri="{BB962C8B-B14F-4D97-AF65-F5344CB8AC3E}">
        <p14:creationId xmlns:p14="http://schemas.microsoft.com/office/powerpoint/2010/main" val="2502455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3125" y="269122"/>
            <a:ext cx="2026517" cy="707886"/>
          </a:xfrm>
          <a:prstGeom prst="rect">
            <a:avLst/>
          </a:prstGeom>
        </p:spPr>
        <p:txBody>
          <a:bodyPr wrap="none">
            <a:spAutoFit/>
          </a:bodyPr>
          <a:lstStyle/>
          <a:p>
            <a:r>
              <a:rPr lang="bn-BD" sz="4000" dirty="0">
                <a:solidFill>
                  <a:srgbClr val="C9492C"/>
                </a:solidFill>
                <a:latin typeface="NikoshBAN" panose="02000000000000000000" pitchFamily="2" charset="0"/>
                <a:cs typeface="NikoshBAN" panose="02000000000000000000" pitchFamily="2" charset="0"/>
              </a:rPr>
              <a:t>সহায়ক বই </a:t>
            </a:r>
            <a:endParaRPr lang="en-US" sz="4000" dirty="0"/>
          </a:p>
        </p:txBody>
      </p:sp>
      <p:sp>
        <p:nvSpPr>
          <p:cNvPr id="5" name="Rectangle 4"/>
          <p:cNvSpPr/>
          <p:nvPr/>
        </p:nvSpPr>
        <p:spPr>
          <a:xfrm>
            <a:off x="3047999" y="2880645"/>
            <a:ext cx="7098535" cy="1678408"/>
          </a:xfrm>
          <a:prstGeom prst="rect">
            <a:avLst/>
          </a:prstGeom>
        </p:spPr>
        <p:txBody>
          <a:bodyPr wrap="square">
            <a:spAutoFit/>
          </a:bodyPr>
          <a:lstStyle/>
          <a:p>
            <a:pPr marL="228600" indent="-228600">
              <a:lnSpc>
                <a:spcPct val="90000"/>
              </a:lnSpc>
              <a:spcBef>
                <a:spcPts val="1000"/>
              </a:spcBef>
              <a:buFont typeface="Arial" panose="020B0604020202020204" pitchFamily="34" charset="0"/>
              <a:buChar char="•"/>
              <a:defRPr/>
            </a:pPr>
            <a:r>
              <a:rPr lang="en-US" sz="3200" dirty="0" err="1">
                <a:solidFill>
                  <a:srgbClr val="97BE49">
                    <a:lumMod val="50000"/>
                  </a:srgbClr>
                </a:solidFill>
                <a:latin typeface="NikoshBAN" panose="02000000000000000000" pitchFamily="2" charset="0"/>
                <a:cs typeface="NikoshBAN" panose="02000000000000000000" pitchFamily="2" charset="0"/>
              </a:rPr>
              <a:t>সমাজবিজ্ঞান</a:t>
            </a:r>
            <a:r>
              <a:rPr lang="bn-BD" sz="3200" dirty="0">
                <a:solidFill>
                  <a:srgbClr val="97BE49">
                    <a:lumMod val="50000"/>
                  </a:srgbClr>
                </a:solidFill>
                <a:latin typeface="NikoshBAN" panose="02000000000000000000" pitchFamily="2" charset="0"/>
                <a:cs typeface="NikoshBAN" panose="02000000000000000000" pitchFamily="2" charset="0"/>
              </a:rPr>
              <a:t> </a:t>
            </a:r>
            <a:r>
              <a:rPr lang="en-US" sz="3200" dirty="0" err="1" smtClean="0">
                <a:solidFill>
                  <a:srgbClr val="97BE49">
                    <a:lumMod val="50000"/>
                  </a:srgbClr>
                </a:solidFill>
                <a:latin typeface="NikoshBAN" panose="02000000000000000000" pitchFamily="2" charset="0"/>
                <a:cs typeface="NikoshBAN" panose="02000000000000000000" pitchFamily="2" charset="0"/>
              </a:rPr>
              <a:t>প্রথম</a:t>
            </a:r>
            <a:r>
              <a:rPr lang="bn-BD" sz="3200" dirty="0" smtClean="0">
                <a:solidFill>
                  <a:srgbClr val="97BE49">
                    <a:lumMod val="50000"/>
                  </a:srgbClr>
                </a:solidFill>
                <a:latin typeface="NikoshBAN" panose="02000000000000000000" pitchFamily="2" charset="0"/>
                <a:cs typeface="NikoshBAN" panose="02000000000000000000" pitchFamily="2" charset="0"/>
              </a:rPr>
              <a:t> </a:t>
            </a:r>
            <a:r>
              <a:rPr lang="bn-BD" sz="3200" dirty="0">
                <a:solidFill>
                  <a:srgbClr val="97BE49">
                    <a:lumMod val="50000"/>
                  </a:srgbClr>
                </a:solidFill>
                <a:latin typeface="NikoshBAN" panose="02000000000000000000" pitchFamily="2" charset="0"/>
                <a:cs typeface="NikoshBAN" panose="02000000000000000000" pitchFamily="2" charset="0"/>
              </a:rPr>
              <a:t>পত্র –</a:t>
            </a:r>
            <a:r>
              <a:rPr lang="en-US" sz="3200" dirty="0">
                <a:solidFill>
                  <a:srgbClr val="97BE49">
                    <a:lumMod val="50000"/>
                  </a:srgbClr>
                </a:solidFill>
                <a:latin typeface="NikoshBAN" panose="02000000000000000000" pitchFamily="2" charset="0"/>
                <a:cs typeface="NikoshBAN" panose="02000000000000000000" pitchFamily="2" charset="0"/>
              </a:rPr>
              <a:t>ড: </a:t>
            </a:r>
            <a:r>
              <a:rPr lang="en-US" sz="3200" dirty="0" err="1">
                <a:solidFill>
                  <a:srgbClr val="97BE49">
                    <a:lumMod val="50000"/>
                  </a:srgbClr>
                </a:solidFill>
                <a:latin typeface="NikoshBAN" panose="02000000000000000000" pitchFamily="2" charset="0"/>
                <a:cs typeface="NikoshBAN" panose="02000000000000000000" pitchFamily="2" charset="0"/>
              </a:rPr>
              <a:t>আব্দুল</a:t>
            </a:r>
            <a:r>
              <a:rPr lang="en-US" sz="3200" dirty="0">
                <a:solidFill>
                  <a:srgbClr val="97BE49">
                    <a:lumMod val="50000"/>
                  </a:srgbClr>
                </a:solidFill>
                <a:latin typeface="NikoshBAN" panose="02000000000000000000" pitchFamily="2" charset="0"/>
                <a:cs typeface="NikoshBAN" panose="02000000000000000000" pitchFamily="2" charset="0"/>
              </a:rPr>
              <a:t> </a:t>
            </a:r>
            <a:r>
              <a:rPr lang="en-US" sz="3200" dirty="0" err="1">
                <a:solidFill>
                  <a:srgbClr val="97BE49">
                    <a:lumMod val="50000"/>
                  </a:srgbClr>
                </a:solidFill>
                <a:latin typeface="NikoshBAN" panose="02000000000000000000" pitchFamily="2" charset="0"/>
                <a:cs typeface="NikoshBAN" panose="02000000000000000000" pitchFamily="2" charset="0"/>
              </a:rPr>
              <a:t>মালেক</a:t>
            </a:r>
            <a:r>
              <a:rPr lang="en-US" sz="3200" dirty="0">
                <a:solidFill>
                  <a:srgbClr val="97BE49">
                    <a:lumMod val="50000"/>
                  </a:srgbClr>
                </a:solidFill>
                <a:latin typeface="NikoshBAN" panose="02000000000000000000" pitchFamily="2" charset="0"/>
                <a:cs typeface="NikoshBAN" panose="02000000000000000000" pitchFamily="2" charset="0"/>
              </a:rPr>
              <a:t> </a:t>
            </a:r>
            <a:r>
              <a:rPr lang="en-US" sz="3200" dirty="0" err="1">
                <a:solidFill>
                  <a:srgbClr val="97BE49">
                    <a:lumMod val="50000"/>
                  </a:srgbClr>
                </a:solidFill>
                <a:latin typeface="NikoshBAN" panose="02000000000000000000" pitchFamily="2" charset="0"/>
                <a:cs typeface="NikoshBAN" panose="02000000000000000000" pitchFamily="2" charset="0"/>
              </a:rPr>
              <a:t>সরকার</a:t>
            </a:r>
            <a:endParaRPr lang="bn-BD" sz="3200" dirty="0">
              <a:solidFill>
                <a:srgbClr val="97BE49">
                  <a:lumMod val="50000"/>
                </a:srgbClr>
              </a:solidFill>
              <a:latin typeface="NikoshBAN" panose="02000000000000000000" pitchFamily="2" charset="0"/>
              <a:cs typeface="NikoshBAN" panose="02000000000000000000" pitchFamily="2" charset="0"/>
            </a:endParaRPr>
          </a:p>
          <a:p>
            <a:pPr marL="228600" indent="-228600">
              <a:lnSpc>
                <a:spcPct val="90000"/>
              </a:lnSpc>
              <a:spcBef>
                <a:spcPts val="1000"/>
              </a:spcBef>
              <a:buFont typeface="Arial" panose="020B0604020202020204" pitchFamily="34" charset="0"/>
              <a:buChar char="•"/>
              <a:defRPr/>
            </a:pPr>
            <a:r>
              <a:rPr lang="en-US" sz="3200" dirty="0" err="1">
                <a:solidFill>
                  <a:srgbClr val="97BE49">
                    <a:lumMod val="50000"/>
                  </a:srgbClr>
                </a:solidFill>
                <a:latin typeface="NikoshBAN" panose="02000000000000000000" pitchFamily="2" charset="0"/>
                <a:cs typeface="NikoshBAN" panose="02000000000000000000" pitchFamily="2" charset="0"/>
              </a:rPr>
              <a:t>সমাজবিজ্ঞান</a:t>
            </a:r>
            <a:r>
              <a:rPr lang="en-US" sz="3200" dirty="0">
                <a:solidFill>
                  <a:srgbClr val="97BE49">
                    <a:lumMod val="50000"/>
                  </a:srgbClr>
                </a:solidFill>
                <a:latin typeface="NikoshBAN" panose="02000000000000000000" pitchFamily="2" charset="0"/>
                <a:cs typeface="NikoshBAN" panose="02000000000000000000" pitchFamily="2" charset="0"/>
              </a:rPr>
              <a:t> </a:t>
            </a:r>
            <a:r>
              <a:rPr lang="bn-BD" sz="3200" dirty="0">
                <a:solidFill>
                  <a:srgbClr val="97BE49">
                    <a:lumMod val="50000"/>
                  </a:srgbClr>
                </a:solidFill>
                <a:latin typeface="NikoshBAN" panose="02000000000000000000" pitchFamily="2" charset="0"/>
                <a:cs typeface="NikoshBAN" panose="02000000000000000000" pitchFamily="2" charset="0"/>
              </a:rPr>
              <a:t>দ্বিতীয় পত্র –</a:t>
            </a:r>
            <a:r>
              <a:rPr lang="en-US" sz="3200" dirty="0">
                <a:solidFill>
                  <a:srgbClr val="97BE49">
                    <a:lumMod val="50000"/>
                  </a:srgbClr>
                </a:solidFill>
                <a:latin typeface="NikoshBAN" panose="02000000000000000000" pitchFamily="2" charset="0"/>
                <a:cs typeface="NikoshBAN" panose="02000000000000000000" pitchFamily="2" charset="0"/>
              </a:rPr>
              <a:t>ড: </a:t>
            </a:r>
            <a:r>
              <a:rPr lang="en-US" sz="3200" dirty="0" err="1">
                <a:solidFill>
                  <a:srgbClr val="97BE49">
                    <a:lumMod val="50000"/>
                  </a:srgbClr>
                </a:solidFill>
                <a:latin typeface="NikoshBAN" panose="02000000000000000000" pitchFamily="2" charset="0"/>
                <a:cs typeface="NikoshBAN" panose="02000000000000000000" pitchFamily="2" charset="0"/>
              </a:rPr>
              <a:t>সেলিনা</a:t>
            </a:r>
            <a:r>
              <a:rPr lang="en-US" sz="3200" dirty="0">
                <a:solidFill>
                  <a:srgbClr val="97BE49">
                    <a:lumMod val="50000"/>
                  </a:srgbClr>
                </a:solidFill>
                <a:latin typeface="NikoshBAN" panose="02000000000000000000" pitchFamily="2" charset="0"/>
                <a:cs typeface="NikoshBAN" panose="02000000000000000000" pitchFamily="2" charset="0"/>
              </a:rPr>
              <a:t> </a:t>
            </a:r>
            <a:r>
              <a:rPr lang="en-US" sz="3200" dirty="0" err="1">
                <a:solidFill>
                  <a:srgbClr val="97BE49">
                    <a:lumMod val="50000"/>
                  </a:srgbClr>
                </a:solidFill>
                <a:latin typeface="NikoshBAN" panose="02000000000000000000" pitchFamily="2" charset="0"/>
                <a:cs typeface="NikoshBAN" panose="02000000000000000000" pitchFamily="2" charset="0"/>
              </a:rPr>
              <a:t>আহমেদ</a:t>
            </a:r>
            <a:r>
              <a:rPr lang="en-US" sz="3200" dirty="0">
                <a:solidFill>
                  <a:srgbClr val="97BE49">
                    <a:lumMod val="50000"/>
                  </a:srgbClr>
                </a:solidFill>
                <a:latin typeface="NikoshBAN" panose="02000000000000000000" pitchFamily="2" charset="0"/>
                <a:cs typeface="NikoshBAN" panose="02000000000000000000" pitchFamily="2" charset="0"/>
              </a:rPr>
              <a:t> </a:t>
            </a:r>
          </a:p>
          <a:p>
            <a:pPr marL="228600" indent="-228600">
              <a:lnSpc>
                <a:spcPct val="90000"/>
              </a:lnSpc>
              <a:spcBef>
                <a:spcPts val="1000"/>
              </a:spcBef>
              <a:buFont typeface="Arial" panose="020B0604020202020204" pitchFamily="34" charset="0"/>
              <a:buChar char="•"/>
              <a:defRPr/>
            </a:pPr>
            <a:r>
              <a:rPr lang="en-US" sz="3200" dirty="0">
                <a:solidFill>
                  <a:srgbClr val="97BE49">
                    <a:lumMod val="50000"/>
                  </a:srgbClr>
                </a:solidFill>
                <a:latin typeface="NikoshBAN" panose="02000000000000000000" pitchFamily="2" charset="0"/>
                <a:cs typeface="NikoshBAN" panose="02000000000000000000" pitchFamily="2" charset="0"/>
              </a:rPr>
              <a:t>                                 ড: খ ম </a:t>
            </a:r>
            <a:r>
              <a:rPr lang="en-US" sz="3200" dirty="0" err="1">
                <a:solidFill>
                  <a:srgbClr val="97BE49">
                    <a:lumMod val="50000"/>
                  </a:srgbClr>
                </a:solidFill>
                <a:latin typeface="NikoshBAN" panose="02000000000000000000" pitchFamily="2" charset="0"/>
                <a:cs typeface="NikoshBAN" panose="02000000000000000000" pitchFamily="2" charset="0"/>
              </a:rPr>
              <a:t>রেজাউল</a:t>
            </a:r>
            <a:r>
              <a:rPr lang="en-US" sz="3200" dirty="0">
                <a:solidFill>
                  <a:srgbClr val="97BE49">
                    <a:lumMod val="50000"/>
                  </a:srgbClr>
                </a:solidFill>
                <a:latin typeface="NikoshBAN" panose="02000000000000000000" pitchFamily="2" charset="0"/>
                <a:cs typeface="NikoshBAN" panose="02000000000000000000" pitchFamily="2" charset="0"/>
              </a:rPr>
              <a:t> </a:t>
            </a:r>
            <a:r>
              <a:rPr lang="en-US" sz="3200" dirty="0" err="1">
                <a:solidFill>
                  <a:srgbClr val="97BE49">
                    <a:lumMod val="50000"/>
                  </a:srgbClr>
                </a:solidFill>
                <a:latin typeface="NikoshBAN" panose="02000000000000000000" pitchFamily="2" charset="0"/>
                <a:cs typeface="NikoshBAN" panose="02000000000000000000" pitchFamily="2" charset="0"/>
              </a:rPr>
              <a:t>করিম</a:t>
            </a:r>
            <a:endParaRPr lang="en-US" sz="3200" dirty="0"/>
          </a:p>
        </p:txBody>
      </p:sp>
    </p:spTree>
    <p:extLst>
      <p:ext uri="{BB962C8B-B14F-4D97-AF65-F5344CB8AC3E}">
        <p14:creationId xmlns:p14="http://schemas.microsoft.com/office/powerpoint/2010/main" val="192087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1000"/>
                                        <p:tgtEl>
                                          <p:spTgt spid="5">
                                            <p:txEl>
                                              <p:pRg st="1" end="1"/>
                                            </p:txEl>
                                          </p:spTgt>
                                        </p:tgtEl>
                                      </p:cBhvr>
                                    </p:animEffect>
                                    <p:anim calcmode="lin" valueType="num">
                                      <p:cBhvr>
                                        <p:cTn id="19"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1000"/>
                                        <p:tgtEl>
                                          <p:spTgt spid="5">
                                            <p:txEl>
                                              <p:pRg st="2" end="2"/>
                                            </p:txEl>
                                          </p:spTgt>
                                        </p:tgtEl>
                                      </p:cBhvr>
                                    </p:animEffect>
                                    <p:anim calcmode="lin" valueType="num">
                                      <p:cBhvr>
                                        <p:cTn id="24"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2825" y="1208088"/>
            <a:ext cx="9144000" cy="564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698071" y="296417"/>
            <a:ext cx="9123010" cy="523220"/>
          </a:xfrm>
          <a:prstGeom prst="rect">
            <a:avLst/>
          </a:prstGeom>
        </p:spPr>
        <p:txBody>
          <a:bodyPr wrap="none">
            <a:spAutoFit/>
          </a:bodyPr>
          <a:lstStyle/>
          <a:p>
            <a:r>
              <a:rPr lang="bn-BD" sz="2800" dirty="0">
                <a:solidFill>
                  <a:srgbClr val="FF0000"/>
                </a:solidFill>
                <a:latin typeface="Calibri Light" panose="020F0302020204030204" pitchFamily="34" charset="0"/>
                <a:ea typeface="Vrinda" pitchFamily="34" charset="0"/>
              </a:rPr>
              <a:t>ধৈর্য্য সহকারে আমাকে সাহায্য করার জন্য সবাইকে ধন্যবাদ </a:t>
            </a:r>
            <a:endParaRPr lang="en-US" sz="2800" dirty="0">
              <a:solidFill>
                <a:srgbClr val="FF0000"/>
              </a:solidFill>
            </a:endParaRPr>
          </a:p>
        </p:txBody>
      </p:sp>
    </p:spTree>
    <p:extLst>
      <p:ext uri="{BB962C8B-B14F-4D97-AF65-F5344CB8AC3E}">
        <p14:creationId xmlns:p14="http://schemas.microsoft.com/office/powerpoint/2010/main" val="978973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BD" sz="8000" dirty="0">
                <a:solidFill>
                  <a:srgbClr val="FF0000"/>
                </a:solidFill>
              </a:rPr>
              <a:t>বিষয় পরিচিতি </a:t>
            </a:r>
            <a:endParaRPr lang="en-US" sz="8000" dirty="0">
              <a:solidFill>
                <a:srgbClr val="FF0000"/>
              </a:solidFill>
            </a:endParaRPr>
          </a:p>
        </p:txBody>
      </p:sp>
      <p:sp>
        <p:nvSpPr>
          <p:cNvPr id="3" name="Rectangle 2"/>
          <p:cNvSpPr/>
          <p:nvPr/>
        </p:nvSpPr>
        <p:spPr>
          <a:xfrm>
            <a:off x="5283200" y="2415823"/>
            <a:ext cx="6273654" cy="2160591"/>
          </a:xfrm>
          <a:prstGeom prst="rect">
            <a:avLst/>
          </a:prstGeom>
        </p:spPr>
        <p:txBody>
          <a:bodyPr wrap="square">
            <a:spAutoFit/>
          </a:bodyPr>
          <a:lstStyle/>
          <a:p>
            <a:pPr>
              <a:lnSpc>
                <a:spcPct val="70000"/>
              </a:lnSpc>
            </a:pPr>
            <a:r>
              <a:rPr lang="en-US" sz="3600" dirty="0" err="1" smtClean="0">
                <a:solidFill>
                  <a:srgbClr val="FF0000"/>
                </a:solidFill>
                <a:latin typeface="SutonnyMJ" pitchFamily="2" charset="0"/>
                <a:cs typeface="SutonnyMJ" pitchFamily="2" charset="0"/>
              </a:rPr>
              <a:t>বিষয়</a:t>
            </a:r>
            <a:r>
              <a:rPr lang="en-US" sz="3600" dirty="0" err="1">
                <a:solidFill>
                  <a:srgbClr val="FF0000"/>
                </a:solidFill>
                <a:latin typeface="SutonnyMJ" pitchFamily="2" charset="0"/>
                <a:cs typeface="SutonnyMJ" pitchFamily="2" charset="0"/>
              </a:rPr>
              <a:t>:</a:t>
            </a:r>
            <a:r>
              <a:rPr lang="en-US" sz="3600" dirty="0" err="1" smtClean="0">
                <a:solidFill>
                  <a:srgbClr val="FF0000"/>
                </a:solidFill>
              </a:rPr>
              <a:t>সমাজবিজ্ঞান</a:t>
            </a:r>
            <a:r>
              <a:rPr lang="bn-BD" sz="3600" dirty="0" smtClean="0">
                <a:solidFill>
                  <a:srgbClr val="FF0000"/>
                </a:solidFill>
                <a:ea typeface="Vrinda" pitchFamily="34" charset="0"/>
              </a:rPr>
              <a:t> </a:t>
            </a:r>
            <a:r>
              <a:rPr lang="en-US" sz="3600" dirty="0" smtClean="0">
                <a:solidFill>
                  <a:srgbClr val="FF0000"/>
                </a:solidFill>
              </a:rPr>
              <a:t>(</a:t>
            </a:r>
            <a:r>
              <a:rPr lang="en-US" sz="4800" dirty="0" err="1" smtClean="0">
                <a:solidFill>
                  <a:srgbClr val="FF0000"/>
                </a:solidFill>
                <a:latin typeface="NikoshBAN" panose="02000000000000000000" pitchFamily="2" charset="0"/>
                <a:cs typeface="NikoshBAN" panose="02000000000000000000" pitchFamily="2" charset="0"/>
              </a:rPr>
              <a:t>প্রথম</a:t>
            </a:r>
            <a:r>
              <a:rPr lang="en-US" sz="4800" dirty="0" smtClean="0">
                <a:solidFill>
                  <a:srgbClr val="FF0000"/>
                </a:solidFill>
                <a:latin typeface="NikoshBAN" panose="02000000000000000000" pitchFamily="2" charset="0"/>
                <a:cs typeface="NikoshBAN" panose="02000000000000000000" pitchFamily="2" charset="0"/>
              </a:rPr>
              <a:t> </a:t>
            </a:r>
            <a:r>
              <a:rPr lang="en-US" sz="4800" dirty="0" err="1" smtClean="0">
                <a:solidFill>
                  <a:srgbClr val="FF0000"/>
                </a:solidFill>
                <a:latin typeface="NikoshBAN" panose="02000000000000000000" pitchFamily="2" charset="0"/>
                <a:cs typeface="NikoshBAN" panose="02000000000000000000" pitchFamily="2" charset="0"/>
              </a:rPr>
              <a:t>পত্র</a:t>
            </a:r>
            <a:r>
              <a:rPr lang="en-US" sz="4800" dirty="0" smtClean="0">
                <a:solidFill>
                  <a:srgbClr val="FF0000"/>
                </a:solidFill>
                <a:latin typeface="NikoshBAN" panose="02000000000000000000" pitchFamily="2" charset="0"/>
                <a:cs typeface="NikoshBAN" panose="02000000000000000000" pitchFamily="2" charset="0"/>
              </a:rPr>
              <a:t>)</a:t>
            </a:r>
            <a:endParaRPr lang="bn-BD" sz="3600" dirty="0">
              <a:solidFill>
                <a:srgbClr val="FF0000"/>
              </a:solidFill>
              <a:ea typeface="Vrinda" pitchFamily="34" charset="0"/>
            </a:endParaRPr>
          </a:p>
          <a:p>
            <a:pPr>
              <a:lnSpc>
                <a:spcPct val="70000"/>
              </a:lnSpc>
            </a:pPr>
            <a:r>
              <a:rPr lang="en-US" sz="3600" dirty="0" err="1">
                <a:solidFill>
                  <a:srgbClr val="FF0000"/>
                </a:solidFill>
                <a:latin typeface="SutonnyMJ" pitchFamily="2" charset="0"/>
                <a:cs typeface="SutonnyMJ" pitchFamily="2" charset="0"/>
              </a:rPr>
              <a:t>অধ্যায়</a:t>
            </a:r>
            <a:r>
              <a:rPr lang="en-US" sz="3600" dirty="0">
                <a:solidFill>
                  <a:srgbClr val="FF0000"/>
                </a:solidFill>
                <a:latin typeface="SutonnyMJ" pitchFamily="2" charset="0"/>
                <a:cs typeface="SutonnyMJ" pitchFamily="2" charset="0"/>
              </a:rPr>
              <a:t> : </a:t>
            </a:r>
            <a:r>
              <a:rPr lang="en-US" sz="3600" dirty="0" smtClean="0">
                <a:solidFill>
                  <a:srgbClr val="FF0000"/>
                </a:solidFill>
                <a:latin typeface="SutonnyMJ" pitchFamily="2" charset="0"/>
                <a:cs typeface="SutonnyMJ" pitchFamily="2" charset="0"/>
              </a:rPr>
              <a:t>৫ম </a:t>
            </a:r>
            <a:r>
              <a:rPr lang="en-US" sz="3600" dirty="0">
                <a:solidFill>
                  <a:srgbClr val="FF0000"/>
                </a:solidFill>
                <a:latin typeface="SutonnyMJ" pitchFamily="2" charset="0"/>
                <a:cs typeface="SutonnyMJ" pitchFamily="2" charset="0"/>
              </a:rPr>
              <a:t>(</a:t>
            </a:r>
            <a:r>
              <a:rPr lang="en-US" sz="3600" dirty="0" err="1" smtClean="0">
                <a:solidFill>
                  <a:srgbClr val="FF0000"/>
                </a:solidFill>
                <a:latin typeface="SutonnyMJ" pitchFamily="2" charset="0"/>
                <a:cs typeface="SutonnyMJ" pitchFamily="2" charset="0"/>
              </a:rPr>
              <a:t>বাংলাদেশের</a:t>
            </a:r>
            <a:r>
              <a:rPr lang="en-US" sz="3600" dirty="0" smtClean="0">
                <a:solidFill>
                  <a:srgbClr val="FF0000"/>
                </a:solidFill>
                <a:latin typeface="SutonnyMJ" pitchFamily="2" charset="0"/>
                <a:cs typeface="SutonnyMJ" pitchFamily="2" charset="0"/>
              </a:rPr>
              <a:t> </a:t>
            </a:r>
            <a:r>
              <a:rPr lang="en-US" sz="3600" dirty="0" err="1" smtClean="0">
                <a:solidFill>
                  <a:srgbClr val="FF0000"/>
                </a:solidFill>
                <a:latin typeface="SutonnyMJ" pitchFamily="2" charset="0"/>
                <a:cs typeface="SutonnyMJ" pitchFamily="2" charset="0"/>
              </a:rPr>
              <a:t>সামাজিক</a:t>
            </a:r>
            <a:r>
              <a:rPr lang="en-US" sz="3600" dirty="0" smtClean="0">
                <a:solidFill>
                  <a:srgbClr val="FF0000"/>
                </a:solidFill>
                <a:latin typeface="SutonnyMJ" pitchFamily="2" charset="0"/>
                <a:cs typeface="SutonnyMJ" pitchFamily="2" charset="0"/>
              </a:rPr>
              <a:t> </a:t>
            </a:r>
            <a:r>
              <a:rPr lang="en-US" sz="3600" dirty="0" err="1" smtClean="0">
                <a:solidFill>
                  <a:srgbClr val="FF0000"/>
                </a:solidFill>
                <a:latin typeface="SutonnyMJ" pitchFamily="2" charset="0"/>
                <a:cs typeface="SutonnyMJ" pitchFamily="2" charset="0"/>
              </a:rPr>
              <a:t>প্রতিষ্ঠান</a:t>
            </a:r>
            <a:r>
              <a:rPr lang="en-US" sz="3600" dirty="0" smtClean="0">
                <a:solidFill>
                  <a:srgbClr val="FF0000"/>
                </a:solidFill>
                <a:latin typeface="SutonnyMJ" pitchFamily="2" charset="0"/>
                <a:cs typeface="SutonnyMJ" pitchFamily="2" charset="0"/>
              </a:rPr>
              <a:t>। </a:t>
            </a:r>
            <a:endParaRPr lang="bn-BD" sz="3600" dirty="0" smtClean="0">
              <a:solidFill>
                <a:srgbClr val="FF0000"/>
              </a:solidFill>
              <a:latin typeface="SutonnyMJ" pitchFamily="2" charset="0"/>
              <a:ea typeface="Vrinda" pitchFamily="34" charset="0"/>
            </a:endParaRPr>
          </a:p>
          <a:p>
            <a:pPr>
              <a:lnSpc>
                <a:spcPct val="70000"/>
              </a:lnSpc>
            </a:pPr>
            <a:r>
              <a:rPr lang="bn-BD" sz="3600" dirty="0" smtClean="0">
                <a:solidFill>
                  <a:srgbClr val="FF0000"/>
                </a:solidFill>
                <a:ea typeface="Vrinda" pitchFamily="34" charset="0"/>
              </a:rPr>
              <a:t>শিক্ষার্থীর সংখ্যাঃ ৫০ </a:t>
            </a:r>
          </a:p>
          <a:p>
            <a:pPr>
              <a:lnSpc>
                <a:spcPct val="70000"/>
              </a:lnSpc>
            </a:pPr>
            <a:r>
              <a:rPr lang="bn-BD" sz="3600" dirty="0" smtClean="0">
                <a:solidFill>
                  <a:srgbClr val="FF0000"/>
                </a:solidFill>
                <a:ea typeface="Vrinda" pitchFamily="34" charset="0"/>
              </a:rPr>
              <a:t>সময়ঃ </a:t>
            </a:r>
            <a:r>
              <a:rPr lang="bn-BD" sz="3600" dirty="0">
                <a:solidFill>
                  <a:srgbClr val="FF0000"/>
                </a:solidFill>
                <a:ea typeface="Vrinda" pitchFamily="34" charset="0"/>
              </a:rPr>
              <a:t>৫০ মিনিট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1" y="2885005"/>
            <a:ext cx="3570026" cy="2437621"/>
          </a:xfrm>
          <a:prstGeom prst="rect">
            <a:avLst/>
          </a:prstGeom>
        </p:spPr>
      </p:pic>
    </p:spTree>
    <p:extLst>
      <p:ext uri="{BB962C8B-B14F-4D97-AF65-F5344CB8AC3E}">
        <p14:creationId xmlns:p14="http://schemas.microsoft.com/office/powerpoint/2010/main" val="22018159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20376" y="317413"/>
            <a:ext cx="8023350" cy="1569660"/>
          </a:xfrm>
          <a:prstGeom prst="rect">
            <a:avLst/>
          </a:prstGeom>
        </p:spPr>
        <p:txBody>
          <a:bodyPr wrap="none">
            <a:spAutoFit/>
          </a:bodyPr>
          <a:lstStyle/>
          <a:p>
            <a:r>
              <a:rPr lang="bn-BD" sz="9600" dirty="0" smtClean="0">
                <a:solidFill>
                  <a:srgbClr val="FF0000"/>
                </a:solidFill>
                <a:latin typeface="NikoshBAN" panose="02000000000000000000" pitchFamily="2" charset="0"/>
                <a:cs typeface="NikoshBAN" panose="02000000000000000000" pitchFamily="2" charset="0"/>
              </a:rPr>
              <a:t>ছবিতে কি </a:t>
            </a:r>
            <a:r>
              <a:rPr lang="bn-BD" sz="9600" dirty="0">
                <a:solidFill>
                  <a:srgbClr val="FF0000"/>
                </a:solidFill>
                <a:latin typeface="NikoshBAN" panose="02000000000000000000" pitchFamily="2" charset="0"/>
                <a:cs typeface="NikoshBAN" panose="02000000000000000000" pitchFamily="2" charset="0"/>
              </a:rPr>
              <a:t>দেখা যায় </a:t>
            </a:r>
            <a:endParaRPr lang="en-US" sz="96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16" y="1887073"/>
            <a:ext cx="3172029" cy="201576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1921" y="1887073"/>
            <a:ext cx="2933700" cy="196456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71697" y="2069256"/>
            <a:ext cx="3498660" cy="160020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6123" y="4424743"/>
            <a:ext cx="3549841" cy="2095500"/>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03924" y="4777168"/>
            <a:ext cx="2938321" cy="1743075"/>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233313" y="4777168"/>
            <a:ext cx="3705442" cy="1743075"/>
          </a:xfrm>
          <a:prstGeom prst="rect">
            <a:avLst/>
          </a:prstGeom>
        </p:spPr>
      </p:pic>
    </p:spTree>
    <p:extLst>
      <p:ext uri="{BB962C8B-B14F-4D97-AF65-F5344CB8AC3E}">
        <p14:creationId xmlns:p14="http://schemas.microsoft.com/office/powerpoint/2010/main" val="31465132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BD" dirty="0">
                <a:solidFill>
                  <a:srgbClr val="0070C0"/>
                </a:solidFill>
                <a:latin typeface="NikoshBAN" panose="02000000000000000000" pitchFamily="2" charset="0"/>
                <a:cs typeface="NikoshBAN" panose="02000000000000000000" pitchFamily="2" charset="0"/>
              </a:rPr>
              <a:t>আজকের পাঠ</a:t>
            </a:r>
            <a:r>
              <a:rPr lang="en-US" dirty="0">
                <a:solidFill>
                  <a:srgbClr val="0070C0"/>
                </a:solidFill>
                <a:latin typeface="NikoshBAN" panose="02000000000000000000" pitchFamily="2" charset="0"/>
                <a:cs typeface="NikoshBAN" panose="02000000000000000000" pitchFamily="2" charset="0"/>
              </a:rPr>
              <a:t> </a:t>
            </a:r>
            <a:r>
              <a:rPr lang="bn-BD" dirty="0">
                <a:solidFill>
                  <a:srgbClr val="0070C0"/>
                </a:solidFill>
                <a:latin typeface="NikoshBAN" panose="02000000000000000000" pitchFamily="2" charset="0"/>
                <a:cs typeface="NikoshBAN" panose="02000000000000000000" pitchFamily="2" charset="0"/>
              </a:rPr>
              <a:t>থেকে আমরা যা যা শিখব </a:t>
            </a:r>
            <a:endParaRPr lang="en-US" dirty="0"/>
          </a:p>
        </p:txBody>
      </p:sp>
      <p:sp>
        <p:nvSpPr>
          <p:cNvPr id="3" name="Content Placeholder 2"/>
          <p:cNvSpPr>
            <a:spLocks noGrp="1"/>
          </p:cNvSpPr>
          <p:nvPr>
            <p:ph idx="1"/>
          </p:nvPr>
        </p:nvSpPr>
        <p:spPr/>
        <p:txBody>
          <a:bodyPr>
            <a:normAutofit/>
          </a:bodyPr>
          <a:lstStyle/>
          <a:p>
            <a:pPr>
              <a:defRPr/>
            </a:pPr>
            <a:r>
              <a:rPr lang="en-US" sz="5400" dirty="0" err="1" smtClean="0">
                <a:solidFill>
                  <a:srgbClr val="FF0000"/>
                </a:solidFill>
                <a:latin typeface="NikoshBAN" panose="02000000000000000000" pitchFamily="2" charset="0"/>
                <a:cs typeface="NikoshBAN" panose="02000000000000000000" pitchFamily="2" charset="0"/>
              </a:rPr>
              <a:t>পরিবার</a:t>
            </a:r>
            <a:r>
              <a:rPr lang="bn-BD" sz="5400" dirty="0" smtClean="0">
                <a:solidFill>
                  <a:srgbClr val="FF0000"/>
                </a:solidFill>
                <a:latin typeface="NikoshBAN" panose="02000000000000000000" pitchFamily="2" charset="0"/>
                <a:cs typeface="NikoshBAN" panose="02000000000000000000" pitchFamily="2" charset="0"/>
              </a:rPr>
              <a:t> </a:t>
            </a:r>
            <a:r>
              <a:rPr lang="en-US" sz="5400" dirty="0" err="1">
                <a:solidFill>
                  <a:srgbClr val="FF0000"/>
                </a:solidFill>
                <a:latin typeface="NikoshBAN" panose="02000000000000000000" pitchFamily="2" charset="0"/>
                <a:cs typeface="NikoshBAN" panose="02000000000000000000" pitchFamily="2" charset="0"/>
              </a:rPr>
              <a:t>কি</a:t>
            </a:r>
            <a:r>
              <a:rPr lang="en-US" sz="5400" dirty="0">
                <a:solidFill>
                  <a:srgbClr val="FF0000"/>
                </a:solidFill>
                <a:latin typeface="NikoshBAN" panose="02000000000000000000" pitchFamily="2" charset="0"/>
                <a:cs typeface="NikoshBAN" panose="02000000000000000000" pitchFamily="2" charset="0"/>
              </a:rPr>
              <a:t> ?</a:t>
            </a:r>
            <a:r>
              <a:rPr lang="bn-BD" sz="5400" dirty="0">
                <a:solidFill>
                  <a:srgbClr val="FF0000"/>
                </a:solidFill>
                <a:latin typeface="NikoshBAN" panose="02000000000000000000" pitchFamily="2" charset="0"/>
                <a:cs typeface="NikoshBAN" panose="02000000000000000000" pitchFamily="2" charset="0"/>
              </a:rPr>
              <a:t> </a:t>
            </a:r>
          </a:p>
          <a:p>
            <a:pPr>
              <a:defRPr/>
            </a:pPr>
            <a:r>
              <a:rPr lang="en-US" sz="5400" dirty="0" err="1" smtClean="0">
                <a:solidFill>
                  <a:srgbClr val="FF0000"/>
                </a:solidFill>
                <a:latin typeface="NikoshBAN" panose="02000000000000000000" pitchFamily="2" charset="0"/>
                <a:cs typeface="NikoshBAN" panose="02000000000000000000" pitchFamily="2" charset="0"/>
              </a:rPr>
              <a:t>পরিবারের</a:t>
            </a:r>
            <a:r>
              <a:rPr lang="en-US" sz="5400" dirty="0" smtClean="0">
                <a:solidFill>
                  <a:srgbClr val="FF0000"/>
                </a:solidFill>
                <a:latin typeface="NikoshBAN" panose="02000000000000000000" pitchFamily="2" charset="0"/>
                <a:cs typeface="NikoshBAN" panose="02000000000000000000" pitchFamily="2" charset="0"/>
              </a:rPr>
              <a:t> </a:t>
            </a:r>
            <a:r>
              <a:rPr lang="bn-BD" sz="5400" dirty="0" smtClean="0">
                <a:solidFill>
                  <a:srgbClr val="FF0000"/>
                </a:solidFill>
                <a:latin typeface="NikoshBAN" panose="02000000000000000000" pitchFamily="2" charset="0"/>
                <a:cs typeface="NikoshBAN" panose="02000000000000000000" pitchFamily="2" charset="0"/>
              </a:rPr>
              <a:t>বৈশিষ্ঠ্য সমূহ</a:t>
            </a:r>
            <a:r>
              <a:rPr lang="en-US" sz="5400" dirty="0" smtClean="0">
                <a:solidFill>
                  <a:srgbClr val="FF0000"/>
                </a:solidFill>
                <a:latin typeface="NikoshBAN" panose="02000000000000000000" pitchFamily="2" charset="0"/>
                <a:cs typeface="NikoshBAN" panose="02000000000000000000" pitchFamily="2" charset="0"/>
              </a:rPr>
              <a:t>ঃ</a:t>
            </a:r>
            <a:endParaRPr lang="bn-BD" sz="5400" dirty="0">
              <a:solidFill>
                <a:srgbClr val="FF0000"/>
              </a:solidFill>
              <a:latin typeface="NikoshBAN" panose="02000000000000000000" pitchFamily="2" charset="0"/>
              <a:cs typeface="NikoshBAN" panose="02000000000000000000" pitchFamily="2" charset="0"/>
            </a:endParaRPr>
          </a:p>
          <a:p>
            <a:pPr>
              <a:defRPr/>
            </a:pPr>
            <a:r>
              <a:rPr lang="en-US" sz="5400" dirty="0" err="1" smtClean="0">
                <a:solidFill>
                  <a:srgbClr val="FF0000"/>
                </a:solidFill>
                <a:latin typeface="NikoshBAN" panose="02000000000000000000" pitchFamily="2" charset="0"/>
                <a:cs typeface="NikoshBAN" panose="02000000000000000000" pitchFamily="2" charset="0"/>
              </a:rPr>
              <a:t>পরিবারের</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উৎপত্তিঃ</a:t>
            </a:r>
            <a:endParaRPr lang="en-US" sz="5400" dirty="0" smtClean="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393423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022" y="3352800"/>
            <a:ext cx="10665178" cy="663399"/>
          </a:xfrm>
        </p:spPr>
        <p:txBody>
          <a:bodyPr>
            <a:normAutofit fontScale="90000"/>
          </a:bodyPr>
          <a:lstStyle/>
          <a:p>
            <a:r>
              <a:rPr lang="en-US" dirty="0" err="1">
                <a:solidFill>
                  <a:srgbClr val="7030A0"/>
                </a:solidFill>
                <a:latin typeface="NikoshBAN" panose="02000000000000000000" pitchFamily="2" charset="0"/>
                <a:cs typeface="NikoshBAN" panose="02000000000000000000" pitchFamily="2" charset="0"/>
              </a:rPr>
              <a:t>পরিবারঃ</a:t>
            </a:r>
            <a:r>
              <a:rPr lang="en-US" dirty="0">
                <a:solidFill>
                  <a:srgbClr val="7030A0"/>
                </a:solidFill>
                <a:latin typeface="NikoshBAN" panose="02000000000000000000" pitchFamily="2" charset="0"/>
                <a:cs typeface="NikoshBAN" panose="02000000000000000000" pitchFamily="2" charset="0"/>
              </a:rPr>
              <a:t>-</a:t>
            </a:r>
            <a:br>
              <a:rPr lang="en-US" dirty="0">
                <a:solidFill>
                  <a:srgbClr val="7030A0"/>
                </a:solidFill>
                <a:latin typeface="NikoshBAN" panose="02000000000000000000" pitchFamily="2" charset="0"/>
                <a:cs typeface="NikoshBAN" panose="02000000000000000000" pitchFamily="2" charset="0"/>
              </a:rPr>
            </a:br>
            <a:r>
              <a:rPr lang="en-US" dirty="0" smtClean="0">
                <a:solidFill>
                  <a:srgbClr val="7030A0"/>
                </a:solidFill>
                <a:latin typeface="NikoshBAN" panose="02000000000000000000" pitchFamily="2" charset="0"/>
                <a:cs typeface="NikoshBAN" panose="02000000000000000000" pitchFamily="2" charset="0"/>
              </a:rPr>
              <a:t/>
            </a:r>
            <a:br>
              <a:rPr lang="en-US" dirty="0" smtClean="0">
                <a:solidFill>
                  <a:srgbClr val="7030A0"/>
                </a:solidFill>
                <a:latin typeface="NikoshBAN" panose="02000000000000000000" pitchFamily="2" charset="0"/>
                <a:cs typeface="NikoshBAN" panose="02000000000000000000" pitchFamily="2" charset="0"/>
              </a:rPr>
            </a:br>
            <a:r>
              <a:rPr lang="en-US" dirty="0" err="1" smtClean="0">
                <a:solidFill>
                  <a:srgbClr val="7030A0"/>
                </a:solidFill>
                <a:latin typeface="NikoshBAN" panose="02000000000000000000" pitchFamily="2" charset="0"/>
                <a:cs typeface="NikoshBAN" panose="02000000000000000000" pitchFamily="2" charset="0"/>
              </a:rPr>
              <a:t>ইরেজি</a:t>
            </a:r>
            <a:r>
              <a:rPr lang="en-US" dirty="0" smtClean="0">
                <a:solidFill>
                  <a:srgbClr val="7030A0"/>
                </a:solidFill>
                <a:latin typeface="NikoshBAN" panose="02000000000000000000" pitchFamily="2" charset="0"/>
                <a:cs typeface="NikoshBAN" panose="02000000000000000000" pitchFamily="2" charset="0"/>
              </a:rPr>
              <a:t> </a:t>
            </a:r>
            <a:r>
              <a:rPr lang="en-US" dirty="0">
                <a:solidFill>
                  <a:srgbClr val="7030A0"/>
                </a:solidFill>
                <a:latin typeface="NikoshBAN" panose="02000000000000000000" pitchFamily="2" charset="0"/>
                <a:cs typeface="NikoshBAN" panose="02000000000000000000" pitchFamily="2" charset="0"/>
              </a:rPr>
              <a:t>Family </a:t>
            </a:r>
            <a:r>
              <a:rPr lang="en-US" dirty="0" err="1">
                <a:solidFill>
                  <a:srgbClr val="7030A0"/>
                </a:solidFill>
                <a:latin typeface="NikoshBAN" panose="02000000000000000000" pitchFamily="2" charset="0"/>
                <a:cs typeface="NikoshBAN" panose="02000000000000000000" pitchFamily="2" charset="0"/>
              </a:rPr>
              <a:t>শব্দটি</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এসেছে</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Familia</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থেকে</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যার</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অর্থ</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সেবক</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রোমান</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আইনে</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পরিবার</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বলতে</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এমন</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গোষ্ঠীকে</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বোঝায়</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যারা</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উপাদক</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দাস-দাসী</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এবং</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অন্যান্য</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সদস্য</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নিয়ে</a:t>
            </a:r>
            <a:r>
              <a:rPr lang="en-US" dirty="0">
                <a:solidFill>
                  <a:srgbClr val="7030A0"/>
                </a:solidFill>
                <a:latin typeface="NikoshBAN" panose="02000000000000000000" pitchFamily="2" charset="0"/>
                <a:cs typeface="NikoshBAN" panose="02000000000000000000" pitchFamily="2" charset="0"/>
              </a:rPr>
              <a:t> </a:t>
            </a:r>
            <a:r>
              <a:rPr lang="en-US" dirty="0" err="1">
                <a:solidFill>
                  <a:srgbClr val="7030A0"/>
                </a:solidFill>
                <a:latin typeface="NikoshBAN" panose="02000000000000000000" pitchFamily="2" charset="0"/>
                <a:cs typeface="NikoshBAN" panose="02000000000000000000" pitchFamily="2" charset="0"/>
              </a:rPr>
              <a:t>গঠিত</a:t>
            </a:r>
            <a:r>
              <a:rPr lang="en-US" dirty="0">
                <a:solidFill>
                  <a:srgbClr val="7030A0"/>
                </a:solidFill>
                <a:latin typeface="NikoshBAN" panose="02000000000000000000" pitchFamily="2" charset="0"/>
                <a:cs typeface="NikoshBAN" panose="02000000000000000000" pitchFamily="2" charset="0"/>
              </a:rPr>
              <a:t>।</a:t>
            </a:r>
            <a:br>
              <a:rPr lang="en-US" dirty="0">
                <a:solidFill>
                  <a:srgbClr val="7030A0"/>
                </a:solidFill>
                <a:latin typeface="NikoshBAN" panose="02000000000000000000" pitchFamily="2" charset="0"/>
                <a:cs typeface="NikoshBAN" panose="02000000000000000000" pitchFamily="2" charset="0"/>
              </a:rPr>
            </a:br>
            <a:r>
              <a:rPr lang="en-US" dirty="0" smtClean="0">
                <a:solidFill>
                  <a:srgbClr val="7030A0"/>
                </a:solidFill>
                <a:latin typeface="NikoshBAN" panose="02000000000000000000" pitchFamily="2" charset="0"/>
                <a:cs typeface="NikoshBAN" panose="02000000000000000000" pitchFamily="2" charset="0"/>
              </a:rPr>
              <a:t/>
            </a:r>
            <a:br>
              <a:rPr lang="en-US" dirty="0" smtClean="0">
                <a:solidFill>
                  <a:srgbClr val="7030A0"/>
                </a:solidFill>
                <a:latin typeface="NikoshBAN" panose="02000000000000000000" pitchFamily="2" charset="0"/>
                <a:cs typeface="NikoshBAN" panose="02000000000000000000" pitchFamily="2" charset="0"/>
              </a:rPr>
            </a:br>
            <a:r>
              <a:rPr lang="en-US" b="1" dirty="0" err="1" smtClean="0">
                <a:latin typeface="NikoshBAN" pitchFamily="2" charset="0"/>
                <a:cs typeface="NikoshBAN" pitchFamily="2" charset="0"/>
              </a:rPr>
              <a:t>পরিবার</a:t>
            </a:r>
            <a:r>
              <a:rPr lang="en-US" b="1" dirty="0" smtClean="0">
                <a:latin typeface="NikoshBAN" pitchFamily="2" charset="0"/>
                <a:cs typeface="NikoshBAN" pitchFamily="2" charset="0"/>
              </a:rPr>
              <a:t> </a:t>
            </a:r>
            <a:r>
              <a:rPr lang="en-US" b="1" dirty="0">
                <a:latin typeface="NikoshBAN" pitchFamily="2" charset="0"/>
                <a:cs typeface="NikoshBAN" pitchFamily="2" charset="0"/>
              </a:rPr>
              <a:t>(Family) </a:t>
            </a:r>
            <a:r>
              <a:rPr lang="en-US" b="1" dirty="0" err="1">
                <a:latin typeface="NikoshBAN" pitchFamily="2" charset="0"/>
                <a:cs typeface="NikoshBAN" pitchFamily="2" charset="0"/>
              </a:rPr>
              <a:t>হল</a:t>
            </a:r>
            <a:r>
              <a:rPr lang="en-US" b="1" dirty="0">
                <a:latin typeface="NikoshBAN" pitchFamily="2" charset="0"/>
                <a:cs typeface="NikoshBAN" pitchFamily="2" charset="0"/>
              </a:rPr>
              <a:t> </a:t>
            </a:r>
            <a:r>
              <a:rPr lang="en-US" b="1" dirty="0" err="1">
                <a:latin typeface="NikoshBAN" pitchFamily="2" charset="0"/>
                <a:cs typeface="NikoshBAN" pitchFamily="2" charset="0"/>
              </a:rPr>
              <a:t>মোটামুতিভাবে</a:t>
            </a:r>
            <a:r>
              <a:rPr lang="en-US" b="1" dirty="0">
                <a:latin typeface="NikoshBAN" pitchFamily="2" charset="0"/>
                <a:cs typeface="NikoshBAN" pitchFamily="2" charset="0"/>
              </a:rPr>
              <a:t> </a:t>
            </a:r>
            <a:r>
              <a:rPr lang="en-US" b="1" dirty="0" err="1">
                <a:latin typeface="NikoshBAN" pitchFamily="2" charset="0"/>
                <a:cs typeface="NikoshBAN" pitchFamily="2" charset="0"/>
              </a:rPr>
              <a:t>স্থায়ী</a:t>
            </a:r>
            <a:r>
              <a:rPr lang="en-US" b="1" dirty="0">
                <a:latin typeface="NikoshBAN" pitchFamily="2" charset="0"/>
                <a:cs typeface="NikoshBAN" pitchFamily="2" charset="0"/>
              </a:rPr>
              <a:t> </a:t>
            </a:r>
            <a:r>
              <a:rPr lang="en-US" b="1" dirty="0" err="1">
                <a:latin typeface="NikoshBAN" pitchFamily="2" charset="0"/>
                <a:cs typeface="NikoshBAN" pitchFamily="2" charset="0"/>
              </a:rPr>
              <a:t>এমন</a:t>
            </a:r>
            <a:r>
              <a:rPr lang="en-US" b="1" dirty="0">
                <a:latin typeface="NikoshBAN" pitchFamily="2" charset="0"/>
                <a:cs typeface="NikoshBAN" pitchFamily="2" charset="0"/>
              </a:rPr>
              <a:t> </a:t>
            </a:r>
            <a:r>
              <a:rPr lang="en-US" b="1" dirty="0" err="1">
                <a:latin typeface="NikoshBAN" pitchFamily="2" charset="0"/>
                <a:cs typeface="NikoshBAN" pitchFamily="2" charset="0"/>
              </a:rPr>
              <a:t>একটি</a:t>
            </a:r>
            <a:r>
              <a:rPr lang="en-US" b="1" dirty="0">
                <a:latin typeface="NikoshBAN" pitchFamily="2" charset="0"/>
                <a:cs typeface="NikoshBAN" pitchFamily="2" charset="0"/>
              </a:rPr>
              <a:t> </a:t>
            </a:r>
            <a:r>
              <a:rPr lang="en-US" b="1" dirty="0" err="1">
                <a:latin typeface="NikoshBAN" pitchFamily="2" charset="0"/>
                <a:cs typeface="NikoshBAN" pitchFamily="2" charset="0"/>
              </a:rPr>
              <a:t>সংগঠন</a:t>
            </a:r>
            <a:r>
              <a:rPr lang="en-US" b="1" dirty="0">
                <a:latin typeface="NikoshBAN" pitchFamily="2" charset="0"/>
                <a:cs typeface="NikoshBAN" pitchFamily="2" charset="0"/>
              </a:rPr>
              <a:t> </a:t>
            </a:r>
            <a:r>
              <a:rPr lang="en-US" b="1" dirty="0" err="1">
                <a:latin typeface="NikoshBAN" pitchFamily="2" charset="0"/>
                <a:cs typeface="NikoshBAN" pitchFamily="2" charset="0"/>
              </a:rPr>
              <a:t>যেখানে</a:t>
            </a:r>
            <a:r>
              <a:rPr lang="en-US" b="1" dirty="0">
                <a:latin typeface="NikoshBAN" pitchFamily="2" charset="0"/>
                <a:cs typeface="NikoshBAN" pitchFamily="2" charset="0"/>
              </a:rPr>
              <a:t> </a:t>
            </a:r>
            <a:r>
              <a:rPr lang="en-US" b="1" dirty="0" err="1">
                <a:latin typeface="NikoshBAN" pitchFamily="2" charset="0"/>
                <a:cs typeface="NikoshBAN" pitchFamily="2" charset="0"/>
              </a:rPr>
              <a:t>সন্তান-সন্ততিসহ</a:t>
            </a:r>
            <a:r>
              <a:rPr lang="en-US" b="1" dirty="0">
                <a:latin typeface="NikoshBAN" pitchFamily="2" charset="0"/>
                <a:cs typeface="NikoshBAN" pitchFamily="2" charset="0"/>
              </a:rPr>
              <a:t> </a:t>
            </a:r>
            <a:r>
              <a:rPr lang="en-US" b="1" dirty="0" err="1">
                <a:latin typeface="NikoshBAN" pitchFamily="2" charset="0"/>
                <a:cs typeface="NikoshBAN" pitchFamily="2" charset="0"/>
              </a:rPr>
              <a:t>বা</a:t>
            </a:r>
            <a:r>
              <a:rPr lang="en-US" b="1" dirty="0">
                <a:latin typeface="NikoshBAN" pitchFamily="2" charset="0"/>
                <a:cs typeface="NikoshBAN" pitchFamily="2" charset="0"/>
              </a:rPr>
              <a:t> </a:t>
            </a:r>
            <a:r>
              <a:rPr lang="en-US" b="1" dirty="0" err="1">
                <a:latin typeface="NikoshBAN" pitchFamily="2" charset="0"/>
                <a:cs typeface="NikoshBAN" pitchFamily="2" charset="0"/>
              </a:rPr>
              <a:t>সন্তান-সন্ততি</a:t>
            </a:r>
            <a:r>
              <a:rPr lang="en-US" b="1" dirty="0">
                <a:latin typeface="NikoshBAN" pitchFamily="2" charset="0"/>
                <a:cs typeface="NikoshBAN" pitchFamily="2" charset="0"/>
              </a:rPr>
              <a:t> </a:t>
            </a:r>
            <a:r>
              <a:rPr lang="en-US" b="1" dirty="0" err="1">
                <a:latin typeface="NikoshBAN" pitchFamily="2" charset="0"/>
                <a:cs typeface="NikoshBAN" pitchFamily="2" charset="0"/>
              </a:rPr>
              <a:t>ছাড়া</a:t>
            </a:r>
            <a:r>
              <a:rPr lang="en-US" b="1" dirty="0">
                <a:latin typeface="NikoshBAN" pitchFamily="2" charset="0"/>
                <a:cs typeface="NikoshBAN" pitchFamily="2" charset="0"/>
              </a:rPr>
              <a:t> </a:t>
            </a:r>
            <a:r>
              <a:rPr lang="en-US" b="1" dirty="0" err="1">
                <a:latin typeface="NikoshBAN" pitchFamily="2" charset="0"/>
                <a:cs typeface="NikoshBAN" pitchFamily="2" charset="0"/>
              </a:rPr>
              <a:t>স্বামী</a:t>
            </a:r>
            <a:r>
              <a:rPr lang="en-US" b="1" dirty="0">
                <a:latin typeface="NikoshBAN" pitchFamily="2" charset="0"/>
                <a:cs typeface="NikoshBAN" pitchFamily="2" charset="0"/>
              </a:rPr>
              <a:t> </a:t>
            </a:r>
            <a:r>
              <a:rPr lang="en-US" b="1" dirty="0" err="1">
                <a:latin typeface="NikoshBAN" pitchFamily="2" charset="0"/>
                <a:cs typeface="NikoshBAN" pitchFamily="2" charset="0"/>
              </a:rPr>
              <a:t>এবং</a:t>
            </a:r>
            <a:r>
              <a:rPr lang="en-US" b="1" dirty="0">
                <a:latin typeface="NikoshBAN" pitchFamily="2" charset="0"/>
                <a:cs typeface="NikoshBAN" pitchFamily="2" charset="0"/>
              </a:rPr>
              <a:t> </a:t>
            </a:r>
            <a:r>
              <a:rPr lang="en-US" b="1" dirty="0" err="1">
                <a:latin typeface="NikoshBAN" pitchFamily="2" charset="0"/>
                <a:cs typeface="NikoshBAN" pitchFamily="2" charset="0"/>
              </a:rPr>
              <a:t>স্ত্রী</a:t>
            </a:r>
            <a:r>
              <a:rPr lang="en-US" b="1" dirty="0">
                <a:latin typeface="NikoshBAN" pitchFamily="2" charset="0"/>
                <a:cs typeface="NikoshBAN" pitchFamily="2" charset="0"/>
              </a:rPr>
              <a:t> </a:t>
            </a:r>
            <a:r>
              <a:rPr lang="en-US" b="1" dirty="0" err="1">
                <a:latin typeface="NikoshBAN" pitchFamily="2" charset="0"/>
                <a:cs typeface="NikoshBAN" pitchFamily="2" charset="0"/>
              </a:rPr>
              <a:t>একত্রে</a:t>
            </a:r>
            <a:r>
              <a:rPr lang="en-US" b="1" dirty="0">
                <a:latin typeface="NikoshBAN" pitchFamily="2" charset="0"/>
                <a:cs typeface="NikoshBAN" pitchFamily="2" charset="0"/>
              </a:rPr>
              <a:t> </a:t>
            </a:r>
            <a:r>
              <a:rPr lang="en-US" b="1" dirty="0" err="1">
                <a:latin typeface="NikoshBAN" pitchFamily="2" charset="0"/>
                <a:cs typeface="NikoshBAN" pitchFamily="2" charset="0"/>
              </a:rPr>
              <a:t>বসবাস</a:t>
            </a:r>
            <a:r>
              <a:rPr lang="en-US" b="1" dirty="0">
                <a:latin typeface="NikoshBAN" pitchFamily="2" charset="0"/>
                <a:cs typeface="NikoshBAN" pitchFamily="2" charset="0"/>
              </a:rPr>
              <a:t> </a:t>
            </a:r>
            <a:r>
              <a:rPr lang="en-US" b="1" dirty="0" err="1">
                <a:latin typeface="NikoshBAN" pitchFamily="2" charset="0"/>
                <a:cs typeface="NikoshBAN" pitchFamily="2" charset="0"/>
              </a:rPr>
              <a:t>করে</a:t>
            </a:r>
            <a:r>
              <a:rPr lang="en-US" b="1" dirty="0">
                <a:latin typeface="NikoshBAN" pitchFamily="2" charset="0"/>
                <a:cs typeface="NikoshBAN" pitchFamily="2" charset="0"/>
              </a:rPr>
              <a:t>। </a:t>
            </a:r>
            <a:br>
              <a:rPr lang="en-US" b="1" dirty="0">
                <a:latin typeface="NikoshBAN" pitchFamily="2" charset="0"/>
                <a:cs typeface="NikoshBAN" pitchFamily="2" charset="0"/>
              </a:rPr>
            </a:br>
            <a:r>
              <a:rPr lang="en-US" dirty="0">
                <a:solidFill>
                  <a:srgbClr val="7030A0"/>
                </a:solidFill>
                <a:latin typeface="NikoshBAN" panose="02000000000000000000" pitchFamily="2" charset="0"/>
                <a:cs typeface="NikoshBAN" panose="02000000000000000000" pitchFamily="2" charset="0"/>
              </a:rPr>
              <a:t/>
            </a:r>
            <a:br>
              <a:rPr lang="en-US" dirty="0">
                <a:solidFill>
                  <a:srgbClr val="7030A0"/>
                </a:solidFill>
                <a:latin typeface="NikoshBAN" panose="02000000000000000000" pitchFamily="2" charset="0"/>
                <a:cs typeface="NikoshBAN" panose="02000000000000000000" pitchFamily="2" charset="0"/>
              </a:rPr>
            </a:br>
            <a:endParaRPr lang="en-US" dirty="0"/>
          </a:p>
        </p:txBody>
      </p:sp>
    </p:spTree>
    <p:extLst>
      <p:ext uri="{BB962C8B-B14F-4D97-AF65-F5344CB8AC3E}">
        <p14:creationId xmlns:p14="http://schemas.microsoft.com/office/powerpoint/2010/main" val="371768467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547" y="692202"/>
            <a:ext cx="11864454" cy="5909310"/>
          </a:xfrm>
          <a:prstGeom prst="rect">
            <a:avLst/>
          </a:prstGeom>
        </p:spPr>
        <p:txBody>
          <a:bodyPr wrap="square">
            <a:spAutoFit/>
          </a:bodyPr>
          <a:lstStyle/>
          <a:p>
            <a:r>
              <a:rPr lang="en-US" sz="5400" dirty="0" err="1" smtClean="0">
                <a:solidFill>
                  <a:srgbClr val="FF0000"/>
                </a:solidFill>
                <a:latin typeface="NikoshBAN" panose="02000000000000000000" pitchFamily="2" charset="0"/>
                <a:cs typeface="NikoshBAN" panose="02000000000000000000" pitchFamily="2" charset="0"/>
              </a:rPr>
              <a:t>পরিবারঃপরিবার</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হচ্ছে</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মানব</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সমাজের</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ক্ষুদ্রতম</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সংগঠন</a:t>
            </a:r>
            <a:r>
              <a:rPr lang="en-US" sz="5400" dirty="0" smtClean="0">
                <a:solidFill>
                  <a:srgbClr val="FF0000"/>
                </a:solidFill>
                <a:latin typeface="NikoshBAN" panose="02000000000000000000" pitchFamily="2" charset="0"/>
                <a:cs typeface="NikoshBAN" panose="02000000000000000000" pitchFamily="2" charset="0"/>
              </a:rPr>
              <a:t>।</a:t>
            </a:r>
          </a:p>
          <a:p>
            <a:r>
              <a:rPr lang="en-US" sz="5400" dirty="0" err="1" smtClean="0">
                <a:solidFill>
                  <a:srgbClr val="FF0000"/>
                </a:solidFill>
                <a:latin typeface="NikoshBAN" panose="02000000000000000000" pitchFamily="2" charset="0"/>
                <a:cs typeface="NikoshBAN" panose="02000000000000000000" pitchFamily="2" charset="0"/>
              </a:rPr>
              <a:t>বিবাহ</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বন্ধনের</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মাধ্যমে</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একজন</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পুরুষ</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এবং</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স্ত্রীলোক</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যোথভাবে</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বসবাস</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করলে</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তাকে</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a:solidFill>
                  <a:srgbClr val="FF0000"/>
                </a:solidFill>
                <a:latin typeface="NikoshBAN" panose="02000000000000000000" pitchFamily="2" charset="0"/>
                <a:cs typeface="NikoshBAN" panose="02000000000000000000" pitchFamily="2" charset="0"/>
              </a:rPr>
              <a:t>পরিবার</a:t>
            </a:r>
            <a:r>
              <a:rPr lang="bn-BD" sz="5400" dirty="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বলা</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হয়</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a:solidFill>
                  <a:srgbClr val="FF0000"/>
                </a:solidFill>
                <a:latin typeface="NikoshBAN" panose="02000000000000000000" pitchFamily="2" charset="0"/>
                <a:cs typeface="NikoshBAN" panose="02000000000000000000" pitchFamily="2" charset="0"/>
              </a:rPr>
              <a:t>পরিবার</a:t>
            </a:r>
            <a:r>
              <a:rPr lang="bn-BD" sz="5400" dirty="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হলো</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যৌন</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সম্পর্ক</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দ্বারা</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গঠিত</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একটি</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জুটি</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যা</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সন্তান</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প্রসবের</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এবং</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লালন-পালন</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জন্য</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সুযোগ</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প্রদান</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করে</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স্বামী</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এবং</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স্ত্রী</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এরুপ</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বন্ধনের</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মাধ্যমে</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একটি</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a:solidFill>
                  <a:srgbClr val="FF0000"/>
                </a:solidFill>
                <a:latin typeface="NikoshBAN" panose="02000000000000000000" pitchFamily="2" charset="0"/>
                <a:cs typeface="NikoshBAN" panose="02000000000000000000" pitchFamily="2" charset="0"/>
              </a:rPr>
              <a:t>পরিবার</a:t>
            </a:r>
            <a:r>
              <a:rPr lang="bn-BD" sz="5400" dirty="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গড়ে</a:t>
            </a:r>
            <a:r>
              <a:rPr lang="en-US" sz="5400" dirty="0" smtClean="0">
                <a:solidFill>
                  <a:srgbClr val="FF0000"/>
                </a:solidFill>
                <a:latin typeface="NikoshBAN" panose="02000000000000000000" pitchFamily="2" charset="0"/>
                <a:cs typeface="NikoshBAN" panose="02000000000000000000" pitchFamily="2" charset="0"/>
              </a:rPr>
              <a:t> </a:t>
            </a:r>
            <a:r>
              <a:rPr lang="en-US" sz="5400" dirty="0" err="1" smtClean="0">
                <a:solidFill>
                  <a:srgbClr val="FF0000"/>
                </a:solidFill>
                <a:latin typeface="NikoshBAN" panose="02000000000000000000" pitchFamily="2" charset="0"/>
                <a:cs typeface="NikoshBAN" panose="02000000000000000000" pitchFamily="2" charset="0"/>
              </a:rPr>
              <a:t>তোলে</a:t>
            </a:r>
            <a:r>
              <a:rPr lang="en-US" sz="5400" dirty="0" smtClean="0">
                <a:solidFill>
                  <a:srgbClr val="FF0000"/>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7329509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par>
                                <p:cTn id="21" presetID="1" presetClass="entr" presetSubtype="0" fill="hold" nodeType="with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554" y="0"/>
            <a:ext cx="11613445" cy="6858000"/>
          </a:xfrm>
        </p:spPr>
        <p:txBody>
          <a:bodyPr>
            <a:normAutofit/>
          </a:bodyPr>
          <a:lstStyle/>
          <a:p>
            <a:r>
              <a:rPr lang="en-US" dirty="0" err="1" smtClean="0"/>
              <a:t>পরিবারের</a:t>
            </a:r>
            <a:r>
              <a:rPr lang="en-US" dirty="0" smtClean="0"/>
              <a:t> </a:t>
            </a:r>
            <a:r>
              <a:rPr lang="en-US" dirty="0" err="1" smtClean="0"/>
              <a:t>সংগাঃ</a:t>
            </a:r>
            <a:r>
              <a:rPr lang="en-US" dirty="0" smtClean="0"/>
              <a:t/>
            </a:r>
            <a:br>
              <a:rPr lang="en-US" dirty="0" smtClean="0"/>
            </a:br>
            <a:r>
              <a:rPr lang="en-US" dirty="0" smtClean="0"/>
              <a:t>১। </a:t>
            </a:r>
            <a:r>
              <a:rPr lang="en-US" dirty="0" err="1" smtClean="0">
                <a:solidFill>
                  <a:srgbClr val="FF0000"/>
                </a:solidFill>
                <a:latin typeface="NikoshBAN" panose="02000000000000000000" pitchFamily="2" charset="0"/>
                <a:cs typeface="NikoshBAN" panose="02000000000000000000" pitchFamily="2" charset="0"/>
              </a:rPr>
              <a:t>Maciver</a:t>
            </a:r>
            <a:r>
              <a:rPr lang="en-US" dirty="0" smtClean="0">
                <a:solidFill>
                  <a:srgbClr val="FF0000"/>
                </a:solidFill>
                <a:latin typeface="NikoshBAN" panose="02000000000000000000" pitchFamily="2" charset="0"/>
                <a:cs typeface="NikoshBAN" panose="02000000000000000000" pitchFamily="2" charset="0"/>
              </a:rPr>
              <a:t> </a:t>
            </a:r>
            <a:r>
              <a:rPr lang="en-US" dirty="0">
                <a:solidFill>
                  <a:srgbClr val="FF0000"/>
                </a:solidFill>
                <a:latin typeface="NikoshBAN" panose="02000000000000000000" pitchFamily="2" charset="0"/>
                <a:cs typeface="NikoshBAN" panose="02000000000000000000" pitchFamily="2" charset="0"/>
              </a:rPr>
              <a:t>and page </a:t>
            </a:r>
            <a:r>
              <a:rPr lang="en-US" dirty="0" err="1">
                <a:solidFill>
                  <a:srgbClr val="FF0000"/>
                </a:solidFill>
                <a:latin typeface="NikoshBAN" panose="02000000000000000000" pitchFamily="2" charset="0"/>
                <a:cs typeface="NikoshBAN" panose="02000000000000000000" pitchFamily="2" charset="0"/>
              </a:rPr>
              <a:t>তাদের</a:t>
            </a:r>
            <a:r>
              <a:rPr lang="en-US" dirty="0">
                <a:solidFill>
                  <a:srgbClr val="FF0000"/>
                </a:solidFill>
                <a:latin typeface="NikoshBAN" panose="02000000000000000000" pitchFamily="2" charset="0"/>
                <a:cs typeface="NikoshBAN" panose="02000000000000000000" pitchFamily="2" charset="0"/>
              </a:rPr>
              <a:t> Society </a:t>
            </a:r>
            <a:r>
              <a:rPr lang="en-US" dirty="0" err="1">
                <a:solidFill>
                  <a:srgbClr val="FF0000"/>
                </a:solidFill>
                <a:latin typeface="NikoshBAN" panose="02000000000000000000" pitchFamily="2" charset="0"/>
                <a:cs typeface="NikoshBAN" panose="02000000000000000000" pitchFamily="2" charset="0"/>
              </a:rPr>
              <a:t>নামক</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গ্রন্থে</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বলেন</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যে</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পরিবার</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হচ্ছে</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মোটামুটি</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স্থায়ি</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এমন</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একটি</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গোষ্ঠী</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যাদের</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মধ্যে</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সুনিদিষ্ট</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যৌন</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সম্পর্ক</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আছে</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যা</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সন্তান</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উৎপাদন</a:t>
            </a:r>
            <a:r>
              <a:rPr lang="en-US" dirty="0">
                <a:solidFill>
                  <a:srgbClr val="FF0000"/>
                </a:solidFill>
                <a:latin typeface="NikoshBAN" panose="02000000000000000000" pitchFamily="2" charset="0"/>
                <a:cs typeface="NikoshBAN" panose="02000000000000000000" pitchFamily="2" charset="0"/>
              </a:rPr>
              <a:t> ও </a:t>
            </a:r>
            <a:r>
              <a:rPr lang="en-US" dirty="0" err="1">
                <a:solidFill>
                  <a:srgbClr val="FF0000"/>
                </a:solidFill>
                <a:latin typeface="NikoshBAN" panose="02000000000000000000" pitchFamily="2" charset="0"/>
                <a:cs typeface="NikoshBAN" panose="02000000000000000000" pitchFamily="2" charset="0"/>
              </a:rPr>
              <a:t>লালন</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পালনের</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স্বার্থে</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যথেষ্ট</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সুস্পষ্ট</a:t>
            </a:r>
            <a:r>
              <a:rPr lang="en-US" dirty="0">
                <a:solidFill>
                  <a:srgbClr val="FF0000"/>
                </a:solidFill>
                <a:latin typeface="NikoshBAN" panose="02000000000000000000" pitchFamily="2" charset="0"/>
                <a:cs typeface="NikoshBAN" panose="02000000000000000000" pitchFamily="2" charset="0"/>
              </a:rPr>
              <a:t> ও </a:t>
            </a:r>
            <a:r>
              <a:rPr lang="en-US" dirty="0" err="1">
                <a:solidFill>
                  <a:srgbClr val="FF0000"/>
                </a:solidFill>
                <a:latin typeface="NikoshBAN" panose="02000000000000000000" pitchFamily="2" charset="0"/>
                <a:cs typeface="NikoshBAN" panose="02000000000000000000" pitchFamily="2" charset="0"/>
              </a:rPr>
              <a:t>স্থায়ী</a:t>
            </a:r>
            <a:r>
              <a:rPr lang="en-US" dirty="0">
                <a:solidFill>
                  <a:srgbClr val="FF0000"/>
                </a:solidFill>
                <a:latin typeface="NikoshBAN" panose="02000000000000000000" pitchFamily="2" charset="0"/>
                <a:cs typeface="NikoshBAN" panose="02000000000000000000" pitchFamily="2" charset="0"/>
              </a:rPr>
              <a:t>। </a:t>
            </a:r>
            <a:br>
              <a:rPr lang="en-US" dirty="0">
                <a:solidFill>
                  <a:srgbClr val="FF0000"/>
                </a:solidFill>
                <a:latin typeface="NikoshBAN" panose="02000000000000000000" pitchFamily="2" charset="0"/>
                <a:cs typeface="NikoshBAN" panose="02000000000000000000" pitchFamily="2" charset="0"/>
              </a:rPr>
            </a:br>
            <a:r>
              <a:rPr lang="en-US" dirty="0" smtClean="0">
                <a:solidFill>
                  <a:srgbClr val="FF0000"/>
                </a:solidFill>
                <a:latin typeface="NikoshBAN" panose="02000000000000000000" pitchFamily="2" charset="0"/>
                <a:cs typeface="NikoshBAN" panose="02000000000000000000" pitchFamily="2" charset="0"/>
              </a:rPr>
              <a:t>২। </a:t>
            </a:r>
            <a:r>
              <a:rPr lang="en-US" b="1" dirty="0" err="1" smtClean="0">
                <a:latin typeface="NikoshBAN" pitchFamily="2" charset="0"/>
                <a:cs typeface="NikoshBAN" pitchFamily="2" charset="0"/>
              </a:rPr>
              <a:t>কার্ল</a:t>
            </a:r>
            <a:r>
              <a:rPr lang="en-US" b="1" dirty="0" smtClean="0">
                <a:latin typeface="NikoshBAN" pitchFamily="2" charset="0"/>
                <a:cs typeface="NikoshBAN" pitchFamily="2" charset="0"/>
              </a:rPr>
              <a:t> </a:t>
            </a:r>
            <a:r>
              <a:rPr lang="en-US" b="1" dirty="0" err="1">
                <a:latin typeface="NikoshBAN" pitchFamily="2" charset="0"/>
                <a:cs typeface="NikoshBAN" pitchFamily="2" charset="0"/>
              </a:rPr>
              <a:t>মার্কস</a:t>
            </a:r>
            <a:r>
              <a:rPr lang="en-US" b="1" dirty="0">
                <a:latin typeface="NikoshBAN" pitchFamily="2" charset="0"/>
                <a:cs typeface="NikoshBAN" pitchFamily="2" charset="0"/>
              </a:rPr>
              <a:t> </a:t>
            </a:r>
            <a:r>
              <a:rPr lang="en-US" b="1" dirty="0" err="1">
                <a:latin typeface="NikoshBAN" pitchFamily="2" charset="0"/>
                <a:cs typeface="NikoshBAN" pitchFamily="2" charset="0"/>
              </a:rPr>
              <a:t>বলেনঃ</a:t>
            </a:r>
            <a:r>
              <a:rPr lang="en-US" b="1" dirty="0">
                <a:latin typeface="NikoshBAN" pitchFamily="2" charset="0"/>
                <a:cs typeface="NikoshBAN" pitchFamily="2" charset="0"/>
              </a:rPr>
              <a:t> </a:t>
            </a:r>
            <a:r>
              <a:rPr lang="en-US" dirty="0" err="1">
                <a:latin typeface="NikoshBAN" pitchFamily="2" charset="0"/>
                <a:cs typeface="NikoshBAN" pitchFamily="2" charset="0"/>
              </a:rPr>
              <a:t>পরিবার</a:t>
            </a:r>
            <a:r>
              <a:rPr lang="en-US" dirty="0">
                <a:latin typeface="NikoshBAN" pitchFamily="2" charset="0"/>
                <a:cs typeface="NikoshBAN" pitchFamily="2" charset="0"/>
              </a:rPr>
              <a:t> </a:t>
            </a:r>
            <a:r>
              <a:rPr lang="en-US" dirty="0" err="1">
                <a:latin typeface="NikoshBAN" pitchFamily="2" charset="0"/>
                <a:cs typeface="NikoshBAN" pitchFamily="2" charset="0"/>
              </a:rPr>
              <a:t>হল</a:t>
            </a:r>
            <a:r>
              <a:rPr lang="en-US" dirty="0">
                <a:latin typeface="NikoshBAN" pitchFamily="2" charset="0"/>
                <a:cs typeface="NikoshBAN" pitchFamily="2" charset="0"/>
              </a:rPr>
              <a:t> </a:t>
            </a:r>
            <a:r>
              <a:rPr lang="en-US" dirty="0" err="1">
                <a:latin typeface="NikoshBAN" pitchFamily="2" charset="0"/>
                <a:cs typeface="NikoshBAN" pitchFamily="2" charset="0"/>
              </a:rPr>
              <a:t>এমন</a:t>
            </a:r>
            <a:r>
              <a:rPr lang="en-US" dirty="0">
                <a:latin typeface="NikoshBAN" pitchFamily="2" charset="0"/>
                <a:cs typeface="NikoshBAN" pitchFamily="2" charset="0"/>
              </a:rPr>
              <a:t> </a:t>
            </a:r>
            <a:r>
              <a:rPr lang="en-US" dirty="0" err="1">
                <a:latin typeface="NikoshBAN" pitchFamily="2" charset="0"/>
                <a:cs typeface="NikoshBAN" pitchFamily="2" charset="0"/>
              </a:rPr>
              <a:t>একটি</a:t>
            </a:r>
            <a:r>
              <a:rPr lang="en-US" dirty="0">
                <a:latin typeface="NikoshBAN" pitchFamily="2" charset="0"/>
                <a:cs typeface="NikoshBAN" pitchFamily="2" charset="0"/>
              </a:rPr>
              <a:t> </a:t>
            </a:r>
            <a:r>
              <a:rPr lang="en-US" dirty="0" err="1">
                <a:latin typeface="NikoshBAN" pitchFamily="2" charset="0"/>
                <a:cs typeface="NikoshBAN" pitchFamily="2" charset="0"/>
              </a:rPr>
              <a:t>সামাজিক</a:t>
            </a:r>
            <a:r>
              <a:rPr lang="en-US" dirty="0">
                <a:latin typeface="NikoshBAN" pitchFamily="2" charset="0"/>
                <a:cs typeface="NikoshBAN" pitchFamily="2" charset="0"/>
              </a:rPr>
              <a:t> </a:t>
            </a:r>
            <a:r>
              <a:rPr lang="en-US" dirty="0" err="1">
                <a:latin typeface="NikoshBAN" pitchFamily="2" charset="0"/>
                <a:cs typeface="NikoshBAN" pitchFamily="2" charset="0"/>
              </a:rPr>
              <a:t>গোষ্ঠী</a:t>
            </a:r>
            <a:r>
              <a:rPr lang="en-US" dirty="0">
                <a:latin typeface="NikoshBAN" pitchFamily="2" charset="0"/>
                <a:cs typeface="NikoshBAN" pitchFamily="2" charset="0"/>
              </a:rPr>
              <a:t> </a:t>
            </a:r>
            <a:r>
              <a:rPr lang="en-US" dirty="0" err="1">
                <a:latin typeface="NikoshBAN" pitchFamily="2" charset="0"/>
                <a:cs typeface="NikoshBAN" pitchFamily="2" charset="0"/>
              </a:rPr>
              <a:t>যার</a:t>
            </a:r>
            <a:r>
              <a:rPr lang="en-US" dirty="0">
                <a:latin typeface="NikoshBAN" pitchFamily="2" charset="0"/>
                <a:cs typeface="NikoshBAN" pitchFamily="2" charset="0"/>
              </a:rPr>
              <a:t> </a:t>
            </a:r>
            <a:r>
              <a:rPr lang="en-US" dirty="0" err="1">
                <a:latin typeface="NikoshBAN" pitchFamily="2" charset="0"/>
                <a:cs typeface="NikoshBAN" pitchFamily="2" charset="0"/>
              </a:rPr>
              <a:t>সদস্যরা</a:t>
            </a:r>
            <a:r>
              <a:rPr lang="en-US" dirty="0">
                <a:latin typeface="NikoshBAN" pitchFamily="2" charset="0"/>
                <a:cs typeface="NikoshBAN" pitchFamily="2" charset="0"/>
              </a:rPr>
              <a:t> </a:t>
            </a:r>
            <a:r>
              <a:rPr lang="en-US" dirty="0" err="1">
                <a:latin typeface="NikoshBAN" pitchFamily="2" charset="0"/>
                <a:cs typeface="NikoshBAN" pitchFamily="2" charset="0"/>
              </a:rPr>
              <a:t>একত্রে</a:t>
            </a:r>
            <a:r>
              <a:rPr lang="en-US" dirty="0">
                <a:latin typeface="NikoshBAN" pitchFamily="2" charset="0"/>
                <a:cs typeface="NikoshBAN" pitchFamily="2" charset="0"/>
              </a:rPr>
              <a:t> </a:t>
            </a:r>
            <a:r>
              <a:rPr lang="en-US" dirty="0" err="1">
                <a:latin typeface="NikoshBAN" pitchFamily="2" charset="0"/>
                <a:cs typeface="NikoshBAN" pitchFamily="2" charset="0"/>
              </a:rPr>
              <a:t>বসবাস</a:t>
            </a:r>
            <a:r>
              <a:rPr lang="en-US" dirty="0">
                <a:latin typeface="NikoshBAN" pitchFamily="2" charset="0"/>
                <a:cs typeface="NikoshBAN" pitchFamily="2" charset="0"/>
              </a:rPr>
              <a:t> </a:t>
            </a:r>
            <a:r>
              <a:rPr lang="en-US" dirty="0" err="1">
                <a:latin typeface="NikoshBAN" pitchFamily="2" charset="0"/>
                <a:cs typeface="NikoshBAN" pitchFamily="2" charset="0"/>
              </a:rPr>
              <a:t>করে</a:t>
            </a:r>
            <a:r>
              <a:rPr lang="en-US" dirty="0">
                <a:latin typeface="NikoshBAN" pitchFamily="2" charset="0"/>
                <a:cs typeface="NikoshBAN" pitchFamily="2" charset="0"/>
              </a:rPr>
              <a:t> </a:t>
            </a:r>
            <a:r>
              <a:rPr lang="en-US" dirty="0" err="1">
                <a:latin typeface="NikoshBAN" pitchFamily="2" charset="0"/>
                <a:cs typeface="NikoshBAN" pitchFamily="2" charset="0"/>
              </a:rPr>
              <a:t>এবং</a:t>
            </a:r>
            <a:r>
              <a:rPr lang="en-US" dirty="0">
                <a:latin typeface="NikoshBAN" pitchFamily="2" charset="0"/>
                <a:cs typeface="NikoshBAN" pitchFamily="2" charset="0"/>
              </a:rPr>
              <a:t> </a:t>
            </a:r>
            <a:r>
              <a:rPr lang="en-US" dirty="0" err="1">
                <a:latin typeface="NikoshBAN" pitchFamily="2" charset="0"/>
                <a:cs typeface="NikoshBAN" pitchFamily="2" charset="0"/>
              </a:rPr>
              <a:t>একত্রে</a:t>
            </a:r>
            <a:r>
              <a:rPr lang="en-US" dirty="0">
                <a:latin typeface="NikoshBAN" pitchFamily="2" charset="0"/>
                <a:cs typeface="NikoshBAN" pitchFamily="2" charset="0"/>
              </a:rPr>
              <a:t> </a:t>
            </a:r>
            <a:r>
              <a:rPr lang="en-US" dirty="0" err="1">
                <a:latin typeface="NikoshBAN" pitchFamily="2" charset="0"/>
                <a:cs typeface="NikoshBAN" pitchFamily="2" charset="0"/>
              </a:rPr>
              <a:t>অর্থনৈতিক</a:t>
            </a:r>
            <a:r>
              <a:rPr lang="en-US" dirty="0">
                <a:latin typeface="NikoshBAN" pitchFamily="2" charset="0"/>
                <a:cs typeface="NikoshBAN" pitchFamily="2" charset="0"/>
              </a:rPr>
              <a:t> </a:t>
            </a:r>
            <a:r>
              <a:rPr lang="en-US" dirty="0" err="1">
                <a:latin typeface="NikoshBAN" pitchFamily="2" charset="0"/>
                <a:cs typeface="NikoshBAN" pitchFamily="2" charset="0"/>
              </a:rPr>
              <a:t>কার্যক্রমে</a:t>
            </a:r>
            <a:r>
              <a:rPr lang="en-US" dirty="0">
                <a:latin typeface="NikoshBAN" pitchFamily="2" charset="0"/>
                <a:cs typeface="NikoshBAN" pitchFamily="2" charset="0"/>
              </a:rPr>
              <a:t> </a:t>
            </a:r>
            <a:r>
              <a:rPr lang="en-US" dirty="0" err="1">
                <a:latin typeface="NikoshBAN" pitchFamily="2" charset="0"/>
                <a:cs typeface="NikoshBAN" pitchFamily="2" charset="0"/>
              </a:rPr>
              <a:t>যোগ</a:t>
            </a:r>
            <a:r>
              <a:rPr lang="en-US" dirty="0">
                <a:latin typeface="NikoshBAN" pitchFamily="2" charset="0"/>
                <a:cs typeface="NikoshBAN" pitchFamily="2" charset="0"/>
              </a:rPr>
              <a:t> </a:t>
            </a:r>
            <a:r>
              <a:rPr lang="en-US" dirty="0" err="1">
                <a:latin typeface="NikoshBAN" pitchFamily="2" charset="0"/>
                <a:cs typeface="NikoshBAN" pitchFamily="2" charset="0"/>
              </a:rPr>
              <a:t>দেয়</a:t>
            </a:r>
            <a:r>
              <a:rPr lang="en-US" dirty="0">
                <a:latin typeface="NikoshBAN" pitchFamily="2" charset="0"/>
                <a:cs typeface="NikoshBAN" pitchFamily="2" charset="0"/>
              </a:rPr>
              <a:t>। </a:t>
            </a:r>
            <a:br>
              <a:rPr lang="en-US" dirty="0">
                <a:latin typeface="NikoshBAN" pitchFamily="2" charset="0"/>
                <a:cs typeface="NikoshBAN" pitchFamily="2" charset="0"/>
              </a:rPr>
            </a:br>
            <a:r>
              <a:rPr lang="en-US" dirty="0" smtClean="0">
                <a:latin typeface="NikoshBAN" pitchFamily="2" charset="0"/>
                <a:cs typeface="NikoshBAN" pitchFamily="2" charset="0"/>
              </a:rPr>
              <a:t>3/ W </a:t>
            </a:r>
            <a:r>
              <a:rPr lang="en-US" dirty="0">
                <a:latin typeface="NikoshBAN" pitchFamily="2" charset="0"/>
                <a:cs typeface="NikoshBAN" pitchFamily="2" charset="0"/>
              </a:rPr>
              <a:t>F </a:t>
            </a:r>
            <a:r>
              <a:rPr lang="en-US" dirty="0" err="1">
                <a:latin typeface="NikoshBAN" pitchFamily="2" charset="0"/>
                <a:cs typeface="NikoshBAN" pitchFamily="2" charset="0"/>
              </a:rPr>
              <a:t>Nimcoff</a:t>
            </a:r>
            <a:r>
              <a:rPr lang="en-US" dirty="0">
                <a:latin typeface="NikoshBAN" pitchFamily="2" charset="0"/>
                <a:cs typeface="NikoshBAN" pitchFamily="2" charset="0"/>
              </a:rPr>
              <a:t> </a:t>
            </a:r>
            <a:r>
              <a:rPr lang="en-US" dirty="0" err="1">
                <a:latin typeface="NikoshBAN" pitchFamily="2" charset="0"/>
                <a:cs typeface="NikoshBAN" pitchFamily="2" charset="0"/>
              </a:rPr>
              <a:t>বলেন</a:t>
            </a:r>
            <a:r>
              <a:rPr lang="en-US" dirty="0">
                <a:latin typeface="NikoshBAN" pitchFamily="2" charset="0"/>
                <a:cs typeface="NikoshBAN" pitchFamily="2" charset="0"/>
              </a:rPr>
              <a:t> </a:t>
            </a:r>
            <a:r>
              <a:rPr lang="en-US" dirty="0" err="1">
                <a:latin typeface="NikoshBAN" pitchFamily="2" charset="0"/>
                <a:cs typeface="NikoshBAN" pitchFamily="2" charset="0"/>
              </a:rPr>
              <a:t>পরিবার</a:t>
            </a:r>
            <a:r>
              <a:rPr lang="en-US" dirty="0">
                <a:latin typeface="NikoshBAN" pitchFamily="2" charset="0"/>
                <a:cs typeface="NikoshBAN" pitchFamily="2" charset="0"/>
              </a:rPr>
              <a:t> </a:t>
            </a:r>
            <a:r>
              <a:rPr lang="en-US" dirty="0" err="1">
                <a:latin typeface="NikoshBAN" pitchFamily="2" charset="0"/>
                <a:cs typeface="NikoshBAN" pitchFamily="2" charset="0"/>
              </a:rPr>
              <a:t>হলো</a:t>
            </a:r>
            <a:r>
              <a:rPr lang="en-US" dirty="0">
                <a:latin typeface="NikoshBAN" pitchFamily="2" charset="0"/>
                <a:cs typeface="NikoshBAN" pitchFamily="2" charset="0"/>
              </a:rPr>
              <a:t> </a:t>
            </a:r>
            <a:r>
              <a:rPr lang="en-US" dirty="0" err="1">
                <a:latin typeface="NikoshBAN" pitchFamily="2" charset="0"/>
                <a:cs typeface="NikoshBAN" pitchFamily="2" charset="0"/>
              </a:rPr>
              <a:t>সন্তানাদিসহ</a:t>
            </a:r>
            <a:r>
              <a:rPr lang="en-US" dirty="0">
                <a:latin typeface="NikoshBAN" pitchFamily="2" charset="0"/>
                <a:cs typeface="NikoshBAN" pitchFamily="2" charset="0"/>
              </a:rPr>
              <a:t> </a:t>
            </a:r>
            <a:r>
              <a:rPr lang="en-US" dirty="0" err="1">
                <a:latin typeface="NikoshBAN" pitchFamily="2" charset="0"/>
                <a:cs typeface="NikoshBAN" pitchFamily="2" charset="0"/>
              </a:rPr>
              <a:t>বা</a:t>
            </a:r>
            <a:r>
              <a:rPr lang="en-US" dirty="0">
                <a:latin typeface="NikoshBAN" pitchFamily="2" charset="0"/>
                <a:cs typeface="NikoshBAN" pitchFamily="2" charset="0"/>
              </a:rPr>
              <a:t> </a:t>
            </a:r>
            <a:r>
              <a:rPr lang="en-US" dirty="0" err="1">
                <a:latin typeface="NikoshBAN" pitchFamily="2" charset="0"/>
                <a:cs typeface="NikoshBAN" pitchFamily="2" charset="0"/>
              </a:rPr>
              <a:t>সন্তান</a:t>
            </a:r>
            <a:r>
              <a:rPr lang="en-US" dirty="0">
                <a:latin typeface="NikoshBAN" pitchFamily="2" charset="0"/>
                <a:cs typeface="NikoshBAN" pitchFamily="2" charset="0"/>
              </a:rPr>
              <a:t> </a:t>
            </a:r>
            <a:r>
              <a:rPr lang="en-US" dirty="0" err="1">
                <a:latin typeface="NikoshBAN" pitchFamily="2" charset="0"/>
                <a:cs typeface="NikoshBAN" pitchFamily="2" charset="0"/>
              </a:rPr>
              <a:t>ছাড়া</a:t>
            </a:r>
            <a:r>
              <a:rPr lang="en-US" dirty="0">
                <a:latin typeface="NikoshBAN" pitchFamily="2" charset="0"/>
                <a:cs typeface="NikoshBAN" pitchFamily="2" charset="0"/>
              </a:rPr>
              <a:t> </a:t>
            </a:r>
            <a:r>
              <a:rPr lang="en-US" dirty="0" err="1">
                <a:latin typeface="NikoshBAN" pitchFamily="2" charset="0"/>
                <a:cs typeface="NikoshBAN" pitchFamily="2" charset="0"/>
              </a:rPr>
              <a:t>স্বামী</a:t>
            </a:r>
            <a:r>
              <a:rPr lang="en-US" dirty="0">
                <a:latin typeface="NikoshBAN" pitchFamily="2" charset="0"/>
                <a:cs typeface="NikoshBAN" pitchFamily="2" charset="0"/>
              </a:rPr>
              <a:t> </a:t>
            </a:r>
            <a:r>
              <a:rPr lang="en-US" dirty="0" err="1">
                <a:latin typeface="NikoshBAN" pitchFamily="2" charset="0"/>
                <a:cs typeface="NikoshBAN" pitchFamily="2" charset="0"/>
              </a:rPr>
              <a:t>এবং</a:t>
            </a:r>
            <a:r>
              <a:rPr lang="en-US" dirty="0">
                <a:latin typeface="NikoshBAN" pitchFamily="2" charset="0"/>
                <a:cs typeface="NikoshBAN" pitchFamily="2" charset="0"/>
              </a:rPr>
              <a:t> </a:t>
            </a:r>
            <a:r>
              <a:rPr lang="en-US" dirty="0" err="1">
                <a:latin typeface="NikoshBAN" pitchFamily="2" charset="0"/>
                <a:cs typeface="NikoshBAN" pitchFamily="2" charset="0"/>
              </a:rPr>
              <a:t>স্ত্রীর</a:t>
            </a:r>
            <a:r>
              <a:rPr lang="en-US" dirty="0">
                <a:latin typeface="NikoshBAN" pitchFamily="2" charset="0"/>
                <a:cs typeface="NikoshBAN" pitchFamily="2" charset="0"/>
              </a:rPr>
              <a:t> </a:t>
            </a:r>
            <a:r>
              <a:rPr lang="en-US" dirty="0" err="1">
                <a:latin typeface="NikoshBAN" pitchFamily="2" charset="0"/>
                <a:cs typeface="NikoshBAN" pitchFamily="2" charset="0"/>
              </a:rPr>
              <a:t>কমবেশি</a:t>
            </a:r>
            <a:r>
              <a:rPr lang="en-US" dirty="0">
                <a:latin typeface="NikoshBAN" pitchFamily="2" charset="0"/>
                <a:cs typeface="NikoshBAN" pitchFamily="2" charset="0"/>
              </a:rPr>
              <a:t> </a:t>
            </a:r>
            <a:r>
              <a:rPr lang="en-US" dirty="0" err="1">
                <a:latin typeface="NikoshBAN" pitchFamily="2" charset="0"/>
                <a:cs typeface="NikoshBAN" pitchFamily="2" charset="0"/>
              </a:rPr>
              <a:t>একটি</a:t>
            </a:r>
            <a:r>
              <a:rPr lang="en-US" dirty="0">
                <a:latin typeface="NikoshBAN" pitchFamily="2" charset="0"/>
                <a:cs typeface="NikoshBAN" pitchFamily="2" charset="0"/>
              </a:rPr>
              <a:t> </a:t>
            </a:r>
            <a:r>
              <a:rPr lang="en-US" dirty="0" err="1">
                <a:latin typeface="NikoshBAN" pitchFamily="2" charset="0"/>
                <a:cs typeface="NikoshBAN" pitchFamily="2" charset="0"/>
              </a:rPr>
              <a:t>স্থায়ী</a:t>
            </a:r>
            <a:r>
              <a:rPr lang="en-US" dirty="0">
                <a:latin typeface="NikoshBAN" pitchFamily="2" charset="0"/>
                <a:cs typeface="NikoshBAN" pitchFamily="2" charset="0"/>
              </a:rPr>
              <a:t> </a:t>
            </a:r>
            <a:r>
              <a:rPr lang="en-US" dirty="0" err="1">
                <a:latin typeface="NikoshBAN" pitchFamily="2" charset="0"/>
                <a:cs typeface="NikoshBAN" pitchFamily="2" charset="0"/>
              </a:rPr>
              <a:t>সংস্থা</a:t>
            </a:r>
            <a:r>
              <a:rPr lang="en-US" dirty="0">
                <a:latin typeface="NikoshBAN" pitchFamily="2" charset="0"/>
                <a:cs typeface="NikoshBAN" pitchFamily="2" charset="0"/>
              </a:rPr>
              <a:t>।</a:t>
            </a:r>
            <a:br>
              <a:rPr lang="en-US" dirty="0">
                <a:latin typeface="NikoshBAN" pitchFamily="2" charset="0"/>
                <a:cs typeface="NikoshBAN" pitchFamily="2" charset="0"/>
              </a:rPr>
            </a:br>
            <a:endParaRPr lang="en-US" dirty="0"/>
          </a:p>
        </p:txBody>
      </p:sp>
    </p:spTree>
    <p:extLst>
      <p:ext uri="{BB962C8B-B14F-4D97-AF65-F5344CB8AC3E}">
        <p14:creationId xmlns:p14="http://schemas.microsoft.com/office/powerpoint/2010/main" val="40324193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477" y="187235"/>
            <a:ext cx="9935571" cy="6524863"/>
          </a:xfrm>
          <a:prstGeom prst="rect">
            <a:avLst/>
          </a:prstGeom>
        </p:spPr>
        <p:txBody>
          <a:bodyPr wrap="square">
            <a:spAutoFit/>
          </a:bodyPr>
          <a:lstStyle/>
          <a:p>
            <a:pPr>
              <a:defRPr/>
            </a:pPr>
            <a:r>
              <a:rPr lang="en-US" sz="4000" dirty="0" err="1">
                <a:solidFill>
                  <a:srgbClr val="FF0000"/>
                </a:solidFill>
                <a:latin typeface="NikoshBAN" panose="02000000000000000000" pitchFamily="2" charset="0"/>
                <a:cs typeface="NikoshBAN" panose="02000000000000000000" pitchFamily="2" charset="0"/>
              </a:rPr>
              <a:t>পরিবারের</a:t>
            </a:r>
            <a:r>
              <a:rPr lang="en-US" sz="4000" dirty="0">
                <a:solidFill>
                  <a:srgbClr val="FF0000"/>
                </a:solidFill>
                <a:latin typeface="NikoshBAN" panose="02000000000000000000" pitchFamily="2" charset="0"/>
                <a:cs typeface="NikoshBAN" panose="02000000000000000000" pitchFamily="2" charset="0"/>
              </a:rPr>
              <a:t> </a:t>
            </a:r>
            <a:r>
              <a:rPr lang="bn-BD" sz="4000" dirty="0" smtClean="0">
                <a:solidFill>
                  <a:srgbClr val="FF0000"/>
                </a:solidFill>
                <a:latin typeface="NikoshBAN" panose="02000000000000000000" pitchFamily="2" charset="0"/>
                <a:cs typeface="NikoshBAN" panose="02000000000000000000" pitchFamily="2" charset="0"/>
              </a:rPr>
              <a:t>বৈশি</a:t>
            </a:r>
            <a:r>
              <a:rPr lang="en-US" sz="4000" dirty="0" err="1" smtClean="0">
                <a:solidFill>
                  <a:srgbClr val="FF0000"/>
                </a:solidFill>
                <a:latin typeface="NikoshBAN" panose="02000000000000000000" pitchFamily="2" charset="0"/>
                <a:cs typeface="NikoshBAN" panose="02000000000000000000" pitchFamily="2" charset="0"/>
              </a:rPr>
              <a:t>ষ্ট্য</a:t>
            </a:r>
            <a:r>
              <a:rPr lang="bn-BD" sz="4000" dirty="0" smtClean="0">
                <a:solidFill>
                  <a:srgbClr val="FF0000"/>
                </a:solidFill>
                <a:latin typeface="NikoshBAN" panose="02000000000000000000" pitchFamily="2" charset="0"/>
                <a:cs typeface="NikoshBAN" panose="02000000000000000000" pitchFamily="2" charset="0"/>
              </a:rPr>
              <a:t> </a:t>
            </a:r>
            <a:r>
              <a:rPr lang="bn-BD" sz="4000" dirty="0">
                <a:solidFill>
                  <a:srgbClr val="FF0000"/>
                </a:solidFill>
                <a:latin typeface="NikoshBAN" panose="02000000000000000000" pitchFamily="2" charset="0"/>
                <a:cs typeface="NikoshBAN" panose="02000000000000000000" pitchFamily="2" charset="0"/>
              </a:rPr>
              <a:t>সমূহ</a:t>
            </a:r>
            <a:r>
              <a:rPr lang="en-US" sz="4000" dirty="0" smtClean="0">
                <a:solidFill>
                  <a:srgbClr val="FF0000"/>
                </a:solidFill>
                <a:latin typeface="NikoshBAN" panose="02000000000000000000" pitchFamily="2" charset="0"/>
                <a:cs typeface="NikoshBAN" panose="02000000000000000000" pitchFamily="2" charset="0"/>
              </a:rPr>
              <a:t>ঃ</a:t>
            </a:r>
          </a:p>
          <a:p>
            <a:pPr>
              <a:defRPr/>
            </a:pPr>
            <a:r>
              <a:rPr lang="en-US" sz="4000" dirty="0" err="1" smtClean="0">
                <a:solidFill>
                  <a:srgbClr val="FF0000"/>
                </a:solidFill>
                <a:latin typeface="NikoshBAN" panose="02000000000000000000" pitchFamily="2" charset="0"/>
                <a:cs typeface="NikoshBAN" panose="02000000000000000000" pitchFamily="2" charset="0"/>
              </a:rPr>
              <a:t>ম্যাকাইভার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এন্ড</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পেজ</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তাদের</a:t>
            </a:r>
            <a:r>
              <a:rPr lang="en-US" sz="4000" dirty="0" smtClean="0">
                <a:solidFill>
                  <a:srgbClr val="FF0000"/>
                </a:solidFill>
                <a:latin typeface="NikoshBAN" panose="02000000000000000000" pitchFamily="2" charset="0"/>
                <a:cs typeface="NikoshBAN" panose="02000000000000000000" pitchFamily="2" charset="0"/>
              </a:rPr>
              <a:t> Society </a:t>
            </a:r>
            <a:r>
              <a:rPr lang="en-US" sz="4000" dirty="0" err="1" smtClean="0">
                <a:solidFill>
                  <a:srgbClr val="FF0000"/>
                </a:solidFill>
                <a:latin typeface="NikoshBAN" panose="02000000000000000000" pitchFamily="2" charset="0"/>
                <a:cs typeface="NikoshBAN" panose="02000000000000000000" pitchFamily="2" charset="0"/>
              </a:rPr>
              <a:t>নামক</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গ্রন্থে</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পরিবারের</a:t>
            </a:r>
            <a:r>
              <a:rPr lang="en-US" sz="4000" dirty="0" smtClean="0">
                <a:solidFill>
                  <a:srgbClr val="FF0000"/>
                </a:solidFill>
                <a:latin typeface="NikoshBAN" panose="02000000000000000000" pitchFamily="2" charset="0"/>
                <a:cs typeface="NikoshBAN" panose="02000000000000000000" pitchFamily="2" charset="0"/>
              </a:rPr>
              <a:t> ৫টি </a:t>
            </a:r>
            <a:r>
              <a:rPr lang="bn-BD" sz="4000" dirty="0" smtClean="0">
                <a:solidFill>
                  <a:srgbClr val="FF0000"/>
                </a:solidFill>
                <a:latin typeface="NikoshBAN" panose="02000000000000000000" pitchFamily="2" charset="0"/>
                <a:cs typeface="NikoshBAN" panose="02000000000000000000" pitchFamily="2" charset="0"/>
              </a:rPr>
              <a:t>বৈশি</a:t>
            </a:r>
            <a:r>
              <a:rPr lang="en-US" sz="4000" dirty="0" err="1" smtClean="0">
                <a:solidFill>
                  <a:srgbClr val="FF0000"/>
                </a:solidFill>
                <a:latin typeface="NikoshBAN" panose="02000000000000000000" pitchFamily="2" charset="0"/>
                <a:cs typeface="NikoshBAN" panose="02000000000000000000" pitchFamily="2" charset="0"/>
              </a:rPr>
              <a:t>ষ্ট্যের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কথা</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উল্লেখ</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করেন।</a:t>
            </a:r>
            <a:r>
              <a:rPr lang="en-US" sz="4000" dirty="0" err="1">
                <a:solidFill>
                  <a:srgbClr val="FF0000"/>
                </a:solidFill>
                <a:latin typeface="NikoshBAN" panose="02000000000000000000" pitchFamily="2" charset="0"/>
                <a:cs typeface="NikoshBAN" panose="02000000000000000000" pitchFamily="2" charset="0"/>
              </a:rPr>
              <a:t>পরিবারের</a:t>
            </a:r>
            <a:r>
              <a:rPr lang="en-US" sz="4000" dirty="0">
                <a:solidFill>
                  <a:srgbClr val="FF0000"/>
                </a:solidFill>
                <a:latin typeface="NikoshBAN" panose="02000000000000000000" pitchFamily="2" charset="0"/>
                <a:cs typeface="NikoshBAN" panose="02000000000000000000" pitchFamily="2" charset="0"/>
              </a:rPr>
              <a:t> </a:t>
            </a:r>
            <a:r>
              <a:rPr lang="bn-BD" sz="4000" dirty="0">
                <a:solidFill>
                  <a:srgbClr val="FF0000"/>
                </a:solidFill>
                <a:latin typeface="NikoshBAN" panose="02000000000000000000" pitchFamily="2" charset="0"/>
                <a:cs typeface="NikoshBAN" panose="02000000000000000000" pitchFamily="2" charset="0"/>
              </a:rPr>
              <a:t>বৈশি</a:t>
            </a:r>
            <a:r>
              <a:rPr lang="en-US" sz="4000" dirty="0" err="1">
                <a:solidFill>
                  <a:srgbClr val="FF0000"/>
                </a:solidFill>
                <a:latin typeface="NikoshBAN" panose="02000000000000000000" pitchFamily="2" charset="0"/>
                <a:cs typeface="NikoshBAN" panose="02000000000000000000" pitchFamily="2" charset="0"/>
              </a:rPr>
              <a:t>ষ্ট্য</a:t>
            </a:r>
            <a:r>
              <a:rPr lang="bn-BD" sz="4000" dirty="0">
                <a:solidFill>
                  <a:srgbClr val="FF0000"/>
                </a:solidFill>
                <a:latin typeface="NikoshBAN" panose="02000000000000000000" pitchFamily="2" charset="0"/>
                <a:cs typeface="NikoshBAN" panose="02000000000000000000" pitchFamily="2" charset="0"/>
              </a:rPr>
              <a:t> </a:t>
            </a:r>
            <a:r>
              <a:rPr lang="bn-BD" sz="4000" dirty="0" smtClean="0">
                <a:solidFill>
                  <a:srgbClr val="FF0000"/>
                </a:solidFill>
                <a:latin typeface="NikoshBAN" panose="02000000000000000000" pitchFamily="2" charset="0"/>
                <a:cs typeface="NikoshBAN" panose="02000000000000000000" pitchFamily="2" charset="0"/>
              </a:rPr>
              <a:t>সমূহ</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হলোঃ</a:t>
            </a:r>
            <a:endParaRPr lang="en-US" sz="4000" dirty="0" smtClean="0">
              <a:solidFill>
                <a:srgbClr val="FF0000"/>
              </a:solidFill>
              <a:latin typeface="NikoshBAN" panose="02000000000000000000" pitchFamily="2" charset="0"/>
              <a:cs typeface="NikoshBAN" panose="02000000000000000000" pitchFamily="2" charset="0"/>
            </a:endParaRPr>
          </a:p>
          <a:p>
            <a:pPr>
              <a:defRPr/>
            </a:pPr>
            <a:r>
              <a:rPr lang="en-US" sz="4000" dirty="0" smtClean="0">
                <a:solidFill>
                  <a:srgbClr val="FF0000"/>
                </a:solidFill>
                <a:latin typeface="NikoshBAN" panose="02000000000000000000" pitchFamily="2" charset="0"/>
                <a:cs typeface="NikoshBAN" panose="02000000000000000000" pitchFamily="2" charset="0"/>
              </a:rPr>
              <a:t>১। </a:t>
            </a:r>
            <a:r>
              <a:rPr lang="en-US" sz="4000" dirty="0" err="1" smtClean="0">
                <a:solidFill>
                  <a:srgbClr val="FF0000"/>
                </a:solidFill>
                <a:latin typeface="NikoshBAN" panose="02000000000000000000" pitchFamily="2" charset="0"/>
                <a:cs typeface="NikoshBAN" panose="02000000000000000000" pitchFamily="2" charset="0"/>
              </a:rPr>
              <a:t>যুগল</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সম্পর্ক</a:t>
            </a:r>
            <a:r>
              <a:rPr lang="en-US" sz="4000" dirty="0" smtClean="0">
                <a:solidFill>
                  <a:srgbClr val="FF0000"/>
                </a:solidFill>
                <a:latin typeface="NikoshBAN" panose="02000000000000000000" pitchFamily="2" charset="0"/>
                <a:cs typeface="NikoshBAN" panose="02000000000000000000" pitchFamily="2" charset="0"/>
              </a:rPr>
              <a:t>।</a:t>
            </a:r>
          </a:p>
          <a:p>
            <a:pPr>
              <a:defRPr/>
            </a:pPr>
            <a:r>
              <a:rPr lang="en-US" sz="4000" dirty="0" smtClean="0">
                <a:solidFill>
                  <a:srgbClr val="FF0000"/>
                </a:solidFill>
                <a:latin typeface="NikoshBAN" panose="02000000000000000000" pitchFamily="2" charset="0"/>
                <a:cs typeface="NikoshBAN" panose="02000000000000000000" pitchFamily="2" charset="0"/>
              </a:rPr>
              <a:t>২। </a:t>
            </a:r>
            <a:r>
              <a:rPr lang="en-US" sz="4000" dirty="0" err="1" smtClean="0">
                <a:solidFill>
                  <a:srgbClr val="FF0000"/>
                </a:solidFill>
                <a:latin typeface="NikoshBAN" panose="02000000000000000000" pitchFamily="2" charset="0"/>
                <a:cs typeface="NikoshBAN" panose="02000000000000000000" pitchFamily="2" charset="0"/>
              </a:rPr>
              <a:t>বিবাহের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মাধ্যমে</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নারী-পুরুষের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মধ্যে</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স্থায়ী</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যৌন</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সম্পর্ক</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সৃষ্টি</a:t>
            </a:r>
            <a:r>
              <a:rPr lang="en-US" sz="4000" dirty="0" smtClean="0">
                <a:solidFill>
                  <a:srgbClr val="FF0000"/>
                </a:solidFill>
                <a:latin typeface="NikoshBAN" panose="02000000000000000000" pitchFamily="2" charset="0"/>
                <a:cs typeface="NikoshBAN" panose="02000000000000000000" pitchFamily="2" charset="0"/>
              </a:rPr>
              <a:t>।</a:t>
            </a:r>
          </a:p>
          <a:p>
            <a:pPr>
              <a:defRPr/>
            </a:pPr>
            <a:r>
              <a:rPr lang="en-US" sz="4000" dirty="0" smtClean="0">
                <a:solidFill>
                  <a:srgbClr val="FF0000"/>
                </a:solidFill>
                <a:latin typeface="NikoshBAN" panose="02000000000000000000" pitchFamily="2" charset="0"/>
                <a:cs typeface="NikoshBAN" panose="02000000000000000000" pitchFamily="2" charset="0"/>
              </a:rPr>
              <a:t>৩। </a:t>
            </a:r>
            <a:r>
              <a:rPr lang="en-US" sz="4000" dirty="0" err="1" smtClean="0">
                <a:solidFill>
                  <a:srgbClr val="FF0000"/>
                </a:solidFill>
                <a:latin typeface="NikoshBAN" panose="02000000000000000000" pitchFamily="2" charset="0"/>
                <a:cs typeface="NikoshBAN" panose="02000000000000000000" pitchFamily="2" charset="0"/>
              </a:rPr>
              <a:t>বংশানুক্রমে</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পরিবারের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বিকাশ</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লাভ</a:t>
            </a:r>
            <a:r>
              <a:rPr lang="en-US" sz="4000" dirty="0" smtClean="0">
                <a:solidFill>
                  <a:srgbClr val="FF0000"/>
                </a:solidFill>
                <a:latin typeface="NikoshBAN" panose="02000000000000000000" pitchFamily="2" charset="0"/>
                <a:cs typeface="NikoshBAN" panose="02000000000000000000" pitchFamily="2" charset="0"/>
              </a:rPr>
              <a:t> ।</a:t>
            </a:r>
          </a:p>
          <a:p>
            <a:pPr>
              <a:defRPr/>
            </a:pPr>
            <a:r>
              <a:rPr lang="en-US" sz="4000" dirty="0" smtClean="0">
                <a:solidFill>
                  <a:srgbClr val="FF0000"/>
                </a:solidFill>
                <a:latin typeface="NikoshBAN" panose="02000000000000000000" pitchFamily="2" charset="0"/>
                <a:cs typeface="NikoshBAN" panose="02000000000000000000" pitchFamily="2" charset="0"/>
              </a:rPr>
              <a:t>৪। </a:t>
            </a:r>
            <a:r>
              <a:rPr lang="en-US" sz="4000" dirty="0" err="1" smtClean="0">
                <a:solidFill>
                  <a:srgbClr val="FF0000"/>
                </a:solidFill>
                <a:latin typeface="NikoshBAN" panose="02000000000000000000" pitchFamily="2" charset="0"/>
                <a:cs typeface="NikoshBAN" panose="02000000000000000000" pitchFamily="2" charset="0"/>
              </a:rPr>
              <a:t>একই</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গ্রহে</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অবস্থান</a:t>
            </a:r>
            <a:r>
              <a:rPr lang="en-US" sz="4000" dirty="0" smtClean="0">
                <a:solidFill>
                  <a:srgbClr val="FF0000"/>
                </a:solidFill>
                <a:latin typeface="NikoshBAN" panose="02000000000000000000" pitchFamily="2" charset="0"/>
                <a:cs typeface="NikoshBAN" panose="02000000000000000000" pitchFamily="2" charset="0"/>
              </a:rPr>
              <a:t> । </a:t>
            </a:r>
          </a:p>
          <a:p>
            <a:pPr>
              <a:defRPr/>
            </a:pPr>
            <a:r>
              <a:rPr lang="en-US" sz="4000" dirty="0" smtClean="0">
                <a:solidFill>
                  <a:srgbClr val="FF0000"/>
                </a:solidFill>
                <a:latin typeface="NikoshBAN" panose="02000000000000000000" pitchFamily="2" charset="0"/>
                <a:cs typeface="NikoshBAN" panose="02000000000000000000" pitchFamily="2" charset="0"/>
              </a:rPr>
              <a:t>৫। </a:t>
            </a:r>
            <a:r>
              <a:rPr lang="en-US" sz="4000" dirty="0" err="1" smtClean="0">
                <a:solidFill>
                  <a:srgbClr val="FF0000"/>
                </a:solidFill>
                <a:latin typeface="NikoshBAN" panose="02000000000000000000" pitchFamily="2" charset="0"/>
                <a:cs typeface="NikoshBAN" panose="02000000000000000000" pitchFamily="2" charset="0"/>
              </a:rPr>
              <a:t>একটি</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অর্থনৈতিক</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পদ্ধতির</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মাধ্যমে</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গোষ্ঠী</a:t>
            </a:r>
            <a:r>
              <a:rPr lang="en-US" sz="4000" dirty="0" smtClean="0">
                <a:solidFill>
                  <a:srgbClr val="FF0000"/>
                </a:solidFill>
                <a:latin typeface="NikoshBAN" panose="02000000000000000000" pitchFamily="2" charset="0"/>
                <a:cs typeface="NikoshBAN" panose="02000000000000000000" pitchFamily="2" charset="0"/>
              </a:rPr>
              <a:t> </a:t>
            </a:r>
            <a:r>
              <a:rPr lang="en-US" sz="4000" dirty="0" err="1" smtClean="0">
                <a:solidFill>
                  <a:srgbClr val="FF0000"/>
                </a:solidFill>
                <a:latin typeface="NikoshBAN" panose="02000000000000000000" pitchFamily="2" charset="0"/>
                <a:cs typeface="NikoshBAN" panose="02000000000000000000" pitchFamily="2" charset="0"/>
              </a:rPr>
              <a:t>পরিচালনা</a:t>
            </a:r>
            <a:r>
              <a:rPr lang="en-US" sz="4000" dirty="0" smtClean="0">
                <a:solidFill>
                  <a:srgbClr val="FF0000"/>
                </a:solidFill>
                <a:latin typeface="NikoshBAN" panose="02000000000000000000" pitchFamily="2" charset="0"/>
                <a:cs typeface="NikoshBAN" panose="02000000000000000000" pitchFamily="2" charset="0"/>
              </a:rPr>
              <a:t> ।</a:t>
            </a:r>
            <a:endParaRPr lang="en-US" sz="4000" dirty="0">
              <a:solidFill>
                <a:srgbClr val="FF0000"/>
              </a:solidFill>
              <a:latin typeface="NikoshBAN" panose="02000000000000000000" pitchFamily="2" charset="0"/>
              <a:cs typeface="NikoshBAN" panose="02000000000000000000" pitchFamily="2" charset="0"/>
            </a:endParaRPr>
          </a:p>
          <a:p>
            <a:pPr>
              <a:defRPr/>
            </a:pPr>
            <a:endParaRPr lang="en-US" sz="4000" dirty="0" smtClean="0">
              <a:solidFill>
                <a:srgbClr val="FF0000"/>
              </a:solidFill>
              <a:latin typeface="NikoshBAN" panose="02000000000000000000" pitchFamily="2" charset="0"/>
              <a:cs typeface="NikoshBAN" panose="02000000000000000000" pitchFamily="2" charset="0"/>
            </a:endParaRPr>
          </a:p>
          <a:p>
            <a:pPr>
              <a:defRPr/>
            </a:pPr>
            <a:endParaRPr lang="bn-BD"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803280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wipe(down)">
                                      <p:cBhvr>
                                        <p:cTn id="18" dur="5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wipe(down)">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additive="base">
                                        <p:cTn id="28"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Effect transition="in" filter="wipe(down)">
                                      <p:cBhvr>
                                        <p:cTn id="34" dur="500"/>
                                        <p:tgtEl>
                                          <p:spTgt spid="2">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 calcmode="lin" valueType="num">
                                      <p:cBhvr additive="base">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TotalTime>
  <Words>570</Words>
  <Application>Microsoft Office PowerPoint</Application>
  <PresentationFormat>Widescreen</PresentationFormat>
  <Paragraphs>70</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ArhialkhanMJ</vt:lpstr>
      <vt:lpstr>Arial</vt:lpstr>
      <vt:lpstr>Calibri</vt:lpstr>
      <vt:lpstr>Calibri Light</vt:lpstr>
      <vt:lpstr>NikoshBAN</vt:lpstr>
      <vt:lpstr>SutonnyMJ</vt:lpstr>
      <vt:lpstr>Vrinda</vt:lpstr>
      <vt:lpstr>Office Theme</vt:lpstr>
      <vt:lpstr>সমাজবিজ্ঞান ক্লাসে সবাইকে স্বাগতম</vt:lpstr>
      <vt:lpstr>       শিক্ষক পরিচিতি </vt:lpstr>
      <vt:lpstr>বিষয় পরিচিতি </vt:lpstr>
      <vt:lpstr>PowerPoint Presentation</vt:lpstr>
      <vt:lpstr>আজকের পাঠ থেকে আমরা যা যা শিখব </vt:lpstr>
      <vt:lpstr>পরিবারঃ-  ইরেজি Family শব্দটি এসেছে Familia থেকে যার অর্থ সেবক। রোমান আইনে পরিবার বলতে এমন গোষ্ঠীকে বোঝায় যারা উপাদক. দাস-দাসী এবং অন্যান্য সদস্য নিয়ে গঠিত।  পরিবার (Family) হল মোটামুতিভাবে স্থায়ী এমন একটি সংগঠন যেখানে সন্তান-সন্ততিসহ বা সন্তান-সন্ততি ছাড়া স্বামী এবং স্ত্রী একত্রে বসবাস করে।   </vt:lpstr>
      <vt:lpstr>PowerPoint Presentation</vt:lpstr>
      <vt:lpstr>পরিবারের সংগাঃ ১। Maciver and page তাদের Society নামক গ্রন্থে বলেন যে, পরিবার হচ্ছে মোটামুটি স্থায়ি এমন একটি গোষ্ঠী যাদের মধ্যে সুনিদিষ্ট যৌন সম্পর্ক আছে যা সন্তান উৎপাদন ও লালন পালনের স্বার্থে যথেষ্ট সুস্পষ্ট ও স্থায়ী।  ২। কার্ল মার্কস বলেনঃ পরিবার হল এমন একটি সামাজিক গোষ্ঠী যার সদস্যরা একত্রে বসবাস করে এবং একত্রে অর্থনৈতিক কার্যক্রমে যোগ দেয়।  3/ W F Nimcoff বলেন পরিবার হলো সন্তানাদিসহ বা সন্তান ছাড়া স্বামী এবং স্ত্রীর কমবেশি একটি স্থায়ী সংস্থা। </vt:lpstr>
      <vt:lpstr>PowerPoint Presentation</vt:lpstr>
      <vt:lpstr> পরিবারের উৎপত্তি সংক্রান্ত বিভিন্ন মতবাদঃ ১। অবাধ যৌনাচার। ২। রক্ত সম্পর্কিত পরিবার । ৩। পুনালুয়ান পরিবার।  ৪। সিনডিয়াসমিয়ান পরিবার। ৫। পিতৃতান্ত্রিক পরিবার।  ৬। একক বিবাহভিত্তিক পরিবার।  মন্তব্যঃ আদিম সমাজবিজ্ঞানিদের মতে,যৌন চাহিদা মেটানোর জন্য পরিবারের উৎপত্তি হয়েছে। আর আধুনিক সমাজবিজ্ঞানিদের মতে, মানুষের ইচ্ছা ও চাহিদার প্রয়োজনে পরিবারের উৎপত্তি ঘটেছে।  </vt:lpstr>
      <vt:lpstr>Sexual Promiscuity</vt:lpstr>
      <vt:lpstr>PowerPoint Presentation</vt:lpstr>
      <vt:lpstr>৩। পুনালুয়ান পরিবার।  </vt:lpstr>
      <vt:lpstr>PowerPoint Presentation</vt:lpstr>
      <vt:lpstr>৪। সিনডিয়াসমিয়ান পরিবার। </vt:lpstr>
      <vt:lpstr>৫। পিতৃতান্ত্রিক পরিবারঃ এ প্রকারের পরিবার গড়ে ওঠে একজন পুরুষের সংগে একাধিক স্ত্রীর বিয়ের ভিত্তিতে। এই পরিবারের ক্ষমতা বয়স্ক পুরুষ, স্বামী বা পিতার হাতে ন্যাস্ত থাকে।   ৬। একক বিবাহভিত্তিক পরিবারঃ(Monogamian Family) একজন পুরুষের সাথে অপর একজন মহিলার বিবাহসূত্রে এ পরিবার গড়ে ওঠে। মর্গানের মতে, মনোগ্যামিয়ান পরিবার আধুনিক পরবারের সর্বজনীন রুপ। এটা হচ্ছে পঞ্চম স্তরের পরিবার প্রথা এবং ষষ্ঠ স্তরের যৌন জীবন ।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SHAHIN</dc:creator>
  <cp:lastModifiedBy>ICT_LAB</cp:lastModifiedBy>
  <cp:revision>117</cp:revision>
  <dcterms:created xsi:type="dcterms:W3CDTF">2019-07-27T14:21:44Z</dcterms:created>
  <dcterms:modified xsi:type="dcterms:W3CDTF">2020-10-25T11:02:17Z</dcterms:modified>
</cp:coreProperties>
</file>