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82" r:id="rId4"/>
    <p:sldId id="271" r:id="rId5"/>
    <p:sldId id="260" r:id="rId6"/>
    <p:sldId id="258" r:id="rId7"/>
    <p:sldId id="26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5" r:id="rId19"/>
    <p:sldId id="270" r:id="rId20"/>
    <p:sldId id="262" r:id="rId21"/>
    <p:sldId id="284" r:id="rId22"/>
    <p:sldId id="28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87179" autoAdjust="0"/>
  </p:normalViewPr>
  <p:slideViewPr>
    <p:cSldViewPr>
      <p:cViewPr varScale="1">
        <p:scale>
          <a:sx n="63" d="100"/>
          <a:sy n="63" d="100"/>
        </p:scale>
        <p:origin x="36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A12F1-3601-4EA7-BE32-133FAE5451C6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C0805-90EF-41E5-93EF-DC0980DA1A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28D930-F3EC-4917-88A2-516B6646C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533400"/>
            <a:ext cx="8610600" cy="5638800"/>
          </a:xfrm>
          <a:prstGeom prst="rect">
            <a:avLst/>
          </a:prstGeom>
        </p:spPr>
      </p:pic>
      <p:sp>
        <p:nvSpPr>
          <p:cNvPr id="2" name="Flowchart: Process 1">
            <a:extLst>
              <a:ext uri="{FF2B5EF4-FFF2-40B4-BE49-F238E27FC236}">
                <a16:creationId xmlns:a16="http://schemas.microsoft.com/office/drawing/2014/main" id="{7BD397A8-E2A8-4CEE-9A62-94ED75F4D509}"/>
              </a:ext>
            </a:extLst>
          </p:cNvPr>
          <p:cNvSpPr/>
          <p:nvPr/>
        </p:nvSpPr>
        <p:spPr>
          <a:xfrm>
            <a:off x="2743200" y="6172200"/>
            <a:ext cx="3124200" cy="609600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 descr="Animated_Flag_of_Bangladesh.gif">
            <a:extLst>
              <a:ext uri="{FF2B5EF4-FFF2-40B4-BE49-F238E27FC236}">
                <a16:creationId xmlns:a16="http://schemas.microsoft.com/office/drawing/2014/main" id="{75967A82-7C7C-4AA0-AFE1-3C805F4ED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309" y="502920"/>
            <a:ext cx="3042182" cy="14519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3AEFBB-79C9-47A8-9CBD-5ECB5762D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3657600" cy="5257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ACD98A-39F2-4E9B-9754-3721279A03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82880"/>
            <a:ext cx="4191000" cy="52273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EE4A7C-806F-4AF9-A78E-F235F0F05C3E}"/>
              </a:ext>
            </a:extLst>
          </p:cNvPr>
          <p:cNvSpPr txBox="1"/>
          <p:nvPr/>
        </p:nvSpPr>
        <p:spPr>
          <a:xfrm>
            <a:off x="1866900" y="6059269"/>
            <a:ext cx="40386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শহরের বিদ্যুৎ ব্যবস্থা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270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786A9B-C949-47E7-9546-515C01EBD4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"/>
            <a:ext cx="4191000" cy="472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5E6628-FBD7-4691-9988-18CC2E8CE1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6200"/>
            <a:ext cx="4343400" cy="472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F32FFA-3C9C-43D7-BBAD-0BB3B1DD3958}"/>
              </a:ext>
            </a:extLst>
          </p:cNvPr>
          <p:cNvSpPr txBox="1"/>
          <p:nvPr/>
        </p:nvSpPr>
        <p:spPr>
          <a:xfrm>
            <a:off x="1905000" y="5562600"/>
            <a:ext cx="52578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শহরের রাস্তার ধারে রাতের  দৃর্শ্য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2312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68E712-8D11-4380-852C-5F3071FD6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52400"/>
            <a:ext cx="8001000" cy="5334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38AFF9-CD97-48EC-B099-9FE372EF576F}"/>
              </a:ext>
            </a:extLst>
          </p:cNvPr>
          <p:cNvSpPr txBox="1"/>
          <p:nvPr/>
        </p:nvSpPr>
        <p:spPr>
          <a:xfrm>
            <a:off x="1905000" y="5562600"/>
            <a:ext cx="40386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ধর্মীয় প্রতিষ্টান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7386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F71F83-5E29-4540-8BA0-C3E0C57B7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7886700" cy="541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4E07A1-CFD4-46D0-AF7A-189347694007}"/>
              </a:ext>
            </a:extLst>
          </p:cNvPr>
          <p:cNvSpPr txBox="1"/>
          <p:nvPr/>
        </p:nvSpPr>
        <p:spPr>
          <a:xfrm>
            <a:off x="1905000" y="5562600"/>
            <a:ext cx="40386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শিল্পকলা একাডেমী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0515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C5D747-4DB8-4526-B2DB-E27FEF6A4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228600"/>
            <a:ext cx="4267200" cy="5029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02EA88-0697-4E84-827A-55978A79EC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962" y="228600"/>
            <a:ext cx="4267200" cy="5029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094C50-180C-4B20-ADF1-A694C801137C}"/>
              </a:ext>
            </a:extLst>
          </p:cNvPr>
          <p:cNvSpPr txBox="1"/>
          <p:nvPr/>
        </p:nvSpPr>
        <p:spPr>
          <a:xfrm>
            <a:off x="1905000" y="5562600"/>
            <a:ext cx="40386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শহরের বাজারের  দৃর্শ্য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5735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60A1AB-3C0F-4D99-AE19-0BA255D72E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152400"/>
            <a:ext cx="4343400" cy="5638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065209-E123-44A5-8F16-7CA8D9174C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0" y="152400"/>
            <a:ext cx="4267200" cy="5638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59ECA0-128F-4BB7-9AFD-FCFE5E68D508}"/>
              </a:ext>
            </a:extLst>
          </p:cNvPr>
          <p:cNvSpPr txBox="1"/>
          <p:nvPr/>
        </p:nvSpPr>
        <p:spPr>
          <a:xfrm>
            <a:off x="1828800" y="5943600"/>
            <a:ext cx="40386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শিশুপার্ক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0390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DC047D-A6A6-49EF-AB46-949CE055C9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8229600" cy="5867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AD56B8-7A2C-4198-A419-1E50F5E8C01F}"/>
              </a:ext>
            </a:extLst>
          </p:cNvPr>
          <p:cNvSpPr txBox="1"/>
          <p:nvPr/>
        </p:nvSpPr>
        <p:spPr>
          <a:xfrm>
            <a:off x="1981200" y="6019800"/>
            <a:ext cx="40386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খেলার মাঠ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432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170FE30-5B75-497E-ADF4-18AA123EA93D}"/>
              </a:ext>
            </a:extLst>
          </p:cNvPr>
          <p:cNvSpPr/>
          <p:nvPr/>
        </p:nvSpPr>
        <p:spPr>
          <a:xfrm>
            <a:off x="3066757" y="4648200"/>
            <a:ext cx="2114416" cy="1784599"/>
          </a:xfrm>
          <a:custGeom>
            <a:avLst/>
            <a:gdLst>
              <a:gd name="connsiteX0" fmla="*/ 0 w 1365600"/>
              <a:gd name="connsiteY0" fmla="*/ 590702 h 1181404"/>
              <a:gd name="connsiteX1" fmla="*/ 682800 w 1365600"/>
              <a:gd name="connsiteY1" fmla="*/ 0 h 1181404"/>
              <a:gd name="connsiteX2" fmla="*/ 1365600 w 1365600"/>
              <a:gd name="connsiteY2" fmla="*/ 590702 h 1181404"/>
              <a:gd name="connsiteX3" fmla="*/ 682800 w 1365600"/>
              <a:gd name="connsiteY3" fmla="*/ 1181404 h 1181404"/>
              <a:gd name="connsiteX4" fmla="*/ 0 w 1365600"/>
              <a:gd name="connsiteY4" fmla="*/ 590702 h 1181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5600" h="1181404">
                <a:moveTo>
                  <a:pt x="0" y="590702"/>
                </a:moveTo>
                <a:cubicBezTo>
                  <a:pt x="0" y="264466"/>
                  <a:pt x="305700" y="0"/>
                  <a:pt x="682800" y="0"/>
                </a:cubicBezTo>
                <a:cubicBezTo>
                  <a:pt x="1059900" y="0"/>
                  <a:pt x="1365600" y="264466"/>
                  <a:pt x="1365600" y="590702"/>
                </a:cubicBezTo>
                <a:cubicBezTo>
                  <a:pt x="1365600" y="916938"/>
                  <a:pt x="1059900" y="1181404"/>
                  <a:pt x="682800" y="1181404"/>
                </a:cubicBezTo>
                <a:cubicBezTo>
                  <a:pt x="305700" y="1181404"/>
                  <a:pt x="0" y="916938"/>
                  <a:pt x="0" y="59070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5547" tIns="208573" rIns="235547" bIns="208573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BD" sz="2800" dirty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খেলার  মাঠ </a:t>
            </a:r>
            <a:endParaRPr lang="en-US" sz="2800" b="0" kern="1200" cap="none" spc="0" dirty="0">
              <a:ln w="0"/>
              <a:blipFill>
                <a:blip r:embed="rId2"/>
                <a:tile tx="0" ty="0" sx="100000" sy="100000" flip="none" algn="tl"/>
              </a:blip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42911E3-B890-4A4A-B9B1-7F5C0AE35ED0}"/>
              </a:ext>
            </a:extLst>
          </p:cNvPr>
          <p:cNvSpPr/>
          <p:nvPr/>
        </p:nvSpPr>
        <p:spPr>
          <a:xfrm>
            <a:off x="915676" y="4037184"/>
            <a:ext cx="2114416" cy="1784599"/>
          </a:xfrm>
          <a:custGeom>
            <a:avLst/>
            <a:gdLst>
              <a:gd name="connsiteX0" fmla="*/ 0 w 1365600"/>
              <a:gd name="connsiteY0" fmla="*/ 590702 h 1181404"/>
              <a:gd name="connsiteX1" fmla="*/ 682800 w 1365600"/>
              <a:gd name="connsiteY1" fmla="*/ 0 h 1181404"/>
              <a:gd name="connsiteX2" fmla="*/ 1365600 w 1365600"/>
              <a:gd name="connsiteY2" fmla="*/ 590702 h 1181404"/>
              <a:gd name="connsiteX3" fmla="*/ 682800 w 1365600"/>
              <a:gd name="connsiteY3" fmla="*/ 1181404 h 1181404"/>
              <a:gd name="connsiteX4" fmla="*/ 0 w 1365600"/>
              <a:gd name="connsiteY4" fmla="*/ 590702 h 1181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5600" h="1181404">
                <a:moveTo>
                  <a:pt x="0" y="590702"/>
                </a:moveTo>
                <a:cubicBezTo>
                  <a:pt x="0" y="264466"/>
                  <a:pt x="305700" y="0"/>
                  <a:pt x="682800" y="0"/>
                </a:cubicBezTo>
                <a:cubicBezTo>
                  <a:pt x="1059900" y="0"/>
                  <a:pt x="1365600" y="264466"/>
                  <a:pt x="1365600" y="590702"/>
                </a:cubicBezTo>
                <a:cubicBezTo>
                  <a:pt x="1365600" y="916938"/>
                  <a:pt x="1059900" y="1181404"/>
                  <a:pt x="682800" y="1181404"/>
                </a:cubicBezTo>
                <a:cubicBezTo>
                  <a:pt x="305700" y="1181404"/>
                  <a:pt x="0" y="916938"/>
                  <a:pt x="0" y="590702"/>
                </a:cubicBez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5547" tIns="208573" rIns="235547" bIns="208573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BD" sz="2800" dirty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পার্ক </a:t>
            </a:r>
            <a:endParaRPr lang="en-US" sz="2800" b="0" kern="1200" cap="none" spc="0" dirty="0">
              <a:ln w="0"/>
              <a:blipFill>
                <a:blip r:embed="rId2"/>
                <a:tile tx="0" ty="0" sx="100000" sy="100000" flip="none" algn="tl"/>
              </a:blip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CCAB937-099E-405C-B789-ECD4A5489227}"/>
              </a:ext>
            </a:extLst>
          </p:cNvPr>
          <p:cNvSpPr/>
          <p:nvPr/>
        </p:nvSpPr>
        <p:spPr>
          <a:xfrm>
            <a:off x="574210" y="2080697"/>
            <a:ext cx="2114416" cy="1784599"/>
          </a:xfrm>
          <a:custGeom>
            <a:avLst/>
            <a:gdLst>
              <a:gd name="connsiteX0" fmla="*/ 0 w 1365600"/>
              <a:gd name="connsiteY0" fmla="*/ 590702 h 1181404"/>
              <a:gd name="connsiteX1" fmla="*/ 682800 w 1365600"/>
              <a:gd name="connsiteY1" fmla="*/ 0 h 1181404"/>
              <a:gd name="connsiteX2" fmla="*/ 1365600 w 1365600"/>
              <a:gd name="connsiteY2" fmla="*/ 590702 h 1181404"/>
              <a:gd name="connsiteX3" fmla="*/ 682800 w 1365600"/>
              <a:gd name="connsiteY3" fmla="*/ 1181404 h 1181404"/>
              <a:gd name="connsiteX4" fmla="*/ 0 w 1365600"/>
              <a:gd name="connsiteY4" fmla="*/ 590702 h 1181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5600" h="1181404">
                <a:moveTo>
                  <a:pt x="0" y="590702"/>
                </a:moveTo>
                <a:cubicBezTo>
                  <a:pt x="0" y="264466"/>
                  <a:pt x="305700" y="0"/>
                  <a:pt x="682800" y="0"/>
                </a:cubicBezTo>
                <a:cubicBezTo>
                  <a:pt x="1059900" y="0"/>
                  <a:pt x="1365600" y="264466"/>
                  <a:pt x="1365600" y="590702"/>
                </a:cubicBezTo>
                <a:cubicBezTo>
                  <a:pt x="1365600" y="916938"/>
                  <a:pt x="1059900" y="1181404"/>
                  <a:pt x="682800" y="1181404"/>
                </a:cubicBezTo>
                <a:cubicBezTo>
                  <a:pt x="305700" y="1181404"/>
                  <a:pt x="0" y="916938"/>
                  <a:pt x="0" y="590702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5547" tIns="208573" rIns="235547" bIns="208573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BD" sz="2800" dirty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প্রসস্থ রাস্তা </a:t>
            </a:r>
            <a:endParaRPr lang="en-US" sz="2800" b="0" kern="1200" cap="none" spc="0" dirty="0">
              <a:ln w="0"/>
              <a:blipFill>
                <a:blip r:embed="rId2"/>
                <a:tile tx="0" ty="0" sx="100000" sy="100000" flip="none" algn="tl"/>
              </a:blip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ED9E581-FFE2-4149-9E1E-DB25BFAA46D9}"/>
              </a:ext>
            </a:extLst>
          </p:cNvPr>
          <p:cNvSpPr/>
          <p:nvPr/>
        </p:nvSpPr>
        <p:spPr>
          <a:xfrm>
            <a:off x="1518236" y="409961"/>
            <a:ext cx="2114416" cy="1784599"/>
          </a:xfrm>
          <a:custGeom>
            <a:avLst/>
            <a:gdLst>
              <a:gd name="connsiteX0" fmla="*/ 0 w 1365600"/>
              <a:gd name="connsiteY0" fmla="*/ 590702 h 1181404"/>
              <a:gd name="connsiteX1" fmla="*/ 682800 w 1365600"/>
              <a:gd name="connsiteY1" fmla="*/ 0 h 1181404"/>
              <a:gd name="connsiteX2" fmla="*/ 1365600 w 1365600"/>
              <a:gd name="connsiteY2" fmla="*/ 590702 h 1181404"/>
              <a:gd name="connsiteX3" fmla="*/ 682800 w 1365600"/>
              <a:gd name="connsiteY3" fmla="*/ 1181404 h 1181404"/>
              <a:gd name="connsiteX4" fmla="*/ 0 w 1365600"/>
              <a:gd name="connsiteY4" fmla="*/ 590702 h 1181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5600" h="1181404">
                <a:moveTo>
                  <a:pt x="0" y="590702"/>
                </a:moveTo>
                <a:cubicBezTo>
                  <a:pt x="0" y="264466"/>
                  <a:pt x="305700" y="0"/>
                  <a:pt x="682800" y="0"/>
                </a:cubicBezTo>
                <a:cubicBezTo>
                  <a:pt x="1059900" y="0"/>
                  <a:pt x="1365600" y="264466"/>
                  <a:pt x="1365600" y="590702"/>
                </a:cubicBezTo>
                <a:cubicBezTo>
                  <a:pt x="1365600" y="916938"/>
                  <a:pt x="1059900" y="1181404"/>
                  <a:pt x="682800" y="1181404"/>
                </a:cubicBezTo>
                <a:cubicBezTo>
                  <a:pt x="305700" y="1181404"/>
                  <a:pt x="0" y="916938"/>
                  <a:pt x="0" y="590702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5547" tIns="208573" rIns="235547" bIns="208573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BD" sz="2800" b="0" kern="1200" cap="none" spc="0" dirty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বাজার </a:t>
            </a:r>
            <a:endParaRPr lang="en-US" sz="2800" b="0" kern="1200" cap="none" spc="0" dirty="0">
              <a:ln w="0"/>
              <a:blipFill>
                <a:blip r:embed="rId2"/>
                <a:tile tx="0" ty="0" sx="100000" sy="100000" flip="none" algn="tl"/>
              </a:blip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2D51B911-76AA-4F2F-9E2A-76A4BA9DEFCE}"/>
              </a:ext>
            </a:extLst>
          </p:cNvPr>
          <p:cNvSpPr/>
          <p:nvPr/>
        </p:nvSpPr>
        <p:spPr>
          <a:xfrm>
            <a:off x="5978990" y="4032495"/>
            <a:ext cx="2114416" cy="1784599"/>
          </a:xfrm>
          <a:custGeom>
            <a:avLst/>
            <a:gdLst>
              <a:gd name="connsiteX0" fmla="*/ 0 w 1365600"/>
              <a:gd name="connsiteY0" fmla="*/ 590702 h 1181404"/>
              <a:gd name="connsiteX1" fmla="*/ 682800 w 1365600"/>
              <a:gd name="connsiteY1" fmla="*/ 0 h 1181404"/>
              <a:gd name="connsiteX2" fmla="*/ 1365600 w 1365600"/>
              <a:gd name="connsiteY2" fmla="*/ 590702 h 1181404"/>
              <a:gd name="connsiteX3" fmla="*/ 682800 w 1365600"/>
              <a:gd name="connsiteY3" fmla="*/ 1181404 h 1181404"/>
              <a:gd name="connsiteX4" fmla="*/ 0 w 1365600"/>
              <a:gd name="connsiteY4" fmla="*/ 590702 h 1181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5600" h="1181404">
                <a:moveTo>
                  <a:pt x="0" y="590702"/>
                </a:moveTo>
                <a:cubicBezTo>
                  <a:pt x="0" y="264466"/>
                  <a:pt x="305700" y="0"/>
                  <a:pt x="682800" y="0"/>
                </a:cubicBezTo>
                <a:cubicBezTo>
                  <a:pt x="1059900" y="0"/>
                  <a:pt x="1365600" y="264466"/>
                  <a:pt x="1365600" y="590702"/>
                </a:cubicBezTo>
                <a:cubicBezTo>
                  <a:pt x="1365600" y="916938"/>
                  <a:pt x="1059900" y="1181404"/>
                  <a:pt x="682800" y="1181404"/>
                </a:cubicBezTo>
                <a:cubicBezTo>
                  <a:pt x="305700" y="1181404"/>
                  <a:pt x="0" y="916938"/>
                  <a:pt x="0" y="590702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5547" tIns="208573" rIns="235547" bIns="208573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BD" sz="2800" dirty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বিদ্যুত</a:t>
            </a:r>
            <a:endParaRPr lang="en-US" sz="2800" b="0" kern="1200" cap="none" spc="0" dirty="0">
              <a:ln w="0"/>
              <a:blipFill>
                <a:blip r:embed="rId2"/>
                <a:tile tx="0" ty="0" sx="100000" sy="100000" flip="none" algn="tl"/>
              </a:blip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BF53B0D-1FD8-4DFB-8E7D-A8BBCB4BB30E}"/>
              </a:ext>
            </a:extLst>
          </p:cNvPr>
          <p:cNvSpPr/>
          <p:nvPr/>
        </p:nvSpPr>
        <p:spPr>
          <a:xfrm>
            <a:off x="3429000" y="1928971"/>
            <a:ext cx="2753642" cy="2490629"/>
          </a:xfrm>
          <a:custGeom>
            <a:avLst/>
            <a:gdLst>
              <a:gd name="connsiteX0" fmla="*/ 0 w 1666396"/>
              <a:gd name="connsiteY0" fmla="*/ 720750 h 1441500"/>
              <a:gd name="connsiteX1" fmla="*/ 833198 w 1666396"/>
              <a:gd name="connsiteY1" fmla="*/ 0 h 1441500"/>
              <a:gd name="connsiteX2" fmla="*/ 1666396 w 1666396"/>
              <a:gd name="connsiteY2" fmla="*/ 720750 h 1441500"/>
              <a:gd name="connsiteX3" fmla="*/ 833198 w 1666396"/>
              <a:gd name="connsiteY3" fmla="*/ 1441500 h 1441500"/>
              <a:gd name="connsiteX4" fmla="*/ 0 w 1666396"/>
              <a:gd name="connsiteY4" fmla="*/ 720750 h 144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396" h="1441500">
                <a:moveTo>
                  <a:pt x="0" y="720750"/>
                </a:moveTo>
                <a:cubicBezTo>
                  <a:pt x="0" y="322691"/>
                  <a:pt x="373035" y="0"/>
                  <a:pt x="833198" y="0"/>
                </a:cubicBezTo>
                <a:cubicBezTo>
                  <a:pt x="1293361" y="0"/>
                  <a:pt x="1666396" y="322691"/>
                  <a:pt x="1666396" y="720750"/>
                </a:cubicBezTo>
                <a:cubicBezTo>
                  <a:pt x="1666396" y="1118809"/>
                  <a:pt x="1293361" y="1441500"/>
                  <a:pt x="833198" y="1441500"/>
                </a:cubicBezTo>
                <a:cubicBezTo>
                  <a:pt x="373035" y="1441500"/>
                  <a:pt x="0" y="1118809"/>
                  <a:pt x="0" y="720750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9598" tIns="246663" rIns="279598" bIns="246663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BD" sz="2800" b="0" kern="1200" cap="none" spc="0" dirty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শহরের অঞ্চলের সুবিধা </a:t>
            </a:r>
            <a:endParaRPr lang="en-US" sz="2800" b="0" kern="1200" cap="none" spc="0" dirty="0">
              <a:ln w="0"/>
              <a:blipFill>
                <a:blip r:embed="rId2"/>
                <a:tile tx="0" ty="0" sx="100000" sy="100000" flip="none" algn="tl"/>
              </a:blip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5C1C96E0-447E-4BA7-AE30-D5957A1D676C}"/>
              </a:ext>
            </a:extLst>
          </p:cNvPr>
          <p:cNvSpPr/>
          <p:nvPr/>
        </p:nvSpPr>
        <p:spPr>
          <a:xfrm>
            <a:off x="4214801" y="77758"/>
            <a:ext cx="2114416" cy="1784599"/>
          </a:xfrm>
          <a:custGeom>
            <a:avLst/>
            <a:gdLst>
              <a:gd name="connsiteX0" fmla="*/ 0 w 1365600"/>
              <a:gd name="connsiteY0" fmla="*/ 590702 h 1181404"/>
              <a:gd name="connsiteX1" fmla="*/ 682800 w 1365600"/>
              <a:gd name="connsiteY1" fmla="*/ 0 h 1181404"/>
              <a:gd name="connsiteX2" fmla="*/ 1365600 w 1365600"/>
              <a:gd name="connsiteY2" fmla="*/ 590702 h 1181404"/>
              <a:gd name="connsiteX3" fmla="*/ 682800 w 1365600"/>
              <a:gd name="connsiteY3" fmla="*/ 1181404 h 1181404"/>
              <a:gd name="connsiteX4" fmla="*/ 0 w 1365600"/>
              <a:gd name="connsiteY4" fmla="*/ 590702 h 1181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5600" h="1181404">
                <a:moveTo>
                  <a:pt x="0" y="590702"/>
                </a:moveTo>
                <a:cubicBezTo>
                  <a:pt x="0" y="264466"/>
                  <a:pt x="305700" y="0"/>
                  <a:pt x="682800" y="0"/>
                </a:cubicBezTo>
                <a:cubicBezTo>
                  <a:pt x="1059900" y="0"/>
                  <a:pt x="1365600" y="264466"/>
                  <a:pt x="1365600" y="590702"/>
                </a:cubicBezTo>
                <a:cubicBezTo>
                  <a:pt x="1365600" y="916938"/>
                  <a:pt x="1059900" y="1181404"/>
                  <a:pt x="682800" y="1181404"/>
                </a:cubicBezTo>
                <a:cubicBezTo>
                  <a:pt x="305700" y="1181404"/>
                  <a:pt x="0" y="916938"/>
                  <a:pt x="0" y="590702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5547" tIns="208573" rIns="235547" bIns="208573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BD" sz="2800" dirty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 </a:t>
            </a:r>
            <a:endParaRPr lang="en-US" sz="2800" b="0" kern="1200" cap="none" spc="0" dirty="0">
              <a:ln w="0"/>
              <a:blipFill>
                <a:blip r:embed="rId2"/>
                <a:tile tx="0" ty="0" sx="100000" sy="100000" flip="none" algn="tl"/>
              </a:blip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9A9439C-6676-4118-B90C-D5E351FB5878}"/>
              </a:ext>
            </a:extLst>
          </p:cNvPr>
          <p:cNvSpPr/>
          <p:nvPr/>
        </p:nvSpPr>
        <p:spPr>
          <a:xfrm>
            <a:off x="6455374" y="1426876"/>
            <a:ext cx="2114416" cy="1784599"/>
          </a:xfrm>
          <a:custGeom>
            <a:avLst/>
            <a:gdLst>
              <a:gd name="connsiteX0" fmla="*/ 0 w 1365600"/>
              <a:gd name="connsiteY0" fmla="*/ 590702 h 1181404"/>
              <a:gd name="connsiteX1" fmla="*/ 682800 w 1365600"/>
              <a:gd name="connsiteY1" fmla="*/ 0 h 1181404"/>
              <a:gd name="connsiteX2" fmla="*/ 1365600 w 1365600"/>
              <a:gd name="connsiteY2" fmla="*/ 590702 h 1181404"/>
              <a:gd name="connsiteX3" fmla="*/ 682800 w 1365600"/>
              <a:gd name="connsiteY3" fmla="*/ 1181404 h 1181404"/>
              <a:gd name="connsiteX4" fmla="*/ 0 w 1365600"/>
              <a:gd name="connsiteY4" fmla="*/ 590702 h 1181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5600" h="1181404">
                <a:moveTo>
                  <a:pt x="0" y="590702"/>
                </a:moveTo>
                <a:cubicBezTo>
                  <a:pt x="0" y="264466"/>
                  <a:pt x="305700" y="0"/>
                  <a:pt x="682800" y="0"/>
                </a:cubicBezTo>
                <a:cubicBezTo>
                  <a:pt x="1059900" y="0"/>
                  <a:pt x="1365600" y="264466"/>
                  <a:pt x="1365600" y="590702"/>
                </a:cubicBezTo>
                <a:cubicBezTo>
                  <a:pt x="1365600" y="916938"/>
                  <a:pt x="1059900" y="1181404"/>
                  <a:pt x="682800" y="1181404"/>
                </a:cubicBezTo>
                <a:cubicBezTo>
                  <a:pt x="305700" y="1181404"/>
                  <a:pt x="0" y="916938"/>
                  <a:pt x="0" y="590702"/>
                </a:cubicBez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5547" tIns="208573" rIns="235547" bIns="208573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BD" sz="2800" dirty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হাসপাতাল</a:t>
            </a:r>
            <a:endParaRPr lang="en-US" sz="2800" b="0" kern="1200" cap="none" spc="0" dirty="0">
              <a:ln w="0"/>
              <a:blipFill>
                <a:blip r:embed="rId2"/>
                <a:tile tx="0" ty="0" sx="100000" sy="100000" flip="none" algn="tl"/>
              </a:blip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437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17521F-8803-4D0E-A909-73188E92BB44}"/>
              </a:ext>
            </a:extLst>
          </p:cNvPr>
          <p:cNvSpPr txBox="1"/>
          <p:nvPr/>
        </p:nvSpPr>
        <p:spPr>
          <a:xfrm>
            <a:off x="3188109" y="533400"/>
            <a:ext cx="2030361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দলীয় কাজঃ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6D9E08-BF04-49A8-962E-8CFC56E2C0C7}"/>
              </a:ext>
            </a:extLst>
          </p:cNvPr>
          <p:cNvSpPr txBox="1"/>
          <p:nvPr/>
        </p:nvSpPr>
        <p:spPr>
          <a:xfrm>
            <a:off x="304799" y="1730469"/>
            <a:ext cx="8534401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ক দলঃ শহরের  ৫টি সুবিধার কি কি লিখ।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EFD08C-C48E-44BE-BFCF-4E7B4679B947}"/>
              </a:ext>
            </a:extLst>
          </p:cNvPr>
          <p:cNvSpPr txBox="1"/>
          <p:nvPr/>
        </p:nvSpPr>
        <p:spPr>
          <a:xfrm>
            <a:off x="381001" y="2928134"/>
            <a:ext cx="845820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খ দলঃ শহরের ৫টি অসুবিধা কি কি লিখ।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9035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066801"/>
            <a:ext cx="66294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শিক্ষার্থীরা নিরবে পরবে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Bengal Computer\Desktop\Jalal Uddin\Jalal  picture 2017\Classro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" y="2895600"/>
            <a:ext cx="7924800" cy="381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Down Arrow 4"/>
          <p:cNvSpPr/>
          <p:nvPr/>
        </p:nvSpPr>
        <p:spPr>
          <a:xfrm>
            <a:off x="4191000" y="1828800"/>
            <a:ext cx="533400" cy="9144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381000"/>
            <a:ext cx="7924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bn-BD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456BD78-F7F3-49FB-972C-48AF822F4C93}"/>
              </a:ext>
            </a:extLst>
          </p:cNvPr>
          <p:cNvGrpSpPr/>
          <p:nvPr/>
        </p:nvGrpSpPr>
        <p:grpSpPr>
          <a:xfrm>
            <a:off x="124200" y="133791"/>
            <a:ext cx="8712720" cy="6704333"/>
            <a:chOff x="124200" y="133791"/>
            <a:chExt cx="8712720" cy="6704333"/>
          </a:xfrm>
        </p:grpSpPr>
        <p:sp>
          <p:nvSpPr>
            <p:cNvPr id="12" name="Down Ribbon 17">
              <a:extLst>
                <a:ext uri="{FF2B5EF4-FFF2-40B4-BE49-F238E27FC236}">
                  <a16:creationId xmlns:a16="http://schemas.microsoft.com/office/drawing/2014/main" id="{99DF98AA-EF18-4B7D-95D5-D0C73F9B9FA5}"/>
                </a:ext>
              </a:extLst>
            </p:cNvPr>
            <p:cNvSpPr/>
            <p:nvPr/>
          </p:nvSpPr>
          <p:spPr>
            <a:xfrm>
              <a:off x="124200" y="846763"/>
              <a:ext cx="4283781" cy="660466"/>
            </a:xfrm>
            <a:prstGeom prst="ribbon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উপস্থাপনায়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/>
                <a:t> </a:t>
              </a:r>
            </a:p>
          </p:txBody>
        </p:sp>
        <p:sp>
          <p:nvSpPr>
            <p:cNvPr id="5" name="TextBox 6">
              <a:extLst>
                <a:ext uri="{FF2B5EF4-FFF2-40B4-BE49-F238E27FC236}">
                  <a16:creationId xmlns:a16="http://schemas.microsoft.com/office/drawing/2014/main" id="{9DDFEAD4-C8AB-43F2-BDDD-E44ADFE0B825}"/>
                </a:ext>
              </a:extLst>
            </p:cNvPr>
            <p:cNvSpPr txBox="1"/>
            <p:nvPr/>
          </p:nvSpPr>
          <p:spPr>
            <a:xfrm>
              <a:off x="248414" y="4122510"/>
              <a:ext cx="3637786" cy="224676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tx1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280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মোঃ </a:t>
              </a:r>
              <a:r>
                <a:rPr lang="bn-BD" sz="280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জালাল উদ্দিন </a:t>
              </a:r>
              <a:endPara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80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</a:t>
              </a:r>
            </a:p>
            <a:p>
              <a:pPr algn="ctr"/>
              <a:r>
                <a:rPr lang="bn-BD" sz="280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খড়মপুর </a:t>
              </a:r>
              <a:r>
                <a:rPr lang="bn-IN" sz="280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280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ঃ</a:t>
              </a:r>
              <a:r>
                <a:rPr lang="bn-IN" sz="280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প্রাঃ বিদ্যালয়।</a:t>
              </a:r>
            </a:p>
            <a:p>
              <a:pPr algn="ctr"/>
              <a:r>
                <a:rPr lang="bn-BD" sz="280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গাংনী –মেহেরপুর ।</a:t>
              </a:r>
              <a:endPara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80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B08D48B-BC1E-4B32-9659-D4C8822A9D17}"/>
                </a:ext>
              </a:extLst>
            </p:cNvPr>
            <p:cNvSpPr txBox="1"/>
            <p:nvPr/>
          </p:nvSpPr>
          <p:spPr>
            <a:xfrm>
              <a:off x="4604293" y="4152989"/>
              <a:ext cx="4131375" cy="224676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শ্রেণিঃ-৪র্থ </a:t>
              </a:r>
            </a:p>
            <a:p>
              <a:r>
                <a:rPr lang="bn-BD" sz="2800" dirty="0">
                  <a:solidFill>
                    <a:srgbClr val="FF00FF"/>
                  </a:solidFill>
                  <a:latin typeface="NikoshBAN" pitchFamily="2" charset="0"/>
                  <a:cs typeface="NikoshBAN" pitchFamily="2" charset="0"/>
                </a:rPr>
                <a:t>বিষয়ঃ- বাংলাদেশ ও বিশ্বপরিচয়</a:t>
              </a:r>
              <a:endParaRPr lang="bn-BD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28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পাঠঃ এলাকার উন্নয়ন </a:t>
              </a:r>
              <a:endParaRPr lang="bn-BD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28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পাঠ্যাংশঃ- শহরঅঞ্চলের সুবিধা</a:t>
              </a:r>
            </a:p>
            <a:p>
              <a:r>
                <a:rPr lang="bn-BD" sz="28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bn-BD" sz="28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088A381-1E1B-4FDB-9122-F00C49FE7F98}"/>
                </a:ext>
              </a:extLst>
            </p:cNvPr>
            <p:cNvCxnSpPr/>
            <p:nvPr/>
          </p:nvCxnSpPr>
          <p:spPr>
            <a:xfrm>
              <a:off x="4114800" y="1582639"/>
              <a:ext cx="0" cy="525548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28379B3-9F6B-4D1A-807E-687DA60F00F9}"/>
                </a:ext>
              </a:extLst>
            </p:cNvPr>
            <p:cNvCxnSpPr/>
            <p:nvPr/>
          </p:nvCxnSpPr>
          <p:spPr>
            <a:xfrm>
              <a:off x="4572000" y="1494767"/>
              <a:ext cx="0" cy="525548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FC47694-C970-4F3E-A202-63EFB89D4D13}"/>
                </a:ext>
              </a:extLst>
            </p:cNvPr>
            <p:cNvCxnSpPr/>
            <p:nvPr/>
          </p:nvCxnSpPr>
          <p:spPr>
            <a:xfrm>
              <a:off x="4343400" y="1371600"/>
              <a:ext cx="0" cy="525548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C82E939-5704-40E7-BE66-57FDD052B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5869" y="1730371"/>
              <a:ext cx="1943100" cy="217986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7E886CE-1DFC-4B3D-8086-D123A18B8988}"/>
                </a:ext>
              </a:extLst>
            </p:cNvPr>
            <p:cNvSpPr txBox="1"/>
            <p:nvPr/>
          </p:nvSpPr>
          <p:spPr>
            <a:xfrm>
              <a:off x="2923123" y="133791"/>
              <a:ext cx="2779594" cy="70788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Down Ribbon 14">
              <a:extLst>
                <a:ext uri="{FF2B5EF4-FFF2-40B4-BE49-F238E27FC236}">
                  <a16:creationId xmlns:a16="http://schemas.microsoft.com/office/drawing/2014/main" id="{EF8350C3-5833-4DD8-9BDF-0FEA057DC4D5}"/>
                </a:ext>
              </a:extLst>
            </p:cNvPr>
            <p:cNvSpPr/>
            <p:nvPr/>
          </p:nvSpPr>
          <p:spPr>
            <a:xfrm>
              <a:off x="4312920" y="846763"/>
              <a:ext cx="4524000" cy="660466"/>
            </a:xfrm>
            <a:prstGeom prst="ribbon">
              <a:avLst/>
            </a:prstGeom>
            <a:solidFill>
              <a:srgbClr val="FFC000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পরিচিতি</a:t>
              </a:r>
              <a:r>
                <a:rPr lang="en-US" sz="4000" dirty="0"/>
                <a:t> 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DC2818D-BCE5-4453-BEC4-6E796D163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7905" y="1810614"/>
              <a:ext cx="1971457" cy="214451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BC440B-15A2-4328-A693-C2975E0A843A}"/>
              </a:ext>
            </a:extLst>
          </p:cNvPr>
          <p:cNvSpPr txBox="1"/>
          <p:nvPr/>
        </p:nvSpPr>
        <p:spPr>
          <a:xfrm>
            <a:off x="838200" y="1371600"/>
            <a:ext cx="7848600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শূন্যস্থান পুরণ করঃ </a:t>
            </a:r>
          </a:p>
          <a:p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(ক) হাসপাতালে রোগী্রসেবা করেন----------  ।</a:t>
            </a:r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উঃ নার্স </a:t>
            </a:r>
          </a:p>
          <a:p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(খ) পার্কে শিশুরা -----করে  ।   </a:t>
            </a:r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উঃ খেলাধুলা  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6CE153-7598-454F-ACD8-FA0F143E83C4}"/>
              </a:ext>
            </a:extLst>
          </p:cNvPr>
          <p:cNvSpPr txBox="1"/>
          <p:nvPr/>
        </p:nvSpPr>
        <p:spPr>
          <a:xfrm>
            <a:off x="897988" y="914400"/>
            <a:ext cx="312420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1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1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C:\Users\ATAUR RAHMAN\Desktop\pesha\unnamed-file.jpg">
            <a:extLst>
              <a:ext uri="{FF2B5EF4-FFF2-40B4-BE49-F238E27FC236}">
                <a16:creationId xmlns:a16="http://schemas.microsoft.com/office/drawing/2014/main" id="{9AC47484-4C6D-4BCB-904D-32CC78B5D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897988" y="1673446"/>
            <a:ext cx="3889610" cy="2674136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softEdge rad="112500"/>
          </a:effectLst>
        </p:spPr>
      </p:pic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29F6C10D-57DD-4959-849B-F4B0370BAD06}"/>
              </a:ext>
            </a:extLst>
          </p:cNvPr>
          <p:cNvSpPr/>
          <p:nvPr/>
        </p:nvSpPr>
        <p:spPr>
          <a:xfrm>
            <a:off x="582051" y="4800600"/>
            <a:ext cx="6913098" cy="1143000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দেখা শহরের ৫টি সুবিধার নাম লিখে আনবে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683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6393D6-65D1-4DA4-B42B-D5F8D2582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1"/>
            <a:ext cx="8001000" cy="5562600"/>
          </a:xfrm>
          <a:prstGeom prst="rect">
            <a:avLst/>
          </a:prstGeom>
        </p:spPr>
      </p:pic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BA39459F-6758-4448-8780-5E6E7082C0C6}"/>
              </a:ext>
            </a:extLst>
          </p:cNvPr>
          <p:cNvSpPr/>
          <p:nvPr/>
        </p:nvSpPr>
        <p:spPr>
          <a:xfrm>
            <a:off x="2743200" y="6172200"/>
            <a:ext cx="3124200" cy="609600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4446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7DE730-E5D3-4FB7-89D1-7FB58A994F9F}"/>
              </a:ext>
            </a:extLst>
          </p:cNvPr>
          <p:cNvSpPr txBox="1"/>
          <p:nvPr/>
        </p:nvSpPr>
        <p:spPr>
          <a:xfrm>
            <a:off x="838200" y="2130623"/>
            <a:ext cx="7467600" cy="28007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bn-BD" sz="24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                             </a:t>
            </a:r>
            <a:r>
              <a:rPr lang="bn-BD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</a:p>
          <a:p>
            <a:endParaRPr lang="bn-BD" sz="24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৫.২.১ &gt; শহর অঞ্চলের সুবিধা গুলো বলতে পারবে ।  </a:t>
            </a:r>
          </a:p>
          <a:p>
            <a:r>
              <a:rPr lang="bn-BD" sz="24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৫.২.২ &gt; শহরের পরিবেশের বিভিন্ন উপাদেন্র নাম বলতে পারবে।</a:t>
            </a:r>
          </a:p>
          <a:p>
            <a:r>
              <a:rPr lang="bn-BD" sz="24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৫.২.৩&gt;শহরের পরিবেশের বিভিন্ন  বৈশিষ্ট্য উল্লেখ করতে পারবে।</a:t>
            </a:r>
          </a:p>
          <a:p>
            <a:endParaRPr lang="bn-BD" sz="32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2867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Bengal Computer\Desktop\Jalal Uddin\Jalal  picture 2017\293-14508179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90601"/>
            <a:ext cx="8763000" cy="4038600"/>
          </a:xfrm>
          <a:prstGeom prst="rect">
            <a:avLst/>
          </a:prstGeom>
          <a:noFill/>
        </p:spPr>
      </p:pic>
      <p:sp>
        <p:nvSpPr>
          <p:cNvPr id="2" name="Arrow: Left-Right 1">
            <a:extLst>
              <a:ext uri="{FF2B5EF4-FFF2-40B4-BE49-F238E27FC236}">
                <a16:creationId xmlns:a16="http://schemas.microsoft.com/office/drawing/2014/main" id="{B5BF35E8-13A5-44D9-A555-9CA3F67138EA}"/>
              </a:ext>
            </a:extLst>
          </p:cNvPr>
          <p:cNvSpPr/>
          <p:nvPr/>
        </p:nvSpPr>
        <p:spPr>
          <a:xfrm>
            <a:off x="1600200" y="0"/>
            <a:ext cx="5181600" cy="942975"/>
          </a:xfrm>
          <a:prstGeom prst="left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দেখতে পাচ্ছো??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rrow: Left-Right 3">
            <a:extLst>
              <a:ext uri="{FF2B5EF4-FFF2-40B4-BE49-F238E27FC236}">
                <a16:creationId xmlns:a16="http://schemas.microsoft.com/office/drawing/2014/main" id="{C68A566D-CF9B-4FB1-88EE-B1A4E5B1FC3C}"/>
              </a:ext>
            </a:extLst>
          </p:cNvPr>
          <p:cNvSpPr/>
          <p:nvPr/>
        </p:nvSpPr>
        <p:spPr>
          <a:xfrm>
            <a:off x="838200" y="5076827"/>
            <a:ext cx="6629400" cy="942975"/>
          </a:xfrm>
          <a:prstGeom prst="left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শহর অঞ্চলের  সুবিধা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EFEC89-3F5F-4196-AA3A-CECB3DB3E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04800"/>
            <a:ext cx="4010025" cy="5257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D667AC-8206-4217-AB00-A3FFB8484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4419600" cy="5257800"/>
          </a:xfrm>
          <a:prstGeom prst="rect">
            <a:avLst/>
          </a:prstGeom>
        </p:spPr>
      </p:pic>
      <p:sp>
        <p:nvSpPr>
          <p:cNvPr id="2" name="Flowchart: Process 1">
            <a:extLst>
              <a:ext uri="{FF2B5EF4-FFF2-40B4-BE49-F238E27FC236}">
                <a16:creationId xmlns:a16="http://schemas.microsoft.com/office/drawing/2014/main" id="{4D9A5DE3-2280-4737-901B-020AE39CD27E}"/>
              </a:ext>
            </a:extLst>
          </p:cNvPr>
          <p:cNvSpPr/>
          <p:nvPr/>
        </p:nvSpPr>
        <p:spPr>
          <a:xfrm>
            <a:off x="2057400" y="5928360"/>
            <a:ext cx="4419600" cy="624840"/>
          </a:xfrm>
          <a:prstGeom prst="flowChart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 দৃর্শ্য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952DF3-C11B-482B-BE96-9FBCFB1E80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228600"/>
            <a:ext cx="4343400" cy="5105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945A88-AA91-48BD-A155-DD9B908495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198120"/>
            <a:ext cx="4648200" cy="5105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F76517-342D-467D-8AAA-76C28C855F05}"/>
              </a:ext>
            </a:extLst>
          </p:cNvPr>
          <p:cNvSpPr txBox="1"/>
          <p:nvPr/>
        </p:nvSpPr>
        <p:spPr>
          <a:xfrm>
            <a:off x="1394460" y="5715000"/>
            <a:ext cx="63246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শহরের হাসপাতালে রোগীর সেবা করার  দৃর্শ্য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FC88897-35FB-43E9-A44D-785A39F4FD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04799"/>
            <a:ext cx="3924300" cy="51034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9E4E14-866E-4278-8A9B-B7EBAB3327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306704"/>
            <a:ext cx="4495800" cy="51034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9A77F1-3E08-421B-A1AB-A5B733A4C6AD}"/>
              </a:ext>
            </a:extLst>
          </p:cNvPr>
          <p:cNvSpPr txBox="1"/>
          <p:nvPr/>
        </p:nvSpPr>
        <p:spPr>
          <a:xfrm>
            <a:off x="1981200" y="5874485"/>
            <a:ext cx="40386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শহরের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প্রসস্থ রাস্তার দৃর্শ্য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11BE22-9E01-4577-A6DF-7B60A07B98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14325"/>
            <a:ext cx="4114800" cy="4714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848812-D7C9-41BC-91DC-2EAC32000E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57200"/>
            <a:ext cx="4343400" cy="47148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9A0BFE-A14C-46FC-87FA-F69E1782629C}"/>
              </a:ext>
            </a:extLst>
          </p:cNvPr>
          <p:cNvSpPr txBox="1"/>
          <p:nvPr/>
        </p:nvSpPr>
        <p:spPr>
          <a:xfrm>
            <a:off x="1905000" y="5562600"/>
            <a:ext cx="50292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শহরের ময়লা ফেলার ডাস্টবিন ড্রেন 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7329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6C334C-5963-404C-B9FB-7E8CE63EE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"/>
            <a:ext cx="4419600" cy="51968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E16800-5395-4707-A8A2-9DF8E9FEF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2" y="137160"/>
            <a:ext cx="4038598" cy="51968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EE5073-12A8-4152-959D-239C95BF69E7}"/>
              </a:ext>
            </a:extLst>
          </p:cNvPr>
          <p:cNvSpPr txBox="1"/>
          <p:nvPr/>
        </p:nvSpPr>
        <p:spPr>
          <a:xfrm>
            <a:off x="1905000" y="5562600"/>
            <a:ext cx="40386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নিরাপদ পানি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3730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1310871</TotalTime>
  <Words>183</Words>
  <Application>Microsoft Office PowerPoint</Application>
  <PresentationFormat>On-screen Show (4:3)</PresentationFormat>
  <Paragraphs>53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Bengal Computer</dc:creator>
  <cp:lastModifiedBy>DPE</cp:lastModifiedBy>
  <cp:revision>495</cp:revision>
  <dcterms:created xsi:type="dcterms:W3CDTF">2006-08-16T00:00:00Z</dcterms:created>
  <dcterms:modified xsi:type="dcterms:W3CDTF">2020-10-25T17:20:35Z</dcterms:modified>
</cp:coreProperties>
</file>