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DAE9EA-A2FF-4AF6-8F68-8C94A7CD5CE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99D356-7260-49FA-8B95-0391402B7949}">
      <dgm:prSet phldrT="[Text]" phldr="0"/>
      <dgm:spPr/>
      <dgm:t>
        <a:bodyPr/>
        <a:lstStyle/>
        <a:p>
          <a:pPr rtl="0"/>
          <a:r>
            <a:rPr lang="en-US" b="1">
              <a:latin typeface="Book Antiqua"/>
            </a:rPr>
            <a:t>Conditional</a:t>
          </a:r>
          <a:r>
            <a:rPr lang="en-US" b="1" i="0" u="none" strike="noStrike" cap="none" baseline="0" noProof="0">
              <a:solidFill>
                <a:srgbClr val="010000"/>
              </a:solidFill>
              <a:latin typeface="Book Antiqua"/>
              <a:cs typeface="Calibri Light"/>
            </a:rPr>
            <a:t> </a:t>
          </a:r>
          <a:r>
            <a:rPr lang="en-US" b="1">
              <a:latin typeface="Book Antiqua"/>
            </a:rPr>
            <a:t>Sentence</a:t>
          </a:r>
        </a:p>
      </dgm:t>
    </dgm:pt>
    <dgm:pt modelId="{D537BBE0-23EE-423E-ACCD-39FC585FE2B8}" type="parTrans" cxnId="{48562D35-E56D-4355-BF77-64CB3AA3E76A}">
      <dgm:prSet/>
      <dgm:spPr/>
      <dgm:t>
        <a:bodyPr/>
        <a:lstStyle/>
        <a:p>
          <a:endParaRPr lang="en-US"/>
        </a:p>
      </dgm:t>
    </dgm:pt>
    <dgm:pt modelId="{1E8945F7-3AAA-4CE0-BFF3-0D81486A5F0A}" type="sibTrans" cxnId="{48562D35-E56D-4355-BF77-64CB3AA3E76A}">
      <dgm:prSet/>
      <dgm:spPr/>
      <dgm:t>
        <a:bodyPr/>
        <a:lstStyle/>
        <a:p>
          <a:endParaRPr lang="en-US"/>
        </a:p>
      </dgm:t>
    </dgm:pt>
    <dgm:pt modelId="{3E9C5C0A-0178-422D-864F-F5867405FF33}">
      <dgm:prSet phldrT="[Text]" phldr="0"/>
      <dgm:spPr/>
      <dgm:t>
        <a:bodyPr/>
        <a:lstStyle/>
        <a:p>
          <a:r>
            <a:rPr lang="en-US" b="1">
              <a:solidFill>
                <a:schemeClr val="bg1"/>
              </a:solidFill>
              <a:latin typeface="Book Antiqua"/>
            </a:rPr>
            <a:t>First</a:t>
          </a:r>
        </a:p>
      </dgm:t>
    </dgm:pt>
    <dgm:pt modelId="{EBFE6382-E2F6-43F8-BC71-212066061B49}" type="parTrans" cxnId="{5DBC3EB4-210C-4444-A0D8-696EC375DCDB}">
      <dgm:prSet/>
      <dgm:spPr/>
      <dgm:t>
        <a:bodyPr/>
        <a:lstStyle/>
        <a:p>
          <a:endParaRPr lang="en-US"/>
        </a:p>
      </dgm:t>
    </dgm:pt>
    <dgm:pt modelId="{DA84D63D-93AA-435F-B32F-FE4F74E9307D}" type="sibTrans" cxnId="{5DBC3EB4-210C-4444-A0D8-696EC375DCDB}">
      <dgm:prSet/>
      <dgm:spPr/>
      <dgm:t>
        <a:bodyPr/>
        <a:lstStyle/>
        <a:p>
          <a:endParaRPr lang="en-US"/>
        </a:p>
      </dgm:t>
    </dgm:pt>
    <dgm:pt modelId="{BDB4DBC0-5231-46F1-B81B-F10F4E248857}">
      <dgm:prSet phldrT="[Text]" phldr="0"/>
      <dgm:spPr/>
      <dgm:t>
        <a:bodyPr/>
        <a:lstStyle/>
        <a:p>
          <a:r>
            <a:rPr lang="en-US" b="1">
              <a:solidFill>
                <a:srgbClr val="C00000"/>
              </a:solidFill>
              <a:latin typeface="Book Antiqua"/>
            </a:rPr>
            <a:t>Second</a:t>
          </a:r>
        </a:p>
      </dgm:t>
    </dgm:pt>
    <dgm:pt modelId="{701C7AE3-FCFE-4231-A9BA-0A42EF5BF382}" type="parTrans" cxnId="{30A33D6D-768B-4A81-A597-7BDDDD4CF4E4}">
      <dgm:prSet/>
      <dgm:spPr/>
      <dgm:t>
        <a:bodyPr/>
        <a:lstStyle/>
        <a:p>
          <a:endParaRPr lang="en-US"/>
        </a:p>
      </dgm:t>
    </dgm:pt>
    <dgm:pt modelId="{92D2A194-9608-498C-BFB2-024AF970262B}" type="sibTrans" cxnId="{30A33D6D-768B-4A81-A597-7BDDDD4CF4E4}">
      <dgm:prSet/>
      <dgm:spPr/>
      <dgm:t>
        <a:bodyPr/>
        <a:lstStyle/>
        <a:p>
          <a:endParaRPr lang="en-US"/>
        </a:p>
      </dgm:t>
    </dgm:pt>
    <dgm:pt modelId="{C6858E07-170D-40AD-8538-1AE8F9AF3836}">
      <dgm:prSet phldrT="[Text]" phldr="0"/>
      <dgm:spPr/>
      <dgm:t>
        <a:bodyPr/>
        <a:lstStyle/>
        <a:p>
          <a:r>
            <a:rPr lang="en-US" b="1">
              <a:solidFill>
                <a:srgbClr val="7030A0"/>
              </a:solidFill>
              <a:latin typeface="Book Antiqua"/>
            </a:rPr>
            <a:t>Third</a:t>
          </a:r>
        </a:p>
      </dgm:t>
    </dgm:pt>
    <dgm:pt modelId="{017457CB-EE43-4F65-B39A-4C697DCED44B}" type="parTrans" cxnId="{C70F2A9D-2D24-43E2-825C-581005BAE40B}">
      <dgm:prSet/>
      <dgm:spPr/>
      <dgm:t>
        <a:bodyPr/>
        <a:lstStyle/>
        <a:p>
          <a:endParaRPr lang="en-US"/>
        </a:p>
      </dgm:t>
    </dgm:pt>
    <dgm:pt modelId="{1984BBDC-122C-47C6-9D0D-1EDFA6DEC8DD}" type="sibTrans" cxnId="{C70F2A9D-2D24-43E2-825C-581005BAE40B}">
      <dgm:prSet/>
      <dgm:spPr/>
      <dgm:t>
        <a:bodyPr/>
        <a:lstStyle/>
        <a:p>
          <a:endParaRPr lang="en-US"/>
        </a:p>
      </dgm:t>
    </dgm:pt>
    <dgm:pt modelId="{A42E6BD5-66F4-4BBF-998D-89F4CCBA0061}" type="pres">
      <dgm:prSet presAssocID="{72DAE9EA-A2FF-4AF6-8F68-8C94A7CD5CE8}" presName="composite" presStyleCnt="0">
        <dgm:presLayoutVars>
          <dgm:chMax val="1"/>
          <dgm:dir/>
          <dgm:resizeHandles val="exact"/>
        </dgm:presLayoutVars>
      </dgm:prSet>
      <dgm:spPr/>
    </dgm:pt>
    <dgm:pt modelId="{DFF1595D-9005-4DEB-85ED-41A9110236DC}" type="pres">
      <dgm:prSet presAssocID="{4399D356-7260-49FA-8B95-0391402B7949}" presName="roof" presStyleLbl="dkBgShp" presStyleIdx="0" presStyleCnt="2"/>
      <dgm:spPr/>
    </dgm:pt>
    <dgm:pt modelId="{2E65CB77-C009-4873-B25F-3675BD7036F4}" type="pres">
      <dgm:prSet presAssocID="{4399D356-7260-49FA-8B95-0391402B7949}" presName="pillars" presStyleCnt="0"/>
      <dgm:spPr/>
    </dgm:pt>
    <dgm:pt modelId="{111B71EA-07EA-4B45-A639-DB9046C9BB7C}" type="pres">
      <dgm:prSet presAssocID="{4399D356-7260-49FA-8B95-0391402B7949}" presName="pillar1" presStyleLbl="node1" presStyleIdx="0" presStyleCnt="3">
        <dgm:presLayoutVars>
          <dgm:bulletEnabled val="1"/>
        </dgm:presLayoutVars>
      </dgm:prSet>
      <dgm:spPr/>
    </dgm:pt>
    <dgm:pt modelId="{C55E9B66-232A-4471-B31D-62E46D4510D9}" type="pres">
      <dgm:prSet presAssocID="{BDB4DBC0-5231-46F1-B81B-F10F4E248857}" presName="pillarX" presStyleLbl="node1" presStyleIdx="1" presStyleCnt="3">
        <dgm:presLayoutVars>
          <dgm:bulletEnabled val="1"/>
        </dgm:presLayoutVars>
      </dgm:prSet>
      <dgm:spPr/>
    </dgm:pt>
    <dgm:pt modelId="{FA983B6B-EA1B-43D2-80BB-A50B5B9FCF53}" type="pres">
      <dgm:prSet presAssocID="{C6858E07-170D-40AD-8538-1AE8F9AF3836}" presName="pillarX" presStyleLbl="node1" presStyleIdx="2" presStyleCnt="3">
        <dgm:presLayoutVars>
          <dgm:bulletEnabled val="1"/>
        </dgm:presLayoutVars>
      </dgm:prSet>
      <dgm:spPr/>
    </dgm:pt>
    <dgm:pt modelId="{BCB32402-E9A5-46CE-9536-1276FADA237D}" type="pres">
      <dgm:prSet presAssocID="{4399D356-7260-49FA-8B95-0391402B7949}" presName="base" presStyleLbl="dkBgShp" presStyleIdx="1" presStyleCnt="2"/>
      <dgm:spPr/>
    </dgm:pt>
  </dgm:ptLst>
  <dgm:cxnLst>
    <dgm:cxn modelId="{910EA40E-090E-4AED-A726-C5F9368BCD12}" type="presOf" srcId="{BDB4DBC0-5231-46F1-B81B-F10F4E248857}" destId="{C55E9B66-232A-4471-B31D-62E46D4510D9}" srcOrd="0" destOrd="0" presId="urn:microsoft.com/office/officeart/2005/8/layout/hList3"/>
    <dgm:cxn modelId="{48562D35-E56D-4355-BF77-64CB3AA3E76A}" srcId="{72DAE9EA-A2FF-4AF6-8F68-8C94A7CD5CE8}" destId="{4399D356-7260-49FA-8B95-0391402B7949}" srcOrd="0" destOrd="0" parTransId="{D537BBE0-23EE-423E-ACCD-39FC585FE2B8}" sibTransId="{1E8945F7-3AAA-4CE0-BFF3-0D81486A5F0A}"/>
    <dgm:cxn modelId="{A902CB3F-7CAF-40C0-875D-A52AFAB5D634}" type="presOf" srcId="{72DAE9EA-A2FF-4AF6-8F68-8C94A7CD5CE8}" destId="{A42E6BD5-66F4-4BBF-998D-89F4CCBA0061}" srcOrd="0" destOrd="0" presId="urn:microsoft.com/office/officeart/2005/8/layout/hList3"/>
    <dgm:cxn modelId="{6F126444-51B3-4F37-954A-FB02E4F153C9}" type="presOf" srcId="{C6858E07-170D-40AD-8538-1AE8F9AF3836}" destId="{FA983B6B-EA1B-43D2-80BB-A50B5B9FCF53}" srcOrd="0" destOrd="0" presId="urn:microsoft.com/office/officeart/2005/8/layout/hList3"/>
    <dgm:cxn modelId="{B08BDC46-F65A-4E9B-9C77-DCC7BE7ED324}" type="presOf" srcId="{3E9C5C0A-0178-422D-864F-F5867405FF33}" destId="{111B71EA-07EA-4B45-A639-DB9046C9BB7C}" srcOrd="0" destOrd="0" presId="urn:microsoft.com/office/officeart/2005/8/layout/hList3"/>
    <dgm:cxn modelId="{30A33D6D-768B-4A81-A597-7BDDDD4CF4E4}" srcId="{4399D356-7260-49FA-8B95-0391402B7949}" destId="{BDB4DBC0-5231-46F1-B81B-F10F4E248857}" srcOrd="1" destOrd="0" parTransId="{701C7AE3-FCFE-4231-A9BA-0A42EF5BF382}" sibTransId="{92D2A194-9608-498C-BFB2-024AF970262B}"/>
    <dgm:cxn modelId="{C70F2A9D-2D24-43E2-825C-581005BAE40B}" srcId="{4399D356-7260-49FA-8B95-0391402B7949}" destId="{C6858E07-170D-40AD-8538-1AE8F9AF3836}" srcOrd="2" destOrd="0" parTransId="{017457CB-EE43-4F65-B39A-4C697DCED44B}" sibTransId="{1984BBDC-122C-47C6-9D0D-1EDFA6DEC8DD}"/>
    <dgm:cxn modelId="{5DBC3EB4-210C-4444-A0D8-696EC375DCDB}" srcId="{4399D356-7260-49FA-8B95-0391402B7949}" destId="{3E9C5C0A-0178-422D-864F-F5867405FF33}" srcOrd="0" destOrd="0" parTransId="{EBFE6382-E2F6-43F8-BC71-212066061B49}" sibTransId="{DA84D63D-93AA-435F-B32F-FE4F74E9307D}"/>
    <dgm:cxn modelId="{976641BC-E3BF-4E19-82D6-2B21294209B5}" type="presOf" srcId="{4399D356-7260-49FA-8B95-0391402B7949}" destId="{DFF1595D-9005-4DEB-85ED-41A9110236DC}" srcOrd="0" destOrd="0" presId="urn:microsoft.com/office/officeart/2005/8/layout/hList3"/>
    <dgm:cxn modelId="{8FF1D64A-3928-45E2-8524-072ED52088FE}" type="presParOf" srcId="{A42E6BD5-66F4-4BBF-998D-89F4CCBA0061}" destId="{DFF1595D-9005-4DEB-85ED-41A9110236DC}" srcOrd="0" destOrd="0" presId="urn:microsoft.com/office/officeart/2005/8/layout/hList3"/>
    <dgm:cxn modelId="{D1215793-9F3F-4946-A164-EAF8DC30B945}" type="presParOf" srcId="{A42E6BD5-66F4-4BBF-998D-89F4CCBA0061}" destId="{2E65CB77-C009-4873-B25F-3675BD7036F4}" srcOrd="1" destOrd="0" presId="urn:microsoft.com/office/officeart/2005/8/layout/hList3"/>
    <dgm:cxn modelId="{B0B5B1C2-3A6A-4CE6-AA3F-6827FC99D8E5}" type="presParOf" srcId="{2E65CB77-C009-4873-B25F-3675BD7036F4}" destId="{111B71EA-07EA-4B45-A639-DB9046C9BB7C}" srcOrd="0" destOrd="0" presId="urn:microsoft.com/office/officeart/2005/8/layout/hList3"/>
    <dgm:cxn modelId="{9FAD5351-A8D1-4A2D-A8B0-AFA0144FB7CB}" type="presParOf" srcId="{2E65CB77-C009-4873-B25F-3675BD7036F4}" destId="{C55E9B66-232A-4471-B31D-62E46D4510D9}" srcOrd="1" destOrd="0" presId="urn:microsoft.com/office/officeart/2005/8/layout/hList3"/>
    <dgm:cxn modelId="{859A4707-99A3-4940-82BD-90BED2425BBF}" type="presParOf" srcId="{2E65CB77-C009-4873-B25F-3675BD7036F4}" destId="{FA983B6B-EA1B-43D2-80BB-A50B5B9FCF53}" srcOrd="2" destOrd="0" presId="urn:microsoft.com/office/officeart/2005/8/layout/hList3"/>
    <dgm:cxn modelId="{23E153A0-405F-4FBB-87ED-7DFF602B58AF}" type="presParOf" srcId="{A42E6BD5-66F4-4BBF-998D-89F4CCBA0061}" destId="{BCB32402-E9A5-46CE-9536-1276FADA237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1595D-9005-4DEB-85ED-41A9110236DC}">
      <dsp:nvSpPr>
        <dsp:cNvPr id="0" name=""/>
        <dsp:cNvSpPr/>
      </dsp:nvSpPr>
      <dsp:spPr>
        <a:xfrm>
          <a:off x="0" y="0"/>
          <a:ext cx="11041810" cy="119648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b="1" kern="1200">
              <a:latin typeface="Book Antiqua"/>
            </a:rPr>
            <a:t>Conditional</a:t>
          </a:r>
          <a:r>
            <a:rPr lang="en-US" sz="5600" b="1" i="0" u="none" strike="noStrike" kern="1200" cap="none" baseline="0" noProof="0">
              <a:solidFill>
                <a:srgbClr val="010000"/>
              </a:solidFill>
              <a:latin typeface="Book Antiqua"/>
              <a:cs typeface="Calibri Light"/>
            </a:rPr>
            <a:t> </a:t>
          </a:r>
          <a:r>
            <a:rPr lang="en-US" sz="5600" b="1" kern="1200">
              <a:latin typeface="Book Antiqua"/>
            </a:rPr>
            <a:t>Sentence</a:t>
          </a:r>
        </a:p>
      </dsp:txBody>
      <dsp:txXfrm>
        <a:off x="0" y="0"/>
        <a:ext cx="11041810" cy="1196483"/>
      </dsp:txXfrm>
    </dsp:sp>
    <dsp:sp modelId="{111B71EA-07EA-4B45-A639-DB9046C9BB7C}">
      <dsp:nvSpPr>
        <dsp:cNvPr id="0" name=""/>
        <dsp:cNvSpPr/>
      </dsp:nvSpPr>
      <dsp:spPr>
        <a:xfrm>
          <a:off x="5391" y="1196483"/>
          <a:ext cx="3677008" cy="25126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>
              <a:solidFill>
                <a:schemeClr val="bg1"/>
              </a:solidFill>
              <a:latin typeface="Book Antiqua"/>
            </a:rPr>
            <a:t>First</a:t>
          </a:r>
        </a:p>
      </dsp:txBody>
      <dsp:txXfrm>
        <a:off x="5391" y="1196483"/>
        <a:ext cx="3677008" cy="2512615"/>
      </dsp:txXfrm>
    </dsp:sp>
    <dsp:sp modelId="{C55E9B66-232A-4471-B31D-62E46D4510D9}">
      <dsp:nvSpPr>
        <dsp:cNvPr id="0" name=""/>
        <dsp:cNvSpPr/>
      </dsp:nvSpPr>
      <dsp:spPr>
        <a:xfrm>
          <a:off x="3682400" y="1196483"/>
          <a:ext cx="3677008" cy="25126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>
              <a:solidFill>
                <a:srgbClr val="C00000"/>
              </a:solidFill>
              <a:latin typeface="Book Antiqua"/>
            </a:rPr>
            <a:t>Second</a:t>
          </a:r>
        </a:p>
      </dsp:txBody>
      <dsp:txXfrm>
        <a:off x="3682400" y="1196483"/>
        <a:ext cx="3677008" cy="2512615"/>
      </dsp:txXfrm>
    </dsp:sp>
    <dsp:sp modelId="{FA983B6B-EA1B-43D2-80BB-A50B5B9FCF53}">
      <dsp:nvSpPr>
        <dsp:cNvPr id="0" name=""/>
        <dsp:cNvSpPr/>
      </dsp:nvSpPr>
      <dsp:spPr>
        <a:xfrm>
          <a:off x="7359409" y="1196483"/>
          <a:ext cx="3677008" cy="25126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>
              <a:solidFill>
                <a:srgbClr val="7030A0"/>
              </a:solidFill>
              <a:latin typeface="Book Antiqua"/>
            </a:rPr>
            <a:t>Third</a:t>
          </a:r>
        </a:p>
      </dsp:txBody>
      <dsp:txXfrm>
        <a:off x="7359409" y="1196483"/>
        <a:ext cx="3677008" cy="2512615"/>
      </dsp:txXfrm>
    </dsp:sp>
    <dsp:sp modelId="{BCB32402-E9A5-46CE-9536-1276FADA237D}">
      <dsp:nvSpPr>
        <dsp:cNvPr id="0" name=""/>
        <dsp:cNvSpPr/>
      </dsp:nvSpPr>
      <dsp:spPr>
        <a:xfrm>
          <a:off x="0" y="3709099"/>
          <a:ext cx="11041810" cy="27917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9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4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8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7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8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58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5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5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2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7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0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683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Beveled 7">
            <a:extLst>
              <a:ext uri="{FF2B5EF4-FFF2-40B4-BE49-F238E27FC236}">
                <a16:creationId xmlns:a16="http://schemas.microsoft.com/office/drawing/2014/main" id="{C2957D8B-FC12-4D8C-A5A8-FB5BC9D23149}"/>
              </a:ext>
            </a:extLst>
          </p:cNvPr>
          <p:cNvSpPr/>
          <p:nvPr/>
        </p:nvSpPr>
        <p:spPr>
          <a:xfrm>
            <a:off x="557179" y="4964392"/>
            <a:ext cx="11077644" cy="135744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solidFill>
                  <a:schemeClr val="bg1">
                    <a:lumMod val="95000"/>
                    <a:lumOff val="5000"/>
                  </a:schemeClr>
                </a:solidFill>
                <a:latin typeface="Book Antiqua"/>
                <a:ea typeface="+mj-ea"/>
                <a:cs typeface="+mj-cs"/>
              </a:rPr>
              <a:t>Welcome to Dear, All Students.</a:t>
            </a:r>
          </a:p>
        </p:txBody>
      </p:sp>
      <p:pic>
        <p:nvPicPr>
          <p:cNvPr id="5" name="Picture 5" descr="Free Images : blossom, stem, leaf, petal, bloom, floral ...">
            <a:extLst>
              <a:ext uri="{FF2B5EF4-FFF2-40B4-BE49-F238E27FC236}">
                <a16:creationId xmlns:a16="http://schemas.microsoft.com/office/drawing/2014/main" id="{2D8C503D-C6E0-401C-ACB3-50A7CD655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929" y="118615"/>
            <a:ext cx="6567575" cy="46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95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DAF3FD9-5817-46F1-BF92-C968113C6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734276"/>
              </p:ext>
            </p:extLst>
          </p:nvPr>
        </p:nvGraphicFramePr>
        <p:xfrm>
          <a:off x="273169" y="71886"/>
          <a:ext cx="11683319" cy="6476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5638">
                  <a:extLst>
                    <a:ext uri="{9D8B030D-6E8A-4147-A177-3AD203B41FA5}">
                      <a16:colId xmlns:a16="http://schemas.microsoft.com/office/drawing/2014/main" val="3701869316"/>
                    </a:ext>
                  </a:extLst>
                </a:gridCol>
                <a:gridCol w="8797681">
                  <a:extLst>
                    <a:ext uri="{9D8B030D-6E8A-4147-A177-3AD203B41FA5}">
                      <a16:colId xmlns:a16="http://schemas.microsoft.com/office/drawing/2014/main" val="1917926840"/>
                    </a:ext>
                  </a:extLst>
                </a:gridCol>
              </a:tblGrid>
              <a:tr h="65048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>
                          <a:effectLst/>
                          <a:latin typeface="Book Antiqua"/>
                        </a:rPr>
                        <a:t>Zero Conditional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800" b="1">
                          <a:effectLst/>
                          <a:latin typeface="Book Antiqua"/>
                        </a:rPr>
                        <a:t>If + Simple present + Simple present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0608407"/>
                  </a:ext>
                </a:extLst>
              </a:tr>
              <a:tr h="192287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1">
                          <a:effectLst/>
                          <a:latin typeface="Book Antiqua"/>
                        </a:rPr>
                        <a:t>First conditional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1">
                          <a:effectLst/>
                          <a:latin typeface="Book Antiqua"/>
                        </a:rPr>
                        <a:t>It is possible and very likely that the condition will be fulfilled.</a:t>
                      </a:r>
                    </a:p>
                    <a:p>
                      <a:pPr algn="l" fontAlgn="base"/>
                      <a:r>
                        <a:rPr lang="en-US" sz="2400" b="1">
                          <a:effectLst/>
                          <a:latin typeface="Book Antiqua"/>
                        </a:rPr>
                        <a:t>If + Simple present , sub + shall/will/can/may + verb1 + ext.</a:t>
                      </a:r>
                    </a:p>
                    <a:p>
                      <a:pPr algn="l" fontAlgn="base"/>
                      <a:r>
                        <a:rPr lang="en-US" sz="2400" b="1">
                          <a:effectLst/>
                          <a:latin typeface="Book Antiqua"/>
                        </a:rPr>
                        <a:t>If + Simple present, Imperative sentence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4351111"/>
                  </a:ext>
                </a:extLst>
              </a:tr>
              <a:tr h="199512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1">
                          <a:effectLst/>
                          <a:latin typeface="Book Antiqua"/>
                        </a:rPr>
                        <a:t>Second conditional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1">
                          <a:solidFill>
                            <a:srgbClr val="C00000"/>
                          </a:solidFill>
                          <a:effectLst/>
                          <a:latin typeface="Book Antiqua"/>
                        </a:rPr>
                        <a:t>It is possible but very unlikely, that the condition will be fulfilled.</a:t>
                      </a:r>
                    </a:p>
                    <a:p>
                      <a:pPr algn="l" fontAlgn="base"/>
                      <a:r>
                        <a:rPr lang="en-US" sz="2400" b="1">
                          <a:solidFill>
                            <a:srgbClr val="C00000"/>
                          </a:solidFill>
                          <a:effectLst/>
                          <a:latin typeface="Book Antiqua"/>
                        </a:rPr>
                        <a:t>If + Simple past , sub + would/could/might+ verb1 + ext.</a:t>
                      </a:r>
                    </a:p>
                    <a:p>
                      <a:pPr algn="l" fontAlgn="base"/>
                      <a:r>
                        <a:rPr lang="en-US" sz="2400" b="1">
                          <a:solidFill>
                            <a:srgbClr val="C00000"/>
                          </a:solidFill>
                          <a:effectLst/>
                          <a:latin typeface="Book Antiqua"/>
                        </a:rPr>
                        <a:t>Or, Were I a bird, I would fly at large.</a:t>
                      </a:r>
                    </a:p>
                    <a:p>
                      <a:pPr algn="l" fontAlgn="base"/>
                      <a:r>
                        <a:rPr lang="en-US" sz="2400" b="1">
                          <a:solidFill>
                            <a:srgbClr val="C00000"/>
                          </a:solidFill>
                          <a:effectLst/>
                          <a:latin typeface="Book Antiqua"/>
                        </a:rPr>
                        <a:t>Or, Had I enough money, I would start a business.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8025677"/>
                  </a:ext>
                </a:extLst>
              </a:tr>
              <a:tr h="190837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1">
                          <a:effectLst/>
                          <a:latin typeface="Book Antiqua"/>
                        </a:rPr>
                        <a:t>Third conditional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1">
                          <a:effectLst/>
                          <a:latin typeface="Book Antiqua"/>
                        </a:rPr>
                        <a:t>It is impossible that the condition will be fulfilled.</a:t>
                      </a:r>
                    </a:p>
                    <a:p>
                      <a:pPr algn="l" fontAlgn="base"/>
                      <a:r>
                        <a:rPr lang="en-US" sz="2400" b="1">
                          <a:effectLst/>
                          <a:latin typeface="Book Antiqua"/>
                        </a:rPr>
                        <a:t>If +past perfect, sub + would/could/might+have+verb3+ext.</a:t>
                      </a:r>
                    </a:p>
                    <a:p>
                      <a:pPr algn="l" fontAlgn="base"/>
                      <a:r>
                        <a:rPr lang="en-US" sz="2400" b="1">
                          <a:effectLst/>
                          <a:latin typeface="Book Antiqua"/>
                        </a:rPr>
                        <a:t>Or, Had I seen her before, I would have disclosed the truth.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9665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405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BBBE11-E602-4414-BDFA-EE32250FA093}"/>
              </a:ext>
            </a:extLst>
          </p:cNvPr>
          <p:cNvSpPr txBox="1"/>
          <p:nvPr/>
        </p:nvSpPr>
        <p:spPr>
          <a:xfrm>
            <a:off x="411193" y="1719533"/>
            <a:ext cx="11455876" cy="39006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i="1" dirty="0">
                <a:solidFill>
                  <a:srgbClr val="444340"/>
                </a:solidFill>
                <a:latin typeface="Alegreya"/>
              </a:rPr>
              <a:t>(a) If water reaches</a:t>
            </a:r>
            <a:r>
              <a:rPr lang="en-US" sz="4000" b="1" i="1" dirty="0">
                <a:solidFill>
                  <a:srgbClr val="444340"/>
                </a:solidFill>
                <a:latin typeface="inherit"/>
              </a:rPr>
              <a:t> </a:t>
            </a:r>
            <a:r>
              <a:rPr lang="en-US" sz="4000" b="1" i="1" dirty="0">
                <a:solidFill>
                  <a:srgbClr val="444340"/>
                </a:solidFill>
                <a:latin typeface="Alegreya"/>
              </a:rPr>
              <a:t>100 degrees, </a:t>
            </a:r>
            <a:r>
              <a:rPr lang="en-US" sz="4000" b="1" i="1">
                <a:solidFill>
                  <a:srgbClr val="444340"/>
                </a:solidFill>
                <a:latin typeface="Alegreya"/>
              </a:rPr>
              <a:t>it boils.  (b)You get water if you mix hydrogen and oxygen.</a:t>
            </a:r>
            <a:endParaRPr lang="en-US" sz="4000" b="1" dirty="0">
              <a:solidFill>
                <a:srgbClr val="FFFFFF"/>
              </a:solidFill>
              <a:latin typeface="Calibri" panose="020F0502020204030204"/>
              <a:cs typeface="Calibri"/>
            </a:endParaRPr>
          </a:p>
          <a:p>
            <a:r>
              <a:rPr lang="en-US" sz="4000" b="1" i="1">
                <a:solidFill>
                  <a:srgbClr val="444340"/>
                </a:solidFill>
                <a:latin typeface="Alegreya"/>
              </a:rPr>
              <a:t>(c)If you touch a fire, </a:t>
            </a:r>
            <a:r>
              <a:rPr lang="en-US" sz="4000" b="1" i="1" dirty="0">
                <a:solidFill>
                  <a:srgbClr val="444340"/>
                </a:solidFill>
                <a:latin typeface="Alegreya"/>
              </a:rPr>
              <a:t>you get burned.</a:t>
            </a:r>
            <a:r>
              <a:rPr lang="en-US" sz="4000" b="1" dirty="0">
                <a:solidFill>
                  <a:srgbClr val="444340"/>
                </a:solidFill>
                <a:latin typeface="Alegreya"/>
              </a:rPr>
              <a:t> </a:t>
            </a:r>
            <a:endParaRPr lang="en-US" sz="4000" b="1">
              <a:solidFill>
                <a:srgbClr val="FFFFFF"/>
              </a:solidFill>
              <a:latin typeface="Calibri" panose="020F0502020204030204"/>
              <a:cs typeface="Calibri"/>
            </a:endParaRPr>
          </a:p>
          <a:p>
            <a:r>
              <a:rPr lang="en-US" sz="4000" b="1">
                <a:solidFill>
                  <a:srgbClr val="444340"/>
                </a:solidFill>
                <a:latin typeface="Alegreya"/>
              </a:rPr>
              <a:t>(d) </a:t>
            </a:r>
            <a:r>
              <a:rPr lang="en-US" sz="4000" b="1" i="1" dirty="0">
                <a:solidFill>
                  <a:srgbClr val="444340"/>
                </a:solidFill>
                <a:latin typeface="Alegreya"/>
              </a:rPr>
              <a:t>People die if they don’t eat. </a:t>
            </a:r>
            <a:endParaRPr lang="en-US" sz="4000" b="1">
              <a:solidFill>
                <a:srgbClr val="FFFFFF"/>
              </a:solidFill>
              <a:latin typeface="Calibri" panose="020F0502020204030204"/>
              <a:cs typeface="Calibri"/>
            </a:endParaRPr>
          </a:p>
          <a:p>
            <a:r>
              <a:rPr lang="en-US" sz="4000" b="1" i="1">
                <a:solidFill>
                  <a:srgbClr val="444340"/>
                </a:solidFill>
                <a:latin typeface="Alegreya"/>
              </a:rPr>
              <a:t>(e) If </a:t>
            </a:r>
            <a:r>
              <a:rPr lang="en-US" sz="4000" b="1" i="1" dirty="0">
                <a:solidFill>
                  <a:srgbClr val="444340"/>
                </a:solidFill>
                <a:latin typeface="Alegreya"/>
              </a:rPr>
              <a:t>I eat</a:t>
            </a:r>
            <a:r>
              <a:rPr lang="en-US" sz="4000" b="1" i="1" dirty="0">
                <a:solidFill>
                  <a:srgbClr val="444340"/>
                </a:solidFill>
                <a:latin typeface="inherit"/>
              </a:rPr>
              <a:t> </a:t>
            </a:r>
            <a:r>
              <a:rPr lang="en-US" sz="4000" b="1" i="1" dirty="0">
                <a:solidFill>
                  <a:srgbClr val="444340"/>
                </a:solidFill>
                <a:latin typeface="Alegreya"/>
              </a:rPr>
              <a:t>peanuts, I am sick. </a:t>
            </a:r>
            <a:endParaRPr lang="en-US" sz="4000" b="1">
              <a:cs typeface="Calibri"/>
            </a:endParaRPr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54C1127A-75D9-4FBA-8A84-A0036F1BD1EC}"/>
              </a:ext>
            </a:extLst>
          </p:cNvPr>
          <p:cNvSpPr/>
          <p:nvPr/>
        </p:nvSpPr>
        <p:spPr>
          <a:xfrm>
            <a:off x="2525893" y="261458"/>
            <a:ext cx="5276491" cy="116456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>
                <a:solidFill>
                  <a:srgbClr val="C00000"/>
                </a:solidFill>
                <a:latin typeface="Bookman Old Style"/>
                <a:cs typeface="Calibri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342803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3F329D-6021-408B-BDE5-1DF4116BD7E0}"/>
              </a:ext>
            </a:extLst>
          </p:cNvPr>
          <p:cNvSpPr txBox="1"/>
          <p:nvPr/>
        </p:nvSpPr>
        <p:spPr>
          <a:xfrm>
            <a:off x="238665" y="928777"/>
            <a:ext cx="11714672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 i="1">
                <a:solidFill>
                  <a:srgbClr val="C00000"/>
                </a:solidFill>
                <a:latin typeface="Alegreya"/>
              </a:rPr>
              <a:t>(a)</a:t>
            </a:r>
            <a:r>
              <a:rPr lang="en-US" sz="6000" b="1" i="1">
                <a:solidFill>
                  <a:srgbClr val="444340"/>
                </a:solidFill>
                <a:latin typeface="Alegreya"/>
              </a:rPr>
              <a:t> If water reaches</a:t>
            </a:r>
            <a:r>
              <a:rPr lang="en-US" sz="6000" b="1" i="1" dirty="0">
                <a:solidFill>
                  <a:srgbClr val="444340"/>
                </a:solidFill>
                <a:latin typeface="&amp;quot"/>
              </a:rPr>
              <a:t> </a:t>
            </a:r>
            <a:endParaRPr lang="en-US" sz="6000" b="1" dirty="0">
              <a:solidFill>
                <a:srgbClr val="FFFFFF"/>
              </a:solidFill>
              <a:latin typeface="Alegreya"/>
            </a:endParaRPr>
          </a:p>
          <a:p>
            <a:r>
              <a:rPr lang="en-US" sz="6000" b="1" i="1">
                <a:solidFill>
                  <a:srgbClr val="444340"/>
                </a:solidFill>
                <a:latin typeface="Alegreya"/>
              </a:rPr>
              <a:t>100 degrees,…. </a:t>
            </a:r>
            <a:endParaRPr lang="en-US" sz="6000" b="1">
              <a:solidFill>
                <a:srgbClr val="FFFFFF"/>
              </a:solidFill>
              <a:latin typeface="Alegreya"/>
            </a:endParaRPr>
          </a:p>
          <a:p>
            <a:r>
              <a:rPr lang="en-US" sz="6000" b="1" i="1">
                <a:solidFill>
                  <a:srgbClr val="C00000"/>
                </a:solidFill>
                <a:latin typeface="Alegreya"/>
              </a:rPr>
              <a:t>(b)</a:t>
            </a:r>
            <a:r>
              <a:rPr lang="en-US" sz="6000" b="1" i="1">
                <a:solidFill>
                  <a:srgbClr val="444340"/>
                </a:solidFill>
                <a:latin typeface="Alegreya"/>
              </a:rPr>
              <a:t>You get water ….....</a:t>
            </a:r>
            <a:endParaRPr lang="en-US" sz="6000" b="1">
              <a:latin typeface="Alegreya"/>
            </a:endParaRPr>
          </a:p>
          <a:p>
            <a:r>
              <a:rPr lang="en-US" sz="6000" b="1" i="1">
                <a:solidFill>
                  <a:srgbClr val="C00000"/>
                </a:solidFill>
                <a:latin typeface="Alegreya"/>
              </a:rPr>
              <a:t>(c)</a:t>
            </a:r>
            <a:r>
              <a:rPr lang="en-US" sz="6000" b="1" i="1">
                <a:solidFill>
                  <a:srgbClr val="444340"/>
                </a:solidFill>
                <a:latin typeface="Alegreya"/>
              </a:rPr>
              <a:t>If you touch a fire, …....</a:t>
            </a:r>
            <a:endParaRPr lang="en-US" sz="6000" b="1">
              <a:latin typeface="Alegreya"/>
            </a:endParaRPr>
          </a:p>
          <a:p>
            <a:r>
              <a:rPr lang="en-US" sz="6000" b="1" dirty="0">
                <a:solidFill>
                  <a:srgbClr val="C00000"/>
                </a:solidFill>
                <a:latin typeface="Alegreya"/>
              </a:rPr>
              <a:t>(d)</a:t>
            </a:r>
            <a:r>
              <a:rPr lang="en-US" sz="6000" b="1" dirty="0">
                <a:solidFill>
                  <a:srgbClr val="444340"/>
                </a:solidFill>
                <a:latin typeface="Alegreya"/>
              </a:rPr>
              <a:t> </a:t>
            </a:r>
            <a:r>
              <a:rPr lang="en-US" sz="6000" b="1" i="1">
                <a:solidFill>
                  <a:srgbClr val="444340"/>
                </a:solidFill>
                <a:latin typeface="Alegreya"/>
              </a:rPr>
              <a:t>People die ….......... </a:t>
            </a:r>
            <a:r>
              <a:rPr lang="en-US" sz="6000" b="1">
                <a:latin typeface="Alegreya"/>
              </a:rPr>
              <a:t>​</a:t>
            </a:r>
          </a:p>
          <a:p>
            <a:r>
              <a:rPr lang="en-US" sz="6000" b="1" i="1" dirty="0">
                <a:solidFill>
                  <a:srgbClr val="C00000"/>
                </a:solidFill>
                <a:latin typeface="Alegreya"/>
              </a:rPr>
              <a:t>(e)</a:t>
            </a:r>
            <a:r>
              <a:rPr lang="en-US" sz="6000" b="1" i="1" dirty="0">
                <a:solidFill>
                  <a:srgbClr val="444340"/>
                </a:solidFill>
                <a:latin typeface="Alegreya"/>
              </a:rPr>
              <a:t> If I eat</a:t>
            </a:r>
            <a:r>
              <a:rPr lang="en-US" sz="6000" b="1" i="1" dirty="0">
                <a:solidFill>
                  <a:srgbClr val="444340"/>
                </a:solidFill>
                <a:latin typeface="&amp;quot"/>
              </a:rPr>
              <a:t> </a:t>
            </a:r>
            <a:r>
              <a:rPr lang="en-US" sz="6000" b="1" i="1">
                <a:solidFill>
                  <a:srgbClr val="444340"/>
                </a:solidFill>
                <a:latin typeface="Alegreya"/>
              </a:rPr>
              <a:t>peanuts, …......</a:t>
            </a:r>
            <a:r>
              <a:rPr lang="en-US" sz="6000" b="1">
                <a:latin typeface="Alegreya"/>
              </a:rPr>
              <a:t>​</a:t>
            </a:r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0450B955-FE02-4FDC-8170-C2B691CD5438}"/>
              </a:ext>
            </a:extLst>
          </p:cNvPr>
          <p:cNvSpPr/>
          <p:nvPr/>
        </p:nvSpPr>
        <p:spPr>
          <a:xfrm>
            <a:off x="3389433" y="61073"/>
            <a:ext cx="5075207" cy="106392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>
                <a:solidFill>
                  <a:schemeClr val="bg1"/>
                </a:solidFill>
                <a:latin typeface="Bookman Old Style"/>
                <a:cs typeface="Calibri"/>
              </a:rPr>
              <a:t>Answers..</a:t>
            </a:r>
          </a:p>
        </p:txBody>
      </p:sp>
    </p:spTree>
    <p:extLst>
      <p:ext uri="{BB962C8B-B14F-4D97-AF65-F5344CB8AC3E}">
        <p14:creationId xmlns:p14="http://schemas.microsoft.com/office/powerpoint/2010/main" val="1223750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4342001F-933A-485F-B161-AE267ACF28B4}"/>
              </a:ext>
            </a:extLst>
          </p:cNvPr>
          <p:cNvSpPr/>
          <p:nvPr/>
        </p:nvSpPr>
        <p:spPr>
          <a:xfrm>
            <a:off x="3202527" y="104206"/>
            <a:ext cx="5262112" cy="14233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>
                <a:solidFill>
                  <a:srgbClr val="000000"/>
                </a:solidFill>
                <a:latin typeface="Bookman Old Style"/>
                <a:cs typeface="Calibri"/>
              </a:rPr>
              <a:t>Home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827B41-837A-4E8B-A8D1-40B3E9306F5E}"/>
              </a:ext>
            </a:extLst>
          </p:cNvPr>
          <p:cNvSpPr txBox="1"/>
          <p:nvPr/>
        </p:nvSpPr>
        <p:spPr>
          <a:xfrm>
            <a:off x="310551" y="1805797"/>
            <a:ext cx="840787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444340"/>
                </a:solidFill>
                <a:latin typeface="Bookman Old Style"/>
              </a:rPr>
              <a:t>(</a:t>
            </a:r>
            <a:r>
              <a:rPr lang="en-US" sz="3200" b="1" i="1">
                <a:solidFill>
                  <a:srgbClr val="C00000"/>
                </a:solidFill>
                <a:latin typeface="Bookman Old Style"/>
              </a:rPr>
              <a:t>a) If I invite you, you (come). </a:t>
            </a:r>
            <a:endParaRPr lang="en-US" sz="3200" b="1">
              <a:solidFill>
                <a:srgbClr val="C00000"/>
              </a:solidFill>
              <a:latin typeface="Bookman Old Style"/>
              <a:cs typeface="Calibri" panose="020F0502020204030204"/>
            </a:endParaRPr>
          </a:p>
          <a:p>
            <a:r>
              <a:rPr lang="en-US" sz="3200" b="1" i="1">
                <a:solidFill>
                  <a:srgbClr val="C00000"/>
                </a:solidFill>
                <a:latin typeface="Bookman Old Style"/>
              </a:rPr>
              <a:t>(b) If it rains, I (not go) to school.</a:t>
            </a:r>
            <a:endParaRPr lang="en-US" sz="3200" b="1">
              <a:solidFill>
                <a:srgbClr val="C00000"/>
              </a:solidFill>
              <a:latin typeface="Bookman Old Style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760E6F-C80D-4DB2-8577-012B7CEE132C}"/>
              </a:ext>
            </a:extLst>
          </p:cNvPr>
          <p:cNvSpPr txBox="1"/>
          <p:nvPr/>
        </p:nvSpPr>
        <p:spPr>
          <a:xfrm>
            <a:off x="51758" y="3157267"/>
            <a:ext cx="1157089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444340"/>
                </a:solidFill>
                <a:latin typeface="Bookman Old Style"/>
              </a:rPr>
              <a:t> (c) If he requested me, I (go) there.  </a:t>
            </a:r>
            <a:endParaRPr lang="en-US" sz="3200" b="1">
              <a:solidFill>
                <a:srgbClr val="FFFFFF"/>
              </a:solidFill>
              <a:latin typeface="Bookman Old Style"/>
              <a:cs typeface="Calibri" panose="020F0502020204030204"/>
            </a:endParaRPr>
          </a:p>
          <a:p>
            <a:r>
              <a:rPr lang="en-US" sz="3200" b="1" i="1">
                <a:solidFill>
                  <a:srgbClr val="444340"/>
                </a:solidFill>
                <a:latin typeface="Bookman Old Style"/>
              </a:rPr>
              <a:t>(d) If they tried, they (succeed).</a:t>
            </a:r>
            <a:endParaRPr lang="en-US" sz="3200" b="1">
              <a:latin typeface="Bookman Old Style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887B5-46AF-439B-8D04-A1B7C5FABE76}"/>
              </a:ext>
            </a:extLst>
          </p:cNvPr>
          <p:cNvSpPr txBox="1"/>
          <p:nvPr/>
        </p:nvSpPr>
        <p:spPr>
          <a:xfrm>
            <a:off x="123646" y="4408099"/>
            <a:ext cx="11944708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i="1">
                <a:solidFill>
                  <a:srgbClr val="7030A0"/>
                </a:solidFill>
                <a:latin typeface="Alegreya"/>
              </a:rPr>
              <a:t>(</a:t>
            </a:r>
            <a:r>
              <a:rPr lang="en-US" sz="3200" b="1" i="1">
                <a:solidFill>
                  <a:srgbClr val="7030A0"/>
                </a:solidFill>
                <a:latin typeface="Bookman Old Style"/>
              </a:rPr>
              <a:t>e) If he had studied very seriously, he (make) a bright result. </a:t>
            </a:r>
            <a:endParaRPr lang="en-US" sz="3200" b="1">
              <a:solidFill>
                <a:srgbClr val="7030A0"/>
              </a:solidFill>
              <a:latin typeface="Bookman Old Style"/>
              <a:cs typeface="Calibri" panose="020F0502020204030204"/>
            </a:endParaRPr>
          </a:p>
          <a:p>
            <a:r>
              <a:rPr lang="en-US" sz="3200" b="1" i="1">
                <a:solidFill>
                  <a:srgbClr val="7030A0"/>
                </a:solidFill>
                <a:latin typeface="Bookman Old Style"/>
              </a:rPr>
              <a:t>(f) If she had not missed the interview, she (get) the job.</a:t>
            </a:r>
            <a:endParaRPr lang="en-US" sz="3200" b="1">
              <a:solidFill>
                <a:srgbClr val="7030A0"/>
              </a:solidFill>
              <a:latin typeface="Bookman Old Style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4782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Free Images : blossom, field, petal, bloom, botany, yellow ...">
            <a:extLst>
              <a:ext uri="{FF2B5EF4-FFF2-40B4-BE49-F238E27FC236}">
                <a16:creationId xmlns:a16="http://schemas.microsoft.com/office/drawing/2014/main" id="{28B70249-9C73-4403-B84F-8F6E3D6FD1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25" b="10721"/>
          <a:stretch/>
        </p:blipFill>
        <p:spPr>
          <a:xfrm>
            <a:off x="1552776" y="375094"/>
            <a:ext cx="9072093" cy="5102681"/>
          </a:xfrm>
          <a:prstGeom prst="rect">
            <a:avLst/>
          </a:prstGeom>
        </p:spPr>
      </p:pic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1B28ACF5-0635-408A-B3F1-8DEAB6FADDEC}"/>
              </a:ext>
            </a:extLst>
          </p:cNvPr>
          <p:cNvSpPr/>
          <p:nvPr/>
        </p:nvSpPr>
        <p:spPr>
          <a:xfrm>
            <a:off x="3116263" y="5481339"/>
            <a:ext cx="5966603" cy="116456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>
                <a:solidFill>
                  <a:srgbClr val="C00000"/>
                </a:solidFill>
                <a:latin typeface="Bookman Old Style"/>
                <a:cs typeface="Calibri"/>
              </a:rPr>
              <a:t>Thank You, All.</a:t>
            </a:r>
          </a:p>
        </p:txBody>
      </p:sp>
    </p:spTree>
    <p:extLst>
      <p:ext uri="{BB962C8B-B14F-4D97-AF65-F5344CB8AC3E}">
        <p14:creationId xmlns:p14="http://schemas.microsoft.com/office/powerpoint/2010/main" val="130533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B0AA165E-504D-4289-BA6B-01E7613F20FA}"/>
              </a:ext>
            </a:extLst>
          </p:cNvPr>
          <p:cNvSpPr/>
          <p:nvPr/>
        </p:nvSpPr>
        <p:spPr>
          <a:xfrm>
            <a:off x="1448491" y="3986094"/>
            <a:ext cx="10049772" cy="238664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Book Antiqua"/>
                <a:cs typeface="Calibri"/>
              </a:rPr>
              <a:t>Md. Mannan Mollah, Assistant English Teacher, </a:t>
            </a:r>
            <a:r>
              <a:rPr lang="en-US" sz="4000" b="1" err="1">
                <a:solidFill>
                  <a:schemeClr val="bg1"/>
                </a:solidFill>
                <a:latin typeface="Book Antiqua"/>
                <a:cs typeface="Calibri"/>
              </a:rPr>
              <a:t>Jinjira</a:t>
            </a:r>
            <a:r>
              <a:rPr lang="en-US" sz="4000" b="1">
                <a:solidFill>
                  <a:schemeClr val="bg1"/>
                </a:solidFill>
                <a:latin typeface="Book Antiqua"/>
                <a:cs typeface="Calibri"/>
              </a:rPr>
              <a:t> Pir Moh. Girls' High School, </a:t>
            </a:r>
            <a:r>
              <a:rPr lang="en-US" sz="4000" b="1" err="1">
                <a:solidFill>
                  <a:schemeClr val="bg1"/>
                </a:solidFill>
                <a:latin typeface="Book Antiqua"/>
                <a:cs typeface="Calibri"/>
              </a:rPr>
              <a:t>Keraniganj</a:t>
            </a:r>
            <a:r>
              <a:rPr lang="en-US" sz="4000" b="1">
                <a:solidFill>
                  <a:schemeClr val="bg1"/>
                </a:solidFill>
                <a:latin typeface="Book Antiqua"/>
                <a:cs typeface="Calibri"/>
              </a:rPr>
              <a:t>, Dhaka – 1310.</a:t>
            </a:r>
            <a:endParaRPr lang="en-US" sz="4000" b="1">
              <a:solidFill>
                <a:schemeClr val="bg1"/>
              </a:solidFill>
              <a:latin typeface="Book Antiqua"/>
            </a:endParaRPr>
          </a:p>
        </p:txBody>
      </p:sp>
      <p:pic>
        <p:nvPicPr>
          <p:cNvPr id="6" name="Picture 6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93ADBF67-055E-46D1-8289-CAC59C626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48" y="103521"/>
            <a:ext cx="3835879" cy="37611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20274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A3F33C7D-4640-4802-8915-EFC835937220}"/>
              </a:ext>
            </a:extLst>
          </p:cNvPr>
          <p:cNvSpPr/>
          <p:nvPr/>
        </p:nvSpPr>
        <p:spPr>
          <a:xfrm>
            <a:off x="2440527" y="621791"/>
            <a:ext cx="7102414" cy="162464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Book Antiqua"/>
                <a:cs typeface="Calibri"/>
              </a:rPr>
              <a:t>Today's Topic is.....</a:t>
            </a:r>
            <a:endParaRPr lang="en-US" sz="4000" b="1">
              <a:solidFill>
                <a:schemeClr val="bg1"/>
              </a:solidFill>
              <a:latin typeface="Book Antiqua"/>
            </a:endParaRP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FEE34765-CBB1-4F32-9EB7-C306C4625163}"/>
              </a:ext>
            </a:extLst>
          </p:cNvPr>
          <p:cNvSpPr/>
          <p:nvPr/>
        </p:nvSpPr>
        <p:spPr>
          <a:xfrm>
            <a:off x="2446127" y="2496449"/>
            <a:ext cx="7102413" cy="284671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4"/>
                </a:solidFill>
                <a:latin typeface="Book Antiqua"/>
                <a:cs typeface="Calibri"/>
              </a:rPr>
              <a:t>Completing Sentence, Part - 1</a:t>
            </a:r>
            <a:endParaRPr lang="en-US" sz="4000" b="1">
              <a:solidFill>
                <a:schemeClr val="accent4"/>
              </a:solidFill>
              <a:latin typeface="Book Antiqua"/>
            </a:endParaRPr>
          </a:p>
        </p:txBody>
      </p:sp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6BA9A57E-2296-42D4-A72E-FBED0E8697FB}"/>
              </a:ext>
            </a:extLst>
          </p:cNvPr>
          <p:cNvSpPr/>
          <p:nvPr/>
        </p:nvSpPr>
        <p:spPr>
          <a:xfrm>
            <a:off x="2440527" y="5337565"/>
            <a:ext cx="7188678" cy="133709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C00000"/>
                </a:solidFill>
                <a:latin typeface="Book Antiqua"/>
                <a:cs typeface="Calibri"/>
              </a:rPr>
              <a:t>Conditional Sentence</a:t>
            </a:r>
          </a:p>
        </p:txBody>
      </p:sp>
    </p:spTree>
    <p:extLst>
      <p:ext uri="{BB962C8B-B14F-4D97-AF65-F5344CB8AC3E}">
        <p14:creationId xmlns:p14="http://schemas.microsoft.com/office/powerpoint/2010/main" val="1604704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F4A6B0-F53E-4046-8357-1473CEB542F2}"/>
              </a:ext>
            </a:extLst>
          </p:cNvPr>
          <p:cNvSpPr txBox="1"/>
          <p:nvPr/>
        </p:nvSpPr>
        <p:spPr>
          <a:xfrm>
            <a:off x="1201947" y="511834"/>
            <a:ext cx="925614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i="1">
                <a:solidFill>
                  <a:schemeClr val="bg1"/>
                </a:solidFill>
                <a:latin typeface="Book Antiqua"/>
                <a:ea typeface="+mn-lt"/>
                <a:cs typeface="+mn-lt"/>
              </a:rPr>
              <a:t>The sentence that begins with if known as conditional sentence.</a:t>
            </a:r>
            <a:endParaRPr lang="en-US" sz="4000" b="1">
              <a:solidFill>
                <a:schemeClr val="bg1"/>
              </a:solidFill>
              <a:latin typeface="Book Antiqua"/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689805-CF62-4B9B-9AEE-CA958ED2E329}"/>
              </a:ext>
            </a:extLst>
          </p:cNvPr>
          <p:cNvSpPr txBox="1"/>
          <p:nvPr/>
        </p:nvSpPr>
        <p:spPr>
          <a:xfrm>
            <a:off x="885646" y="3487947"/>
            <a:ext cx="10233801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Book Antiqua"/>
                <a:cs typeface="Calibri"/>
              </a:rPr>
              <a:t>Re</a:t>
            </a:r>
            <a:r>
              <a:rPr lang="en-US" sz="4000" b="1">
                <a:solidFill>
                  <a:schemeClr val="bg1"/>
                </a:solidFill>
                <a:latin typeface="Book Antiqua"/>
                <a:cs typeface="Calibri"/>
              </a:rPr>
              <a:t>member, had, were, in case, unless, provided, provided that, providing that, when can be used instead of If. </a:t>
            </a:r>
          </a:p>
        </p:txBody>
      </p:sp>
    </p:spTree>
    <p:extLst>
      <p:ext uri="{BB962C8B-B14F-4D97-AF65-F5344CB8AC3E}">
        <p14:creationId xmlns:p14="http://schemas.microsoft.com/office/powerpoint/2010/main" val="724848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BA373FFC-931E-4E25-BFBE-ACF673895504}"/>
              </a:ext>
            </a:extLst>
          </p:cNvPr>
          <p:cNvSpPr/>
          <p:nvPr/>
        </p:nvSpPr>
        <p:spPr>
          <a:xfrm>
            <a:off x="427697" y="334244"/>
            <a:ext cx="11343734" cy="166777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Book Antiqua"/>
                <a:cs typeface="Calibri"/>
              </a:rPr>
              <a:t>Try to Understand </a:t>
            </a:r>
            <a:r>
              <a:rPr lang="en-US" sz="4000" b="1">
                <a:solidFill>
                  <a:srgbClr val="C00000"/>
                </a:solidFill>
                <a:latin typeface="Book Antiqua"/>
                <a:cs typeface="Calibri"/>
              </a:rPr>
              <a:t>If Clause</a:t>
            </a:r>
            <a:r>
              <a:rPr lang="en-US" sz="4000" b="1">
                <a:solidFill>
                  <a:schemeClr val="bg1"/>
                </a:solidFill>
                <a:latin typeface="Book Antiqua"/>
                <a:cs typeface="Calibri"/>
              </a:rPr>
              <a:t> &amp; </a:t>
            </a:r>
            <a:r>
              <a:rPr lang="en-US" sz="4000" b="1">
                <a:solidFill>
                  <a:srgbClr val="7030A0"/>
                </a:solidFill>
                <a:latin typeface="Book Antiqua"/>
                <a:cs typeface="Calibri"/>
              </a:rPr>
              <a:t>Main Clause.</a:t>
            </a:r>
          </a:p>
        </p:txBody>
      </p:sp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C4225F91-C721-48A6-A653-94E64380657E}"/>
              </a:ext>
            </a:extLst>
          </p:cNvPr>
          <p:cNvSpPr/>
          <p:nvPr/>
        </p:nvSpPr>
        <p:spPr>
          <a:xfrm>
            <a:off x="504287" y="2797475"/>
            <a:ext cx="3795621" cy="189781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C00000"/>
                </a:solidFill>
                <a:latin typeface="Book Antiqua"/>
                <a:cs typeface="Calibri"/>
              </a:rPr>
              <a:t>If it rains 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43293D9D-262D-4A97-9218-C2C2F03697D3}"/>
              </a:ext>
            </a:extLst>
          </p:cNvPr>
          <p:cNvSpPr/>
          <p:nvPr/>
        </p:nvSpPr>
        <p:spPr>
          <a:xfrm>
            <a:off x="6239953" y="2839708"/>
            <a:ext cx="5765318" cy="18978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7030A0"/>
                </a:solidFill>
                <a:latin typeface="Book Antiqua"/>
              </a:rPr>
              <a:t>I will not go to school.</a:t>
            </a:r>
            <a:endParaRPr lang="en-US" sz="4000" b="1">
              <a:solidFill>
                <a:srgbClr val="7030A0"/>
              </a:solidFill>
              <a:latin typeface="Book Antiqua"/>
              <a:ea typeface="+mn-lt"/>
              <a:cs typeface="+mn-lt"/>
            </a:endParaRPr>
          </a:p>
          <a:p>
            <a:pPr algn="ctr"/>
            <a:endParaRPr lang="en-US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6B9FE9-5F84-4237-9572-A98E36496F7D}"/>
              </a:ext>
            </a:extLst>
          </p:cNvPr>
          <p:cNvSpPr txBox="1"/>
          <p:nvPr/>
        </p:nvSpPr>
        <p:spPr>
          <a:xfrm>
            <a:off x="1342126" y="4735183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Book Antiqua"/>
                <a:cs typeface="Calibri"/>
              </a:rPr>
              <a:t>If Clause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5665C8-886A-4B71-BF16-0500D0D037E2}"/>
              </a:ext>
            </a:extLst>
          </p:cNvPr>
          <p:cNvSpPr txBox="1"/>
          <p:nvPr/>
        </p:nvSpPr>
        <p:spPr>
          <a:xfrm>
            <a:off x="7710398" y="4691152"/>
            <a:ext cx="321765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7030A0"/>
                </a:solidFill>
                <a:latin typeface="Book Antiqua"/>
                <a:cs typeface="Calibri"/>
              </a:rPr>
              <a:t>Main Clause</a:t>
            </a:r>
          </a:p>
        </p:txBody>
      </p:sp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31648D45-2230-44CF-839D-CABE72BA1846}"/>
              </a:ext>
            </a:extLst>
          </p:cNvPr>
          <p:cNvSpPr/>
          <p:nvPr/>
        </p:nvSpPr>
        <p:spPr>
          <a:xfrm>
            <a:off x="4583862" y="2837013"/>
            <a:ext cx="1308337" cy="185467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Book Antiqua"/>
                <a:cs typeface="Calibri"/>
              </a:rPr>
              <a:t>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A44732-6D03-4781-ACA0-1FD679E5EE29}"/>
              </a:ext>
            </a:extLst>
          </p:cNvPr>
          <p:cNvSpPr txBox="1"/>
          <p:nvPr/>
        </p:nvSpPr>
        <p:spPr>
          <a:xfrm>
            <a:off x="4258035" y="4689355"/>
            <a:ext cx="2081842" cy="7222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>
                <a:solidFill>
                  <a:srgbClr val="FF0000"/>
                </a:solidFill>
                <a:latin typeface="Book Antiqua"/>
                <a:cs typeface="Calibri"/>
              </a:rPr>
              <a:t>Comma</a:t>
            </a:r>
          </a:p>
        </p:txBody>
      </p:sp>
    </p:spTree>
    <p:extLst>
      <p:ext uri="{BB962C8B-B14F-4D97-AF65-F5344CB8AC3E}">
        <p14:creationId xmlns:p14="http://schemas.microsoft.com/office/powerpoint/2010/main" val="2642038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/>
      <p:bldP spid="7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A583D0FF-44D7-494F-AD41-75721CCBBC4F}"/>
              </a:ext>
            </a:extLst>
          </p:cNvPr>
          <p:cNvSpPr/>
          <p:nvPr/>
        </p:nvSpPr>
        <p:spPr>
          <a:xfrm>
            <a:off x="2886225" y="305490"/>
            <a:ext cx="4902678" cy="127958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Book Antiqua"/>
                <a:cs typeface="Calibri"/>
              </a:rPr>
              <a:t>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C31D16-9632-40A0-BC84-7E31E8E3E4CF}"/>
              </a:ext>
            </a:extLst>
          </p:cNvPr>
          <p:cNvSpPr txBox="1"/>
          <p:nvPr/>
        </p:nvSpPr>
        <p:spPr>
          <a:xfrm>
            <a:off x="6821698" y="2867924"/>
            <a:ext cx="320327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7030A0"/>
                </a:solidFill>
                <a:latin typeface="Book Antiqua"/>
                <a:cs typeface="Calibri"/>
              </a:rPr>
              <a:t>Main Clause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D148D1-71C0-4D3C-B501-17A096026CA2}"/>
              </a:ext>
            </a:extLst>
          </p:cNvPr>
          <p:cNvSpPr txBox="1"/>
          <p:nvPr/>
        </p:nvSpPr>
        <p:spPr>
          <a:xfrm>
            <a:off x="2536346" y="2867025"/>
            <a:ext cx="23262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Book Antiqua"/>
                <a:cs typeface="Calibri"/>
              </a:rPr>
              <a:t>If Clause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5366B0-F513-417C-BAB9-DC61FEDA8173}"/>
              </a:ext>
            </a:extLst>
          </p:cNvPr>
          <p:cNvSpPr txBox="1"/>
          <p:nvPr/>
        </p:nvSpPr>
        <p:spPr>
          <a:xfrm>
            <a:off x="5770353" y="2492314"/>
            <a:ext cx="1046672" cy="10300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0" b="1">
                <a:solidFill>
                  <a:srgbClr val="C00000"/>
                </a:solidFill>
                <a:latin typeface="Book Antiqua"/>
                <a:cs typeface="Calibri"/>
              </a:rPr>
              <a:t>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236682-AB0D-4FAE-8156-E7FB5C4DF056}"/>
              </a:ext>
            </a:extLst>
          </p:cNvPr>
          <p:cNvSpPr txBox="1"/>
          <p:nvPr/>
        </p:nvSpPr>
        <p:spPr>
          <a:xfrm>
            <a:off x="7264700" y="4878058"/>
            <a:ext cx="320327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i="0" u="none" strike="noStrike">
                <a:solidFill>
                  <a:srgbClr val="000000"/>
                </a:solidFill>
                <a:latin typeface="Book Antiqua"/>
                <a:ea typeface="&amp;quot"/>
                <a:cs typeface="&amp;quot"/>
              </a:rPr>
              <a:t>If Clause</a:t>
            </a:r>
            <a:r>
              <a:rPr lang="en-US" b="0" i="0" u="none" strike="noStrike">
                <a:latin typeface="Book Antiqua"/>
                <a:ea typeface="&amp;quot"/>
                <a:cs typeface="&amp;quot"/>
              </a:rPr>
              <a:t>​</a:t>
            </a:r>
            <a:endParaRPr lang="en-US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7F13AE-5A2C-4C81-B068-C02614DB44A2}"/>
              </a:ext>
            </a:extLst>
          </p:cNvPr>
          <p:cNvSpPr txBox="1"/>
          <p:nvPr/>
        </p:nvSpPr>
        <p:spPr>
          <a:xfrm>
            <a:off x="2533650" y="4891536"/>
            <a:ext cx="356270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i="0" u="none" strike="noStrike">
                <a:solidFill>
                  <a:srgbClr val="7030A0"/>
                </a:solidFill>
                <a:latin typeface="Book Antiqua"/>
                <a:ea typeface="Book Antiqua"/>
                <a:cs typeface="Book Antiqua"/>
              </a:rPr>
              <a:t>Main Clause</a:t>
            </a:r>
            <a:endParaRPr lang="en-US" sz="4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3157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DF576E3C-64E0-4218-9DE7-C91A08F4CAED}"/>
              </a:ext>
            </a:extLst>
          </p:cNvPr>
          <p:cNvSpPr/>
          <p:nvPr/>
        </p:nvSpPr>
        <p:spPr>
          <a:xfrm>
            <a:off x="600225" y="362998"/>
            <a:ext cx="10984299" cy="179716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Book Antiqua"/>
                <a:cs typeface="Calibri"/>
              </a:rPr>
              <a:t>Classification</a:t>
            </a:r>
            <a:endParaRPr lang="en-US" sz="6000" b="1">
              <a:solidFill>
                <a:schemeClr val="bg1"/>
              </a:solidFill>
              <a:latin typeface="Book Antiqua"/>
            </a:endParaRPr>
          </a:p>
        </p:txBody>
      </p:sp>
      <p:graphicFrame>
        <p:nvGraphicFramePr>
          <p:cNvPr id="12" name="Diagram 12">
            <a:extLst>
              <a:ext uri="{FF2B5EF4-FFF2-40B4-BE49-F238E27FC236}">
                <a16:creationId xmlns:a16="http://schemas.microsoft.com/office/drawing/2014/main" id="{30B88186-9754-4594-AA4B-61AC55DFD9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5456878"/>
              </p:ext>
            </p:extLst>
          </p:nvPr>
        </p:nvGraphicFramePr>
        <p:xfrm>
          <a:off x="575095" y="2505974"/>
          <a:ext cx="11041810" cy="3988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9941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1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3786DD0-5409-4D5B-A0F5-8B54DB197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889115"/>
              </p:ext>
            </p:extLst>
          </p:nvPr>
        </p:nvGraphicFramePr>
        <p:xfrm>
          <a:off x="43132" y="0"/>
          <a:ext cx="12331937" cy="6780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246">
                  <a:extLst>
                    <a:ext uri="{9D8B030D-6E8A-4147-A177-3AD203B41FA5}">
                      <a16:colId xmlns:a16="http://schemas.microsoft.com/office/drawing/2014/main" val="1394323739"/>
                    </a:ext>
                  </a:extLst>
                </a:gridCol>
                <a:gridCol w="2789144">
                  <a:extLst>
                    <a:ext uri="{9D8B030D-6E8A-4147-A177-3AD203B41FA5}">
                      <a16:colId xmlns:a16="http://schemas.microsoft.com/office/drawing/2014/main" val="491626169"/>
                    </a:ext>
                  </a:extLst>
                </a:gridCol>
                <a:gridCol w="2802209">
                  <a:extLst>
                    <a:ext uri="{9D8B030D-6E8A-4147-A177-3AD203B41FA5}">
                      <a16:colId xmlns:a16="http://schemas.microsoft.com/office/drawing/2014/main" val="3423521767"/>
                    </a:ext>
                  </a:extLst>
                </a:gridCol>
                <a:gridCol w="5340338">
                  <a:extLst>
                    <a:ext uri="{9D8B030D-6E8A-4147-A177-3AD203B41FA5}">
                      <a16:colId xmlns:a16="http://schemas.microsoft.com/office/drawing/2014/main" val="3624798821"/>
                    </a:ext>
                  </a:extLst>
                </a:gridCol>
              </a:tblGrid>
              <a:tr h="903116"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accent2"/>
                          </a:solidFill>
                          <a:latin typeface="Book Antiqua"/>
                        </a:rPr>
                        <a:t>Conditional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i="0">
                          <a:latin typeface="Book Antiqua"/>
                        </a:rPr>
                        <a:t>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0">
                          <a:latin typeface="Book Antiqua"/>
                        </a:rPr>
                        <a:t>If Clause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0">
                          <a:latin typeface="Book Antiqua"/>
                        </a:rPr>
                        <a:t>Main Clause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544178"/>
                  </a:ext>
                </a:extLst>
              </a:tr>
              <a:tr h="519918"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rgbClr val="000000"/>
                          </a:solidFill>
                          <a:latin typeface="Book Antiqua"/>
                        </a:rPr>
                        <a:t>1. Zero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rgbClr val="000000"/>
                          </a:solidFill>
                          <a:latin typeface="Book Antiqua"/>
                        </a:rPr>
                        <a:t>General Truth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rgbClr val="000000"/>
                          </a:solidFill>
                          <a:latin typeface="Book Antiqua"/>
                        </a:rPr>
                        <a:t>Simple 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rgbClr val="000000"/>
                          </a:solidFill>
                          <a:latin typeface="Book Antiqua"/>
                        </a:rPr>
                        <a:t>Simple Present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809041"/>
                  </a:ext>
                </a:extLst>
              </a:tr>
              <a:tr h="1231655"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rgbClr val="C00000"/>
                          </a:solidFill>
                          <a:latin typeface="Book Antiqua"/>
                        </a:rPr>
                        <a:t>2. 1st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b="1" i="0" u="none" strike="noStrike" noProof="0">
                          <a:solidFill>
                            <a:srgbClr val="C00000"/>
                          </a:solidFill>
                          <a:latin typeface="Book Antiqua"/>
                        </a:rPr>
                        <a:t>Possible and very likely </a:t>
                      </a:r>
                      <a:endParaRPr lang="en-US" sz="2800" b="1" i="0">
                        <a:solidFill>
                          <a:srgbClr val="C00000"/>
                        </a:solidFill>
                        <a:latin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b="1" i="0" u="none" strike="noStrike" noProof="0">
                          <a:solidFill>
                            <a:srgbClr val="C00000"/>
                          </a:solidFill>
                          <a:latin typeface="Book Antiqua"/>
                        </a:rPr>
                        <a:t>Simple present</a:t>
                      </a:r>
                      <a:endParaRPr lang="en-US" sz="2800" b="1" i="0">
                        <a:solidFill>
                          <a:srgbClr val="C00000"/>
                        </a:solidFill>
                        <a:latin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rgbClr val="C00000"/>
                          </a:solidFill>
                          <a:latin typeface="Book Antiqua"/>
                        </a:rPr>
                        <a:t>Simple 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73635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endParaRPr lang="en-US" sz="2800" b="1" i="0">
                        <a:solidFill>
                          <a:schemeClr val="accent2"/>
                        </a:solidFill>
                        <a:latin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i="0">
                        <a:latin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i="0">
                        <a:solidFill>
                          <a:srgbClr val="7030A0"/>
                        </a:solidFill>
                        <a:latin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rgbClr val="C00000"/>
                          </a:solidFill>
                          <a:latin typeface="Book Antiqua"/>
                        </a:rPr>
                        <a:t>Imperative Sentence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39612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endParaRPr lang="en-US" sz="2800" b="1" i="0">
                        <a:solidFill>
                          <a:schemeClr val="accent2"/>
                        </a:solidFill>
                        <a:latin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i="0">
                        <a:latin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i="0">
                        <a:solidFill>
                          <a:srgbClr val="7030A0"/>
                        </a:solidFill>
                        <a:latin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rgbClr val="C00000"/>
                          </a:solidFill>
                          <a:latin typeface="Book Antiqua"/>
                        </a:rPr>
                        <a:t>Sub + Can/may + 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301149"/>
                  </a:ext>
                </a:extLst>
              </a:tr>
              <a:tr h="1300089"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rgbClr val="000000"/>
                          </a:solidFill>
                          <a:latin typeface="Book Antiqua"/>
                        </a:rPr>
                        <a:t>3. 2nd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b="1" i="0" u="none" strike="noStrike" noProof="0">
                          <a:solidFill>
                            <a:srgbClr val="000000"/>
                          </a:solidFill>
                          <a:latin typeface="Book Antiqua"/>
                        </a:rPr>
                        <a:t>Possible but very Unlikely</a:t>
                      </a:r>
                      <a:endParaRPr lang="en-US" sz="2800" b="1" i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b="1" i="0" u="none" strike="noStrike" noProof="0">
                          <a:solidFill>
                            <a:srgbClr val="000000"/>
                          </a:solidFill>
                          <a:latin typeface="Book Antiqua"/>
                        </a:rPr>
                        <a:t>Simple past</a:t>
                      </a:r>
                      <a:endParaRPr lang="en-US" sz="2800" b="1" i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b="1" i="0" u="none" strike="noStrike" noProof="0">
                          <a:solidFill>
                            <a:srgbClr val="000000"/>
                          </a:solidFill>
                          <a:latin typeface="Book Antiqua"/>
                        </a:rPr>
                        <a:t>Sub+would/could/might+verb1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036637"/>
                  </a:ext>
                </a:extLst>
              </a:tr>
              <a:tr h="1313717"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rgbClr val="7030A0"/>
                          </a:solidFill>
                          <a:latin typeface="Book Antiqua"/>
                        </a:rPr>
                        <a:t>4. 3rd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b="1" i="0" u="none" strike="noStrike" noProof="0">
                          <a:solidFill>
                            <a:srgbClr val="7030A0"/>
                          </a:solidFill>
                          <a:latin typeface="Book Antiqua"/>
                        </a:rPr>
                        <a:t>Impossible  to fulfill</a:t>
                      </a:r>
                      <a:endParaRPr lang="en-US" sz="2800" b="1" i="0">
                        <a:solidFill>
                          <a:srgbClr val="7030A0"/>
                        </a:solidFill>
                        <a:latin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b="1" i="0" u="none" strike="noStrike" noProof="0">
                          <a:solidFill>
                            <a:srgbClr val="7030A0"/>
                          </a:solidFill>
                          <a:latin typeface="Book Antiqua"/>
                        </a:rPr>
                        <a:t>Past perfect</a:t>
                      </a:r>
                      <a:endParaRPr lang="en-US" sz="2800" b="1" i="0">
                        <a:solidFill>
                          <a:srgbClr val="7030A0"/>
                        </a:solidFill>
                        <a:latin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b="1" i="0" u="none" strike="noStrike" noProof="0" err="1">
                          <a:solidFill>
                            <a:srgbClr val="7030A0"/>
                          </a:solidFill>
                          <a:latin typeface="Book Antiqua"/>
                        </a:rPr>
                        <a:t>Sub+would</a:t>
                      </a:r>
                      <a:r>
                        <a:rPr lang="en-US" sz="2800" b="1" i="0" u="none" strike="noStrike" noProof="0">
                          <a:solidFill>
                            <a:srgbClr val="7030A0"/>
                          </a:solidFill>
                          <a:latin typeface="Book Antiqua"/>
                        </a:rPr>
                        <a:t>/could/might+have+verb3</a:t>
                      </a:r>
                      <a:br>
                        <a:rPr lang="en-US" sz="2800" b="1" i="0" u="none" strike="noStrike" noProof="0" dirty="0">
                          <a:solidFill>
                            <a:srgbClr val="7030A0"/>
                          </a:solidFill>
                          <a:latin typeface="Book Antiqua"/>
                        </a:rPr>
                      </a:br>
                      <a:endParaRPr lang="en-US" sz="2800" b="1" i="0" u="none" strike="noStrike" noProof="0">
                        <a:solidFill>
                          <a:srgbClr val="7030A0"/>
                        </a:solidFill>
                        <a:latin typeface="Book Antiqu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481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874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A3B3C66-8084-416D-8B81-4789029DA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076956"/>
              </p:ext>
            </p:extLst>
          </p:nvPr>
        </p:nvGraphicFramePr>
        <p:xfrm>
          <a:off x="330679" y="632603"/>
          <a:ext cx="11712745" cy="6095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001">
                  <a:extLst>
                    <a:ext uri="{9D8B030D-6E8A-4147-A177-3AD203B41FA5}">
                      <a16:colId xmlns:a16="http://schemas.microsoft.com/office/drawing/2014/main" val="10434909"/>
                    </a:ext>
                  </a:extLst>
                </a:gridCol>
                <a:gridCol w="2915486">
                  <a:extLst>
                    <a:ext uri="{9D8B030D-6E8A-4147-A177-3AD203B41FA5}">
                      <a16:colId xmlns:a16="http://schemas.microsoft.com/office/drawing/2014/main" val="1786321902"/>
                    </a:ext>
                  </a:extLst>
                </a:gridCol>
                <a:gridCol w="213072">
                  <a:extLst>
                    <a:ext uri="{9D8B030D-6E8A-4147-A177-3AD203B41FA5}">
                      <a16:colId xmlns:a16="http://schemas.microsoft.com/office/drawing/2014/main" val="738870951"/>
                    </a:ext>
                  </a:extLst>
                </a:gridCol>
                <a:gridCol w="1978813">
                  <a:extLst>
                    <a:ext uri="{9D8B030D-6E8A-4147-A177-3AD203B41FA5}">
                      <a16:colId xmlns:a16="http://schemas.microsoft.com/office/drawing/2014/main" val="3791218068"/>
                    </a:ext>
                  </a:extLst>
                </a:gridCol>
                <a:gridCol w="4941373">
                  <a:extLst>
                    <a:ext uri="{9D8B030D-6E8A-4147-A177-3AD203B41FA5}">
                      <a16:colId xmlns:a16="http://schemas.microsoft.com/office/drawing/2014/main" val="1742639310"/>
                    </a:ext>
                  </a:extLst>
                </a:gridCol>
              </a:tblGrid>
              <a:tr h="98649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Conditional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1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Usage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endParaRPr lang="en-US" sz="2400" b="1">
                        <a:solidFill>
                          <a:srgbClr val="C00000"/>
                        </a:solidFill>
                        <a:effectLst/>
                        <a:latin typeface="Bookman Old Styl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1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If clause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1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Main clause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068325"/>
                  </a:ext>
                </a:extLst>
              </a:tr>
              <a:tr h="98649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1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1. Zero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1">
                          <a:effectLst/>
                          <a:latin typeface="Bookman Old Style"/>
                        </a:rPr>
                        <a:t>General truths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endParaRPr lang="en-US" sz="2400" b="1">
                        <a:effectLst/>
                        <a:latin typeface="Bookman Old Styl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1">
                          <a:effectLst/>
                          <a:latin typeface="Bookman Old Style"/>
                        </a:rPr>
                        <a:t>Simple present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1">
                          <a:effectLst/>
                          <a:latin typeface="Bookman Old Style"/>
                        </a:rPr>
                        <a:t>Simple present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5072365"/>
                  </a:ext>
                </a:extLst>
              </a:tr>
              <a:tr h="178161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1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2. First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1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possible and very likely 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Bookman Old Styl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Bookman Old Styl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1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Simple present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Bookman Old Styl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1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Simple future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Bookman Old Style"/>
                      </a:endParaRPr>
                    </a:p>
                    <a:p>
                      <a:pPr algn="l" fontAlgn="base"/>
                      <a:r>
                        <a:rPr lang="en-US" sz="2400" b="1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Imperative sentence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Bookman Old Style"/>
                      </a:endParaRPr>
                    </a:p>
                    <a:p>
                      <a:pPr algn="l" fontAlgn="base"/>
                      <a:r>
                        <a:rPr lang="en-US" sz="2400" b="1" err="1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subject+can</a:t>
                      </a:r>
                      <a:r>
                        <a:rPr lang="en-US" sz="2400" b="1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/may+verb1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Bookman Old Style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6471630"/>
                  </a:ext>
                </a:extLst>
              </a:tr>
              <a:tr h="135460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1">
                          <a:solidFill>
                            <a:srgbClr val="C00000"/>
                          </a:solidFill>
                          <a:effectLst/>
                          <a:latin typeface="Bookman Old Style"/>
                        </a:rPr>
                        <a:t>3.Second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1">
                          <a:effectLst/>
                          <a:latin typeface="Bookman Old Style"/>
                        </a:rPr>
                        <a:t>possible but very unlikely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endParaRPr lang="en-US" sz="2400" b="1">
                        <a:effectLst/>
                        <a:latin typeface="Bookman Old Styl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1">
                          <a:effectLst/>
                          <a:latin typeface="Bookman Old Style"/>
                        </a:rPr>
                        <a:t>Simple past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1" err="1">
                          <a:effectLst/>
                          <a:latin typeface="Bookman Old Style"/>
                        </a:rPr>
                        <a:t>subject+would</a:t>
                      </a:r>
                      <a:r>
                        <a:rPr lang="en-US" sz="2400" b="1">
                          <a:effectLst/>
                          <a:latin typeface="Bookman Old Style"/>
                        </a:rPr>
                        <a:t>/could/might+verb1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1514632"/>
                  </a:ext>
                </a:extLst>
              </a:tr>
              <a:tr h="98649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1">
                          <a:solidFill>
                            <a:srgbClr val="7030A0"/>
                          </a:solidFill>
                          <a:effectLst/>
                          <a:latin typeface="Bookman Old Style"/>
                        </a:rPr>
                        <a:t>4.Third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1">
                          <a:solidFill>
                            <a:srgbClr val="7030A0"/>
                          </a:solidFill>
                          <a:effectLst/>
                          <a:latin typeface="Bookman Old Style"/>
                        </a:rPr>
                        <a:t>impossible  to fulfill</a:t>
                      </a:r>
                      <a:endParaRPr lang="en-US" sz="2400" b="1" dirty="0">
                        <a:solidFill>
                          <a:srgbClr val="7030A0"/>
                        </a:solidFill>
                        <a:effectLst/>
                        <a:latin typeface="Bookman Old Styl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endParaRPr lang="en-US" sz="2400" b="1" dirty="0">
                        <a:solidFill>
                          <a:srgbClr val="7030A0"/>
                        </a:solidFill>
                        <a:effectLst/>
                        <a:latin typeface="Bookman Old Styl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1">
                          <a:solidFill>
                            <a:srgbClr val="7030A0"/>
                          </a:solidFill>
                          <a:effectLst/>
                          <a:latin typeface="Bookman Old Style"/>
                        </a:rPr>
                        <a:t>Past perfect</a:t>
                      </a:r>
                      <a:endParaRPr lang="en-US" sz="2400" b="1" dirty="0">
                        <a:solidFill>
                          <a:srgbClr val="7030A0"/>
                        </a:solidFill>
                        <a:effectLst/>
                        <a:latin typeface="Bookman Old Styl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1" err="1">
                          <a:solidFill>
                            <a:srgbClr val="7030A0"/>
                          </a:solidFill>
                          <a:effectLst/>
                          <a:latin typeface="Bookman Old Style"/>
                        </a:rPr>
                        <a:t>subject+would</a:t>
                      </a:r>
                      <a:r>
                        <a:rPr lang="en-US" sz="2400" b="1">
                          <a:solidFill>
                            <a:srgbClr val="7030A0"/>
                          </a:solidFill>
                          <a:effectLst/>
                          <a:latin typeface="Bookman Old Style"/>
                        </a:rPr>
                        <a:t>/could/might+have+verb3</a:t>
                      </a:r>
                      <a:endParaRPr lang="en-US" sz="2400" b="1" dirty="0">
                        <a:solidFill>
                          <a:srgbClr val="7030A0"/>
                        </a:solidFill>
                        <a:effectLst/>
                        <a:latin typeface="Bookman Old Style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556049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E21DBCE-13D4-4770-B367-D21CBB85C61D}"/>
              </a:ext>
            </a:extLst>
          </p:cNvPr>
          <p:cNvSpPr txBox="1"/>
          <p:nvPr/>
        </p:nvSpPr>
        <p:spPr>
          <a:xfrm>
            <a:off x="1647646" y="-77638"/>
            <a:ext cx="9169878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i="1" dirty="0">
                <a:solidFill>
                  <a:srgbClr val="444340"/>
                </a:solidFill>
                <a:latin typeface="inherit"/>
              </a:rPr>
              <a:t> </a:t>
            </a:r>
            <a:r>
              <a:rPr lang="en-US" sz="3200" b="1" i="1">
                <a:solidFill>
                  <a:srgbClr val="444340"/>
                </a:solidFill>
                <a:latin typeface="inherit"/>
              </a:rPr>
              <a:t>There are four types of Conditional Sentences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10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mannan mollah</cp:lastModifiedBy>
  <cp:revision>407</cp:revision>
  <dcterms:created xsi:type="dcterms:W3CDTF">2020-10-23T16:01:15Z</dcterms:created>
  <dcterms:modified xsi:type="dcterms:W3CDTF">2020-10-24T17:12:12Z</dcterms:modified>
</cp:coreProperties>
</file>