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323" r:id="rId2"/>
    <p:sldId id="334" r:id="rId3"/>
    <p:sldId id="328" r:id="rId4"/>
    <p:sldId id="327" r:id="rId5"/>
    <p:sldId id="326" r:id="rId6"/>
    <p:sldId id="325" r:id="rId7"/>
    <p:sldId id="330" r:id="rId8"/>
    <p:sldId id="329" r:id="rId9"/>
    <p:sldId id="333" r:id="rId10"/>
    <p:sldId id="303" r:id="rId11"/>
    <p:sldId id="305" r:id="rId12"/>
    <p:sldId id="331" r:id="rId13"/>
    <p:sldId id="301" r:id="rId14"/>
    <p:sldId id="302" r:id="rId15"/>
    <p:sldId id="300" r:id="rId16"/>
    <p:sldId id="296" r:id="rId17"/>
    <p:sldId id="297" r:id="rId18"/>
    <p:sldId id="298" r:id="rId19"/>
    <p:sldId id="292" r:id="rId20"/>
    <p:sldId id="294" r:id="rId21"/>
    <p:sldId id="3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8DD"/>
    <a:srgbClr val="12E412"/>
    <a:srgbClr val="00FFFF"/>
    <a:srgbClr val="FCA6F0"/>
    <a:srgbClr val="92AFC4"/>
    <a:srgbClr val="568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60"/>
  </p:normalViewPr>
  <p:slideViewPr>
    <p:cSldViewPr snapToGrid="0">
      <p:cViewPr varScale="1">
        <p:scale>
          <a:sx n="65" d="100"/>
          <a:sy n="65" d="100"/>
        </p:scale>
        <p:origin x="912" y="66"/>
      </p:cViewPr>
      <p:guideLst>
        <p:guide pos="3840"/>
        <p:guide orient="horz" pos="2160"/>
        <p:guide pos="39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1DFB0-E055-4FCE-9FD3-9C7DCC614463}" type="datetimeFigureOut">
              <a:rPr lang="en-US" smtClean="0"/>
              <a:pPr/>
              <a:t>10/26/2020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71DC5-15F4-4F0B-A207-3891B284D0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a:t>
            </a:r>
            <a:r>
              <a:rPr lang="bn-BD" baseline="0" smtClean="0">
                <a:latin typeface="NikoshBAN" pitchFamily="2" charset="0"/>
                <a:cs typeface="NikoshBAN" pitchFamily="2" charset="0"/>
              </a:rPr>
              <a:t>নিজ বিদ্যালয়ের </a:t>
            </a:r>
            <a:r>
              <a:rPr lang="bn-BD" baseline="0" dirty="0" smtClean="0">
                <a:latin typeface="NikoshBAN" pitchFamily="2" charset="0"/>
                <a:cs typeface="NikoshBAN" pitchFamily="2" charset="0"/>
              </a:rPr>
              <a:t>ক্ষেত্রে </a:t>
            </a:r>
            <a:r>
              <a:rPr lang="bn-BD" baseline="0" smtClean="0">
                <a:latin typeface="NikoshBAN" pitchFamily="2" charset="0"/>
                <a:cs typeface="NikoshBAN" pitchFamily="2" charset="0"/>
              </a:rPr>
              <a:t>চাইলে এই </a:t>
            </a:r>
            <a:r>
              <a:rPr lang="en-US" baseline="0" dirty="0" smtClean="0">
                <a:latin typeface="NikoshBAN" pitchFamily="2" charset="0"/>
                <a:cs typeface="NikoshBAN" pitchFamily="2" charset="0"/>
              </a:rPr>
              <a:t>Slide </a:t>
            </a:r>
            <a:r>
              <a:rPr lang="bn-BD" baseline="0" dirty="0" smtClean="0">
                <a:latin typeface="NikoshBAN" pitchFamily="2" charset="0"/>
                <a:cs typeface="NikoshBAN" pitchFamily="2" charset="0"/>
              </a:rPr>
              <a:t>টি দেখাতেও পারেন আবার </a:t>
            </a:r>
            <a:r>
              <a:rPr lang="en-US" baseline="0" dirty="0" smtClean="0">
                <a:latin typeface="NikoshBAN" pitchFamily="2" charset="0"/>
                <a:cs typeface="NikoshBAN" pitchFamily="2" charset="0"/>
              </a:rPr>
              <a:t>Hide </a:t>
            </a:r>
            <a:r>
              <a:rPr lang="bn-BD" baseline="0" dirty="0" smtClean="0">
                <a:latin typeface="NikoshBAN" pitchFamily="2" charset="0"/>
                <a:cs typeface="NikoshBAN" pitchFamily="2" charset="0"/>
              </a:rPr>
              <a:t>করেও রাখতে পারেন।</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6F1EBA-CFB8-4F61-BB49-8995D1C53A54}" type="slidenum">
              <a:rPr lang="en-US" smtClean="0"/>
              <a:t>2</a:t>
            </a:fld>
            <a:endParaRPr lang="en-US"/>
          </a:p>
        </p:txBody>
      </p:sp>
    </p:spTree>
    <p:extLst>
      <p:ext uri="{BB962C8B-B14F-4D97-AF65-F5344CB8AC3E}">
        <p14:creationId xmlns:p14="http://schemas.microsoft.com/office/powerpoint/2010/main" val="20840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0EEFA5-F547-46E3-9571-56B15DD1BF38}" type="slidenum">
              <a:rPr lang="en-US" smtClean="0"/>
              <a:pPr/>
              <a:t>21</a:t>
            </a:fld>
            <a:endParaRPr lang="en-US"/>
          </a:p>
        </p:txBody>
      </p:sp>
    </p:spTree>
    <p:extLst>
      <p:ext uri="{BB962C8B-B14F-4D97-AF65-F5344CB8AC3E}">
        <p14:creationId xmlns:p14="http://schemas.microsoft.com/office/powerpoint/2010/main" val="408944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65FE0FD-5BC0-459A-8C4E-EC246701A2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FE0FD-5BC0-459A-8C4E-EC246701A2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FE0FD-5BC0-459A-8C4E-EC246701A2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CCC3B2-E0A5-4C14-85C0-658F8DBC7D3B}"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165FE0FD-5BC0-459A-8C4E-EC246701A2E0}"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CCC3B2-E0A5-4C14-85C0-658F8DBC7D3B}" type="datetimeFigureOut">
              <a:rPr lang="en-US" smtClean="0"/>
              <a:pPr/>
              <a:t>10/26/2020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5FE0FD-5BC0-459A-8C4E-EC246701A2E0}"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notesSlide" Target="../notesSlides/notesSlide2.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12192000" cy="6858000"/>
            <a:chOff x="2114634" y="787649"/>
            <a:chExt cx="8084033" cy="5145963"/>
          </a:xfrm>
        </p:grpSpPr>
        <p:pic>
          <p:nvPicPr>
            <p:cNvPr id="3" name="Picture 2" descr="flowerruler.gif"/>
            <p:cNvPicPr>
              <a:picLocks noChangeAspect="1"/>
            </p:cNvPicPr>
            <p:nvPr/>
          </p:nvPicPr>
          <p:blipFill>
            <a:blip r:embed="rId2"/>
            <a:stretch>
              <a:fillRect/>
            </a:stretch>
          </p:blipFill>
          <p:spPr>
            <a:xfrm rot="16200000">
              <a:off x="7533745" y="3126115"/>
              <a:ext cx="4845824" cy="484021"/>
            </a:xfrm>
            <a:prstGeom prst="rect">
              <a:avLst/>
            </a:prstGeom>
          </p:spPr>
        </p:pic>
        <p:pic>
          <p:nvPicPr>
            <p:cNvPr id="4" name="Picture 3" descr="flowerruler.gif"/>
            <p:cNvPicPr>
              <a:picLocks noChangeAspect="1"/>
            </p:cNvPicPr>
            <p:nvPr/>
          </p:nvPicPr>
          <p:blipFill>
            <a:blip r:embed="rId2"/>
            <a:stretch>
              <a:fillRect/>
            </a:stretch>
          </p:blipFill>
          <p:spPr>
            <a:xfrm rot="16200000">
              <a:off x="-66267" y="3051164"/>
              <a:ext cx="4845824" cy="484021"/>
            </a:xfrm>
            <a:prstGeom prst="rect">
              <a:avLst/>
            </a:prstGeom>
          </p:spPr>
        </p:pic>
        <p:pic>
          <p:nvPicPr>
            <p:cNvPr id="5" name="Picture 4" descr="flowerruler.gif"/>
            <p:cNvPicPr>
              <a:picLocks noChangeAspect="1"/>
            </p:cNvPicPr>
            <p:nvPr/>
          </p:nvPicPr>
          <p:blipFill>
            <a:blip r:embed="rId2"/>
            <a:stretch>
              <a:fillRect/>
            </a:stretch>
          </p:blipFill>
          <p:spPr>
            <a:xfrm rot="10800000">
              <a:off x="2407113" y="5419612"/>
              <a:ext cx="4845824" cy="484021"/>
            </a:xfrm>
            <a:prstGeom prst="rect">
              <a:avLst/>
            </a:prstGeom>
          </p:spPr>
        </p:pic>
        <p:pic>
          <p:nvPicPr>
            <p:cNvPr id="6" name="Picture 5" descr="flowerruler.gif"/>
            <p:cNvPicPr>
              <a:picLocks noChangeAspect="1"/>
            </p:cNvPicPr>
            <p:nvPr/>
          </p:nvPicPr>
          <p:blipFill rotWithShape="1">
            <a:blip r:embed="rId2"/>
            <a:srcRect l="31815" b="10702"/>
            <a:stretch/>
          </p:blipFill>
          <p:spPr>
            <a:xfrm rot="10800000">
              <a:off x="6769250" y="5501389"/>
              <a:ext cx="3304140" cy="432223"/>
            </a:xfrm>
            <a:prstGeom prst="rect">
              <a:avLst/>
            </a:prstGeom>
          </p:spPr>
        </p:pic>
        <p:pic>
          <p:nvPicPr>
            <p:cNvPr id="7" name="Picture 6" descr="flowerruler.gif"/>
            <p:cNvPicPr>
              <a:picLocks noChangeAspect="1"/>
            </p:cNvPicPr>
            <p:nvPr/>
          </p:nvPicPr>
          <p:blipFill>
            <a:blip r:embed="rId2"/>
            <a:stretch>
              <a:fillRect/>
            </a:stretch>
          </p:blipFill>
          <p:spPr>
            <a:xfrm>
              <a:off x="2437091" y="787649"/>
              <a:ext cx="4845824" cy="484021"/>
            </a:xfrm>
            <a:prstGeom prst="rect">
              <a:avLst/>
            </a:prstGeom>
          </p:spPr>
        </p:pic>
        <p:pic>
          <p:nvPicPr>
            <p:cNvPr id="8" name="Picture 7" descr="flowerruler.gif"/>
            <p:cNvPicPr>
              <a:picLocks noChangeAspect="1"/>
            </p:cNvPicPr>
            <p:nvPr/>
          </p:nvPicPr>
          <p:blipFill rotWithShape="1">
            <a:blip r:embed="rId2"/>
            <a:srcRect l="31815" b="10702"/>
            <a:stretch/>
          </p:blipFill>
          <p:spPr>
            <a:xfrm rot="10800000">
              <a:off x="6735386" y="875383"/>
              <a:ext cx="3304140" cy="432223"/>
            </a:xfrm>
            <a:prstGeom prst="rect">
              <a:avLst/>
            </a:prstGeom>
          </p:spPr>
        </p:pic>
      </p:grpSp>
      <p:pic>
        <p:nvPicPr>
          <p:cNvPr id="14" name="Picture 13" descr="1229900_174465026075576_661793085_n.jpg"/>
          <p:cNvPicPr>
            <a:picLocks noChangeAspect="1"/>
          </p:cNvPicPr>
          <p:nvPr/>
        </p:nvPicPr>
        <p:blipFill>
          <a:blip r:embed="rId3"/>
          <a:stretch>
            <a:fillRect/>
          </a:stretch>
        </p:blipFill>
        <p:spPr>
          <a:xfrm>
            <a:off x="2209800" y="914400"/>
            <a:ext cx="7696200" cy="5143500"/>
          </a:xfrm>
          <a:prstGeom prst="rect">
            <a:avLst/>
          </a:prstGeom>
        </p:spPr>
      </p:pic>
      <p:pic>
        <p:nvPicPr>
          <p:cNvPr id="19" name="Picture 18" descr="1239031_500014216759912_2091243873_n12.jpg"/>
          <p:cNvPicPr>
            <a:picLocks noChangeAspect="1"/>
          </p:cNvPicPr>
          <p:nvPr/>
        </p:nvPicPr>
        <p:blipFill>
          <a:blip r:embed="rId4"/>
          <a:stretch>
            <a:fillRect/>
          </a:stretch>
        </p:blipFill>
        <p:spPr>
          <a:xfrm>
            <a:off x="999381" y="590985"/>
            <a:ext cx="10507851" cy="5181600"/>
          </a:xfrm>
          <a:prstGeom prst="rect">
            <a:avLst/>
          </a:prstGeom>
        </p:spPr>
      </p:pic>
      <p:pic>
        <p:nvPicPr>
          <p:cNvPr id="20" name="Picture 19" descr="Open.jpg"/>
          <p:cNvPicPr>
            <a:picLocks noChangeAspect="1"/>
          </p:cNvPicPr>
          <p:nvPr/>
        </p:nvPicPr>
        <p:blipFill>
          <a:blip r:embed="rId5"/>
          <a:srcRect l="49585" b="4110"/>
          <a:stretch>
            <a:fillRect/>
          </a:stretch>
        </p:blipFill>
        <p:spPr>
          <a:xfrm>
            <a:off x="6336098" y="551032"/>
            <a:ext cx="5301349" cy="5415140"/>
          </a:xfrm>
          <a:prstGeom prst="rect">
            <a:avLst/>
          </a:prstGeom>
        </p:spPr>
      </p:pic>
      <p:pic>
        <p:nvPicPr>
          <p:cNvPr id="21" name="Picture 20" descr="Open.jpg"/>
          <p:cNvPicPr>
            <a:picLocks noChangeAspect="1"/>
          </p:cNvPicPr>
          <p:nvPr/>
        </p:nvPicPr>
        <p:blipFill>
          <a:blip r:embed="rId5"/>
          <a:srcRect r="50415" b="4110"/>
          <a:stretch>
            <a:fillRect/>
          </a:stretch>
        </p:blipFill>
        <p:spPr>
          <a:xfrm>
            <a:off x="900344" y="551031"/>
            <a:ext cx="5651506" cy="5439087"/>
          </a:xfrm>
          <a:prstGeom prst="rect">
            <a:avLst/>
          </a:prstGeom>
        </p:spPr>
      </p:pic>
      <p:sp>
        <p:nvSpPr>
          <p:cNvPr id="22" name="Cloud 21"/>
          <p:cNvSpPr/>
          <p:nvPr/>
        </p:nvSpPr>
        <p:spPr>
          <a:xfrm>
            <a:off x="4191000" y="1066800"/>
            <a:ext cx="3733800" cy="914400"/>
          </a:xfrm>
          <a:prstGeom prst="cloud">
            <a:avLst/>
          </a:prstGeom>
          <a:blipFill>
            <a:blip r:embed="rId6"/>
            <a:tile tx="0" ty="0" sx="100000" sy="100000" flip="none" algn="tl"/>
          </a:blipFill>
          <a:ln>
            <a:solidFill>
              <a:srgbClr val="00B0F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rgbClr val="FFC000"/>
                </a:solidFill>
                <a:latin typeface="NikoshBAN" pitchFamily="2" charset="0"/>
                <a:cs typeface="NikoshBAN" pitchFamily="2" charset="0"/>
              </a:rPr>
              <a:t>স্বাগতম</a:t>
            </a:r>
            <a:endParaRPr lang="en-US" sz="4800" dirty="0">
              <a:solidFill>
                <a:srgbClr val="FFC000"/>
              </a:solidFill>
              <a:latin typeface="NikoshBAN" pitchFamily="2" charset="0"/>
              <a:cs typeface="NikoshBAN" pitchFamily="2" charset="0"/>
            </a:endParaRPr>
          </a:p>
        </p:txBody>
      </p:sp>
    </p:spTree>
    <p:extLst>
      <p:ext uri="{BB962C8B-B14F-4D97-AF65-F5344CB8AC3E}">
        <p14:creationId xmlns:p14="http://schemas.microsoft.com/office/powerpoint/2010/main" val="18229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fill="hold" nodeType="clickEffect">
                                  <p:stCondLst>
                                    <p:cond delay="0"/>
                                  </p:stCondLst>
                                  <p:childTnLst>
                                    <p:anim calcmode="lin" valueType="num">
                                      <p:cBhvr additive="base">
                                        <p:cTn id="6" dur="5000"/>
                                        <p:tgtEl>
                                          <p:spTgt spid="20"/>
                                        </p:tgtEl>
                                        <p:attrNameLst>
                                          <p:attrName>ppt_x</p:attrName>
                                        </p:attrNameLst>
                                      </p:cBhvr>
                                      <p:tavLst>
                                        <p:tav tm="0">
                                          <p:val>
                                            <p:strVal val="ppt_x"/>
                                          </p:val>
                                        </p:tav>
                                        <p:tav tm="100000">
                                          <p:val>
                                            <p:strVal val="1+ppt_w/2"/>
                                          </p:val>
                                        </p:tav>
                                      </p:tavLst>
                                    </p:anim>
                                    <p:anim calcmode="lin" valueType="num">
                                      <p:cBhvr additive="base">
                                        <p:cTn id="7" dur="5000"/>
                                        <p:tgtEl>
                                          <p:spTgt spid="20"/>
                                        </p:tgtEl>
                                        <p:attrNameLst>
                                          <p:attrName>ppt_y</p:attrName>
                                        </p:attrNameLst>
                                      </p:cBhvr>
                                      <p:tavLst>
                                        <p:tav tm="0">
                                          <p:val>
                                            <p:strVal val="ppt_y"/>
                                          </p:val>
                                        </p:tav>
                                        <p:tav tm="100000">
                                          <p:val>
                                            <p:strVal val="ppt_y"/>
                                          </p:val>
                                        </p:tav>
                                      </p:tavLst>
                                    </p:anim>
                                    <p:set>
                                      <p:cBhvr>
                                        <p:cTn id="8" dur="1" fill="hold">
                                          <p:stCondLst>
                                            <p:cond delay="4999"/>
                                          </p:stCondLst>
                                        </p:cTn>
                                        <p:tgtEl>
                                          <p:spTgt spid="20"/>
                                        </p:tgtEl>
                                        <p:attrNameLst>
                                          <p:attrName>style.visibility</p:attrName>
                                        </p:attrNameLst>
                                      </p:cBhvr>
                                      <p:to>
                                        <p:strVal val="hidden"/>
                                      </p:to>
                                    </p:set>
                                  </p:childTnLst>
                                </p:cTn>
                              </p:par>
                              <p:par>
                                <p:cTn id="9" presetID="2" presetClass="exit" presetSubtype="8" accel="50000" fill="hold" nodeType="withEffect">
                                  <p:stCondLst>
                                    <p:cond delay="0"/>
                                  </p:stCondLst>
                                  <p:childTnLst>
                                    <p:anim calcmode="lin" valueType="num">
                                      <p:cBhvr additive="base">
                                        <p:cTn id="10" dur="5000"/>
                                        <p:tgtEl>
                                          <p:spTgt spid="21"/>
                                        </p:tgtEl>
                                        <p:attrNameLst>
                                          <p:attrName>ppt_x</p:attrName>
                                        </p:attrNameLst>
                                      </p:cBhvr>
                                      <p:tavLst>
                                        <p:tav tm="0">
                                          <p:val>
                                            <p:strVal val="ppt_x"/>
                                          </p:val>
                                        </p:tav>
                                        <p:tav tm="100000">
                                          <p:val>
                                            <p:strVal val="0-ppt_w/2"/>
                                          </p:val>
                                        </p:tav>
                                      </p:tavLst>
                                    </p:anim>
                                    <p:anim calcmode="lin" valueType="num">
                                      <p:cBhvr additive="base">
                                        <p:cTn id="11" dur="5000"/>
                                        <p:tgtEl>
                                          <p:spTgt spid="21"/>
                                        </p:tgtEl>
                                        <p:attrNameLst>
                                          <p:attrName>ppt_y</p:attrName>
                                        </p:attrNameLst>
                                      </p:cBhvr>
                                      <p:tavLst>
                                        <p:tav tm="0">
                                          <p:val>
                                            <p:strVal val="ppt_y"/>
                                          </p:val>
                                        </p:tav>
                                        <p:tav tm="100000">
                                          <p:val>
                                            <p:strVal val="ppt_y"/>
                                          </p:val>
                                        </p:tav>
                                      </p:tavLst>
                                    </p:anim>
                                    <p:set>
                                      <p:cBhvr>
                                        <p:cTn id="12" dur="1" fill="hold">
                                          <p:stCondLst>
                                            <p:cond delay="49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nodeType="clickEffect">
                                  <p:stCondLst>
                                    <p:cond delay="0"/>
                                  </p:stCondLst>
                                  <p:childTnLst>
                                    <p:animEffect transition="out" filter="box(i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811161" y="907081"/>
            <a:ext cx="10899059" cy="5632311"/>
          </a:xfrm>
          <a:prstGeom prst="rect">
            <a:avLst/>
          </a:prstGeom>
        </p:spPr>
        <p:txBody>
          <a:bodyPr wrap="square">
            <a:spAutoFit/>
          </a:bodyPr>
          <a:lstStyle/>
          <a:p>
            <a:r>
              <a:rPr lang="en-US" sz="4000" dirty="0" err="1" smtClean="0">
                <a:solidFill>
                  <a:srgbClr val="000000"/>
                </a:solidFill>
                <a:latin typeface="Arial" panose="020B0604020202020204" pitchFamily="34" charset="0"/>
              </a:rPr>
              <a:t>জুমার</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সালাতের</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পরিচয়ঃ</a:t>
            </a:r>
            <a:endParaRPr lang="en-US" sz="4000" dirty="0" smtClean="0">
              <a:solidFill>
                <a:srgbClr val="000000"/>
              </a:solidFill>
              <a:latin typeface="Arial" panose="020B0604020202020204" pitchFamily="34" charset="0"/>
            </a:endParaRPr>
          </a:p>
          <a:p>
            <a:r>
              <a:rPr lang="as-IN" sz="4000" dirty="0" smtClean="0">
                <a:solidFill>
                  <a:schemeClr val="accent5">
                    <a:lumMod val="75000"/>
                  </a:schemeClr>
                </a:solidFill>
                <a:latin typeface="Arial" panose="020B0604020202020204" pitchFamily="34" charset="0"/>
              </a:rPr>
              <a:t>জুমার সালাত</a:t>
            </a:r>
            <a:r>
              <a:rPr lang="en-GB" sz="4000" dirty="0" smtClean="0">
                <a:solidFill>
                  <a:schemeClr val="accent5">
                    <a:lumMod val="75000"/>
                  </a:schemeClr>
                </a:solidFill>
                <a:latin typeface="Arial" panose="020B0604020202020204" pitchFamily="34" charset="0"/>
              </a:rPr>
              <a:t> </a:t>
            </a:r>
            <a:r>
              <a:rPr lang="as-IN" sz="4000" dirty="0">
                <a:solidFill>
                  <a:schemeClr val="accent5">
                    <a:lumMod val="75000"/>
                  </a:schemeClr>
                </a:solidFill>
                <a:latin typeface="Arial" panose="020B0604020202020204" pitchFamily="34" charset="0"/>
              </a:rPr>
              <a:t>সালাত এবং জুমুআ দুটিই আরবি শব্দ। প্রচলিত ভাষায় বলা হয় জুমার সালাত। শুক্রবার </a:t>
            </a:r>
            <a:r>
              <a:rPr lang="en-US" sz="4000" dirty="0" err="1" smtClean="0">
                <a:solidFill>
                  <a:schemeClr val="accent5">
                    <a:lumMod val="75000"/>
                  </a:schemeClr>
                </a:solidFill>
                <a:latin typeface="Arial" panose="020B0604020202020204" pitchFamily="34" charset="0"/>
              </a:rPr>
              <a:t>যো</a:t>
            </a:r>
            <a:r>
              <a:rPr lang="as-IN" sz="4000" dirty="0" smtClean="0">
                <a:solidFill>
                  <a:schemeClr val="accent5">
                    <a:lumMod val="75000"/>
                  </a:schemeClr>
                </a:solidFill>
                <a:latin typeface="Arial" panose="020B0604020202020204" pitchFamily="34" charset="0"/>
              </a:rPr>
              <a:t>হরের </a:t>
            </a:r>
            <a:r>
              <a:rPr lang="as-IN" sz="4000" dirty="0">
                <a:solidFill>
                  <a:schemeClr val="accent5">
                    <a:lumMod val="75000"/>
                  </a:schemeClr>
                </a:solidFill>
                <a:latin typeface="Arial" panose="020B0604020202020204" pitchFamily="34" charset="0"/>
              </a:rPr>
              <a:t>সময়ে </a:t>
            </a:r>
            <a:r>
              <a:rPr lang="en-US" sz="4000" dirty="0" err="1" smtClean="0">
                <a:solidFill>
                  <a:schemeClr val="accent5">
                    <a:lumMod val="75000"/>
                  </a:schemeClr>
                </a:solidFill>
                <a:latin typeface="Arial" panose="020B0604020202020204" pitchFamily="34" charset="0"/>
              </a:rPr>
              <a:t>যো</a:t>
            </a:r>
            <a:r>
              <a:rPr lang="as-IN" sz="4000" dirty="0" smtClean="0">
                <a:solidFill>
                  <a:schemeClr val="accent5">
                    <a:lumMod val="75000"/>
                  </a:schemeClr>
                </a:solidFill>
                <a:latin typeface="Arial" panose="020B0604020202020204" pitchFamily="34" charset="0"/>
              </a:rPr>
              <a:t>হরের </a:t>
            </a:r>
            <a:r>
              <a:rPr lang="as-IN" sz="4000" dirty="0">
                <a:solidFill>
                  <a:schemeClr val="accent5">
                    <a:lumMod val="75000"/>
                  </a:schemeClr>
                </a:solidFill>
                <a:latin typeface="Arial" panose="020B0604020202020204" pitchFamily="34" charset="0"/>
              </a:rPr>
              <a:t>সালাতের পরিবর্তে যে সালাত আদায় করা হয়, তাকে বলা হয় জুমার সালাত। প্রতি শুক্রবার জামে মসজিদে জুমার সালাত জামাআতে আদায় করা হয়। </a:t>
            </a:r>
            <a:endParaRPr lang="as-IN" sz="4000" dirty="0">
              <a:solidFill>
                <a:schemeClr val="accent5">
                  <a:lumMod val="75000"/>
                </a:schemeClr>
              </a:solidFill>
            </a:endParaRPr>
          </a:p>
          <a:p>
            <a:r>
              <a:rPr lang="as-IN" sz="4000" dirty="0">
                <a:solidFill>
                  <a:schemeClr val="accent5">
                    <a:lumMod val="75000"/>
                  </a:schemeClr>
                </a:solidFill>
              </a:rPr>
              <a:t/>
            </a:r>
            <a:br>
              <a:rPr lang="as-IN" sz="4000" dirty="0">
                <a:solidFill>
                  <a:schemeClr val="accent5">
                    <a:lumMod val="75000"/>
                  </a:schemeClr>
                </a:solidFill>
              </a:rPr>
            </a:br>
            <a:endParaRPr lang="en-GB" sz="4000" dirty="0">
              <a:solidFill>
                <a:schemeClr val="accent5">
                  <a:lumMod val="75000"/>
                </a:schemeClr>
              </a:solidFill>
            </a:endParaRPr>
          </a:p>
        </p:txBody>
      </p:sp>
    </p:spTree>
    <p:extLst>
      <p:ext uri="{BB962C8B-B14F-4D97-AF65-F5344CB8AC3E}">
        <p14:creationId xmlns:p14="http://schemas.microsoft.com/office/powerpoint/2010/main" val="3581944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943896" y="555681"/>
            <a:ext cx="10397613" cy="4401205"/>
          </a:xfrm>
          <a:prstGeom prst="rect">
            <a:avLst/>
          </a:prstGeom>
        </p:spPr>
        <p:txBody>
          <a:bodyPr wrap="square">
            <a:spAutoFit/>
          </a:bodyPr>
          <a:lstStyle/>
          <a:p>
            <a:pPr>
              <a:spcBef>
                <a:spcPts val="7782"/>
              </a:spcBef>
            </a:pPr>
            <a:r>
              <a:rPr lang="en-US" sz="4000" dirty="0" err="1" smtClean="0">
                <a:solidFill>
                  <a:srgbClr val="000000"/>
                </a:solidFill>
                <a:latin typeface="Arial" panose="020B0604020202020204" pitchFamily="34" charset="0"/>
              </a:rPr>
              <a:t>জুমার</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সালাতের</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গুরুতঃ</a:t>
            </a:r>
            <a:r>
              <a:rPr lang="en-US" sz="4000" dirty="0" smtClean="0">
                <a:solidFill>
                  <a:srgbClr val="000000"/>
                </a:solidFill>
                <a:latin typeface="Arial" panose="020B0604020202020204" pitchFamily="34" charset="0"/>
              </a:rPr>
              <a:t>.......                        </a:t>
            </a:r>
            <a:r>
              <a:rPr lang="as-IN" sz="4000" dirty="0" smtClean="0">
                <a:solidFill>
                  <a:schemeClr val="accent3">
                    <a:lumMod val="75000"/>
                  </a:schemeClr>
                </a:solidFill>
                <a:latin typeface="Arial" panose="020B0604020202020204" pitchFamily="34" charset="0"/>
              </a:rPr>
              <a:t>পাঁচ </a:t>
            </a:r>
            <a:r>
              <a:rPr lang="as-IN" sz="4000" dirty="0">
                <a:solidFill>
                  <a:schemeClr val="accent3">
                    <a:lumMod val="75000"/>
                  </a:schemeClr>
                </a:solidFill>
                <a:latin typeface="Arial" panose="020B0604020202020204" pitchFamily="34" charset="0"/>
              </a:rPr>
              <a:t>ওয়াক্ত সালাতের ন্যায় প্রত্যেক প্রাপ্তবয়স্ক, বুদ্ধিমান, স্বাধীন, মুসলিম পুরুষের উপর জুমার সালাত আদায় করা ফরজ। আর এর অস্বীকারকারী কাফির। অবহেলা করে কেউ এ সালাত আদায় না করলে সে ফাসিক হয়ে যাবে</a:t>
            </a:r>
            <a:r>
              <a:rPr lang="as-IN" sz="4000" dirty="0" smtClean="0">
                <a:solidFill>
                  <a:schemeClr val="accent3">
                    <a:lumMod val="75000"/>
                  </a:schemeClr>
                </a:solidFill>
                <a:latin typeface="Arial" panose="020B0604020202020204" pitchFamily="34" charset="0"/>
              </a:rPr>
              <a:t>।</a:t>
            </a:r>
            <a:r>
              <a:rPr lang="as-IN" sz="4000" dirty="0"/>
              <a:t/>
            </a:r>
            <a:br>
              <a:rPr lang="as-IN" sz="4000" dirty="0"/>
            </a:br>
            <a:endParaRPr lang="en-GB" sz="4000" dirty="0"/>
          </a:p>
        </p:txBody>
      </p:sp>
    </p:spTree>
    <p:extLst>
      <p:ext uri="{BB962C8B-B14F-4D97-AF65-F5344CB8AC3E}">
        <p14:creationId xmlns:p14="http://schemas.microsoft.com/office/powerpoint/2010/main" val="175601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636917" y="-1215094"/>
            <a:ext cx="3688600" cy="10678334"/>
          </a:xfrm>
          <a:prstGeom prst="rect">
            <a:avLst/>
          </a:prstGeom>
        </p:spPr>
      </p:pic>
      <p:sp>
        <p:nvSpPr>
          <p:cNvPr id="3" name="Rectangle 2"/>
          <p:cNvSpPr/>
          <p:nvPr/>
        </p:nvSpPr>
        <p:spPr>
          <a:xfrm>
            <a:off x="1142050" y="663366"/>
            <a:ext cx="10346943" cy="1323439"/>
          </a:xfrm>
          <a:prstGeom prst="rect">
            <a:avLst/>
          </a:prstGeom>
        </p:spPr>
        <p:txBody>
          <a:bodyPr wrap="square">
            <a:spAutoFit/>
          </a:bodyPr>
          <a:lstStyle/>
          <a:p>
            <a:pPr>
              <a:spcBef>
                <a:spcPts val="7782"/>
              </a:spcBef>
            </a:pPr>
            <a:r>
              <a:rPr lang="as-IN" sz="4000" dirty="0">
                <a:solidFill>
                  <a:srgbClr val="002060"/>
                </a:solidFill>
                <a:latin typeface="Arial" panose="020B0604020202020204" pitchFamily="34" charset="0"/>
              </a:rPr>
              <a:t>জুমার সালাতের গুরুত্ব সম্পর্কে আল্লাহ তায়ালা বলেন: </a:t>
            </a:r>
            <a:endParaRPr lang="as-IN" sz="4000"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38" y="3937819"/>
            <a:ext cx="2708646" cy="2030555"/>
          </a:xfrm>
          <a:prstGeom prst="rect">
            <a:avLst/>
          </a:prstGeom>
        </p:spPr>
      </p:pic>
    </p:spTree>
    <p:extLst>
      <p:ext uri="{BB962C8B-B14F-4D97-AF65-F5344CB8AC3E}">
        <p14:creationId xmlns:p14="http://schemas.microsoft.com/office/powerpoint/2010/main" val="4030121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504335" y="576194"/>
            <a:ext cx="10028903" cy="5016758"/>
          </a:xfrm>
          <a:prstGeom prst="rect">
            <a:avLst/>
          </a:prstGeom>
        </p:spPr>
        <p:txBody>
          <a:bodyPr wrap="square">
            <a:spAutoFit/>
          </a:bodyPr>
          <a:lstStyle/>
          <a:p>
            <a:pPr algn="just">
              <a:spcBef>
                <a:spcPts val="306"/>
              </a:spcBef>
            </a:pPr>
            <a:r>
              <a:rPr lang="as-IN" sz="4000" dirty="0">
                <a:solidFill>
                  <a:srgbClr val="000000"/>
                </a:solidFill>
                <a:latin typeface="Arial" panose="020B0604020202020204" pitchFamily="34" charset="0"/>
              </a:rPr>
              <a:t>অর্থ </a:t>
            </a:r>
            <a:r>
              <a:rPr lang="as-IN" sz="4000" dirty="0">
                <a:solidFill>
                  <a:schemeClr val="tx2">
                    <a:lumMod val="75000"/>
                  </a:schemeClr>
                </a:solidFill>
                <a:latin typeface="Arial" panose="020B0604020202020204" pitchFamily="34" charset="0"/>
              </a:rPr>
              <a:t>:“হে মুমিনগণ। জুমার দিনে যখন সালাতের জন্য আহ্বান করা হয়, তখন </a:t>
            </a:r>
            <a:r>
              <a:rPr lang="en-US" sz="4000" dirty="0" err="1" smtClean="0">
                <a:solidFill>
                  <a:schemeClr val="tx2">
                    <a:lumMod val="75000"/>
                  </a:schemeClr>
                </a:solidFill>
                <a:latin typeface="Arial" panose="020B0604020202020204" pitchFamily="34" charset="0"/>
              </a:rPr>
              <a:t>তোমরা</a:t>
            </a:r>
            <a:r>
              <a:rPr lang="as-IN" sz="4000" dirty="0" smtClean="0">
                <a:solidFill>
                  <a:schemeClr val="tx2">
                    <a:lumMod val="75000"/>
                  </a:schemeClr>
                </a:solidFill>
                <a:latin typeface="Arial" panose="020B0604020202020204" pitchFamily="34" charset="0"/>
              </a:rPr>
              <a:t> </a:t>
            </a:r>
            <a:r>
              <a:rPr lang="as-IN" sz="4000" dirty="0">
                <a:solidFill>
                  <a:schemeClr val="tx2">
                    <a:lumMod val="75000"/>
                  </a:schemeClr>
                </a:solidFill>
                <a:latin typeface="Arial" panose="020B0604020202020204" pitchFamily="34" charset="0"/>
              </a:rPr>
              <a:t>আল্লাহর স্মরণে ধাবিত হও এবং ক্রয়-বিক্রয় ত্যাগ কর, এটি </a:t>
            </a:r>
            <a:r>
              <a:rPr lang="en-US" sz="4000" dirty="0" err="1" smtClean="0">
                <a:solidFill>
                  <a:schemeClr val="tx2">
                    <a:lumMod val="75000"/>
                  </a:schemeClr>
                </a:solidFill>
                <a:latin typeface="Arial" panose="020B0604020202020204" pitchFamily="34" charset="0"/>
              </a:rPr>
              <a:t>তো</a:t>
            </a:r>
            <a:r>
              <a:rPr lang="as-IN" sz="4000" dirty="0" smtClean="0">
                <a:solidFill>
                  <a:schemeClr val="tx2">
                    <a:lumMod val="75000"/>
                  </a:schemeClr>
                </a:solidFill>
                <a:latin typeface="Arial" panose="020B0604020202020204" pitchFamily="34" charset="0"/>
              </a:rPr>
              <a:t>মাদের </a:t>
            </a:r>
            <a:r>
              <a:rPr lang="as-IN" sz="4000" dirty="0">
                <a:solidFill>
                  <a:schemeClr val="tx2">
                    <a:lumMod val="75000"/>
                  </a:schemeClr>
                </a:solidFill>
                <a:latin typeface="Arial" panose="020B0604020202020204" pitchFamily="34" charset="0"/>
              </a:rPr>
              <a:t>জন্য শ্রেয়, যদি </a:t>
            </a:r>
            <a:r>
              <a:rPr lang="en-US" sz="4000" dirty="0" err="1" smtClean="0">
                <a:solidFill>
                  <a:schemeClr val="tx2">
                    <a:lumMod val="75000"/>
                  </a:schemeClr>
                </a:solidFill>
                <a:latin typeface="Arial" panose="020B0604020202020204" pitchFamily="34" charset="0"/>
              </a:rPr>
              <a:t>তো</a:t>
            </a:r>
            <a:r>
              <a:rPr lang="as-IN" sz="4000" dirty="0" smtClean="0">
                <a:solidFill>
                  <a:schemeClr val="tx2">
                    <a:lumMod val="75000"/>
                  </a:schemeClr>
                </a:solidFill>
                <a:latin typeface="Arial" panose="020B0604020202020204" pitchFamily="34" charset="0"/>
              </a:rPr>
              <a:t>মরা </a:t>
            </a:r>
            <a:r>
              <a:rPr lang="as-IN" sz="4000" dirty="0">
                <a:solidFill>
                  <a:schemeClr val="tx2">
                    <a:lumMod val="75000"/>
                  </a:schemeClr>
                </a:solidFill>
                <a:latin typeface="Arial" panose="020B0604020202020204" pitchFamily="34" charset="0"/>
              </a:rPr>
              <a:t>উপলদ্ধি কর।”</a:t>
            </a:r>
            <a:r>
              <a:rPr lang="as-IN" sz="4000" dirty="0">
                <a:solidFill>
                  <a:srgbClr val="000000"/>
                </a:solidFill>
                <a:latin typeface="Arial" panose="020B0604020202020204" pitchFamily="34" charset="0"/>
              </a:rPr>
              <a:t> (সূরা আল-জুমুআ, আয়াত ৯। </a:t>
            </a:r>
            <a:endParaRPr lang="as-IN" sz="4000" dirty="0"/>
          </a:p>
          <a:p>
            <a:r>
              <a:rPr lang="as-IN" sz="4000" dirty="0"/>
              <a:t/>
            </a:r>
            <a:br>
              <a:rPr lang="as-IN" sz="4000" dirty="0"/>
            </a:br>
            <a:endParaRPr lang="en-GB" sz="4000" dirty="0"/>
          </a:p>
        </p:txBody>
      </p:sp>
    </p:spTree>
    <p:extLst>
      <p:ext uri="{BB962C8B-B14F-4D97-AF65-F5344CB8AC3E}">
        <p14:creationId xmlns:p14="http://schemas.microsoft.com/office/powerpoint/2010/main" val="12805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941871" y="1375149"/>
            <a:ext cx="9144000" cy="3170099"/>
          </a:xfrm>
          <a:prstGeom prst="rect">
            <a:avLst/>
          </a:prstGeom>
        </p:spPr>
        <p:txBody>
          <a:bodyPr wrap="square">
            <a:spAutoFit/>
          </a:bodyPr>
          <a:lstStyle/>
          <a:p>
            <a:r>
              <a:rPr lang="as-IN" sz="4000" dirty="0">
                <a:solidFill>
                  <a:schemeClr val="accent6">
                    <a:lumMod val="75000"/>
                  </a:schemeClr>
                </a:solidFill>
                <a:latin typeface="Arial" panose="020B0604020202020204" pitchFamily="34" charset="0"/>
              </a:rPr>
              <a:t>জুমার দিন সপ্তাহের উত্তম দিন। এদিনে হযরত আদম (আ.)-কে সৃষ্টি করা হয়। এদিনে তাঁর তওবা কবুল হয়। এদিনেই কিয়ামত সংঘটিত হবে। এদিন দোয়া কবুলের উত্তম </a:t>
            </a:r>
            <a:endParaRPr lang="en-GB" sz="4000" dirty="0">
              <a:solidFill>
                <a:schemeClr val="accent6">
                  <a:lumMod val="75000"/>
                </a:schemeClr>
              </a:solidFill>
            </a:endParaRPr>
          </a:p>
        </p:txBody>
      </p:sp>
    </p:spTree>
    <p:extLst>
      <p:ext uri="{BB962C8B-B14F-4D97-AF65-F5344CB8AC3E}">
        <p14:creationId xmlns:p14="http://schemas.microsoft.com/office/powerpoint/2010/main" val="4242588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224116" y="659428"/>
            <a:ext cx="9674942" cy="5922134"/>
          </a:xfrm>
          <a:prstGeom prst="rect">
            <a:avLst/>
          </a:prstGeom>
        </p:spPr>
        <p:txBody>
          <a:bodyPr wrap="square">
            <a:spAutoFit/>
          </a:bodyPr>
          <a:lstStyle/>
          <a:p>
            <a:pPr algn="just">
              <a:spcBef>
                <a:spcPts val="1287"/>
              </a:spcBef>
            </a:pPr>
            <a:r>
              <a:rPr lang="as-IN" sz="3200" dirty="0">
                <a:solidFill>
                  <a:schemeClr val="accent6">
                    <a:lumMod val="75000"/>
                  </a:schemeClr>
                </a:solidFill>
                <a:latin typeface="Arial" panose="020B0604020202020204" pitchFamily="34" charset="0"/>
              </a:rPr>
              <a:t>দিন। এ প্রসঙ্গে রাসুলুল্লাহ (স.) বলেন, যে ব্যক্তি শুক্রবারে </a:t>
            </a:r>
            <a:r>
              <a:rPr lang="en-US" sz="3200" dirty="0" err="1" smtClean="0">
                <a:solidFill>
                  <a:schemeClr val="accent6">
                    <a:lumMod val="75000"/>
                  </a:schemeClr>
                </a:solidFill>
                <a:latin typeface="Arial" panose="020B0604020202020204" pitchFamily="34" charset="0"/>
              </a:rPr>
              <a:t>গো</a:t>
            </a:r>
            <a:r>
              <a:rPr lang="as-IN" sz="3200" dirty="0" smtClean="0">
                <a:solidFill>
                  <a:schemeClr val="accent6">
                    <a:lumMod val="75000"/>
                  </a:schemeClr>
                </a:solidFill>
                <a:latin typeface="Arial" panose="020B0604020202020204" pitchFamily="34" charset="0"/>
              </a:rPr>
              <a:t>সল </a:t>
            </a:r>
            <a:r>
              <a:rPr lang="as-IN" sz="3200" dirty="0">
                <a:solidFill>
                  <a:schemeClr val="accent6">
                    <a:lumMod val="75000"/>
                  </a:schemeClr>
                </a:solidFill>
                <a:latin typeface="Arial" panose="020B0604020202020204" pitchFamily="34" charset="0"/>
              </a:rPr>
              <a:t>করে যথাসম্ভব পবিত্র হয়ে সুগন্ধি লাগিয়ে জুমার সালাত আদায়ের জন্য মসজিদে যায়, মসজিদে গিয়ে কাউকে কষ্ট না দিয়ে যেখানে জায়গা পায় সেখানেই বসে যায়, যথাসমত্ব সালাত আদায় করে এবং নীরবে বসে </a:t>
            </a:r>
            <a:r>
              <a:rPr lang="en-US" sz="3200" dirty="0" err="1" smtClean="0">
                <a:solidFill>
                  <a:schemeClr val="accent6">
                    <a:lumMod val="75000"/>
                  </a:schemeClr>
                </a:solidFill>
                <a:latin typeface="Arial" panose="020B0604020202020204" pitchFamily="34" charset="0"/>
              </a:rPr>
              <a:t>মনোযোগে</a:t>
            </a:r>
            <a:r>
              <a:rPr lang="as-IN" sz="3200" dirty="0" smtClean="0">
                <a:solidFill>
                  <a:schemeClr val="accent6">
                    <a:lumMod val="75000"/>
                  </a:schemeClr>
                </a:solidFill>
                <a:latin typeface="Arial" panose="020B0604020202020204" pitchFamily="34" charset="0"/>
              </a:rPr>
              <a:t> </a:t>
            </a:r>
            <a:r>
              <a:rPr lang="as-IN" sz="3200" dirty="0">
                <a:solidFill>
                  <a:schemeClr val="accent6">
                    <a:lumMod val="75000"/>
                  </a:schemeClr>
                </a:solidFill>
                <a:latin typeface="Arial" panose="020B0604020202020204" pitchFamily="34" charset="0"/>
              </a:rPr>
              <a:t>সহকারে খুতবা </a:t>
            </a:r>
            <a:r>
              <a:rPr lang="en-US" sz="3200" dirty="0" err="1" smtClean="0">
                <a:solidFill>
                  <a:schemeClr val="accent6">
                    <a:lumMod val="75000"/>
                  </a:schemeClr>
                </a:solidFill>
                <a:latin typeface="Arial" panose="020B0604020202020204" pitchFamily="34" charset="0"/>
              </a:rPr>
              <a:t>শো</a:t>
            </a:r>
            <a:r>
              <a:rPr lang="as-IN" sz="3200" dirty="0" smtClean="0">
                <a:solidFill>
                  <a:schemeClr val="accent6">
                    <a:lumMod val="75000"/>
                  </a:schemeClr>
                </a:solidFill>
                <a:latin typeface="Arial" panose="020B0604020202020204" pitchFamily="34" charset="0"/>
              </a:rPr>
              <a:t>নে</a:t>
            </a:r>
            <a:r>
              <a:rPr lang="as-IN" sz="3200" dirty="0">
                <a:solidFill>
                  <a:schemeClr val="accent6">
                    <a:lumMod val="75000"/>
                  </a:schemeClr>
                </a:solidFill>
                <a:latin typeface="Arial" panose="020B0604020202020204" pitchFamily="34" charset="0"/>
              </a:rPr>
              <a:t>, আল্লাহ তায়ালা তার বিগত জুমা হতে এ জুমা পর্যন্ত সকল (সগিরা) গুনাহ মাফ করে দেবেন।' </a:t>
            </a:r>
            <a:r>
              <a:rPr lang="as-IN" sz="3200" dirty="0" smtClean="0">
                <a:solidFill>
                  <a:schemeClr val="accent6">
                    <a:lumMod val="75000"/>
                  </a:schemeClr>
                </a:solidFill>
                <a:latin typeface="Arial" panose="020B0604020202020204" pitchFamily="34" charset="0"/>
              </a:rPr>
              <a:t>(</a:t>
            </a:r>
            <a:r>
              <a:rPr lang="en-US" sz="3200" dirty="0" err="1" smtClean="0">
                <a:solidFill>
                  <a:schemeClr val="accent6">
                    <a:lumMod val="75000"/>
                  </a:schemeClr>
                </a:solidFill>
                <a:latin typeface="Arial" panose="020B0604020202020204" pitchFamily="34" charset="0"/>
              </a:rPr>
              <a:t>বুখারি</a:t>
            </a:r>
            <a:r>
              <a:rPr lang="en-US" sz="3200" dirty="0" smtClean="0">
                <a:solidFill>
                  <a:schemeClr val="accent6">
                    <a:lumMod val="75000"/>
                  </a:schemeClr>
                </a:solidFill>
                <a:latin typeface="Arial" panose="020B0604020202020204" pitchFamily="34" charset="0"/>
              </a:rPr>
              <a:t>)</a:t>
            </a:r>
          </a:p>
          <a:p>
            <a:pPr algn="just">
              <a:spcBef>
                <a:spcPts val="1287"/>
              </a:spcBef>
            </a:pPr>
            <a:endParaRPr lang="as-IN" sz="2800" dirty="0">
              <a:solidFill>
                <a:schemeClr val="accent6">
                  <a:lumMod val="75000"/>
                </a:schemeClr>
              </a:solidFill>
            </a:endParaRPr>
          </a:p>
          <a:p>
            <a:r>
              <a:rPr lang="as-IN" sz="2800" dirty="0">
                <a:solidFill>
                  <a:schemeClr val="accent6">
                    <a:lumMod val="75000"/>
                  </a:schemeClr>
                </a:solidFill>
                <a:latin typeface="Arial" panose="020B0604020202020204" pitchFamily="34" charset="0"/>
              </a:rPr>
              <a:t>: </a:t>
            </a:r>
            <a:endParaRPr lang="as-IN" sz="2800" dirty="0">
              <a:solidFill>
                <a:schemeClr val="accent6">
                  <a:lumMod val="75000"/>
                </a:schemeClr>
              </a:solidFill>
            </a:endParaRPr>
          </a:p>
          <a:p>
            <a:r>
              <a:rPr lang="as-IN" sz="2800" dirty="0"/>
              <a:t/>
            </a:r>
            <a:br>
              <a:rPr lang="as-IN" sz="2800" dirty="0"/>
            </a:br>
            <a:endParaRPr lang="en-GB" sz="2800" dirty="0"/>
          </a:p>
        </p:txBody>
      </p:sp>
    </p:spTree>
    <p:extLst>
      <p:ext uri="{BB962C8B-B14F-4D97-AF65-F5344CB8AC3E}">
        <p14:creationId xmlns:p14="http://schemas.microsoft.com/office/powerpoint/2010/main" val="426973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439092" y="872949"/>
            <a:ext cx="9546956" cy="4524315"/>
          </a:xfrm>
          <a:prstGeom prst="rect">
            <a:avLst/>
          </a:prstGeom>
        </p:spPr>
        <p:txBody>
          <a:bodyPr wrap="square">
            <a:spAutoFit/>
          </a:bodyPr>
          <a:lstStyle/>
          <a:p>
            <a:r>
              <a:rPr lang="as-IN" sz="2400" dirty="0">
                <a:latin typeface="Arial" panose="020B0604020202020204" pitchFamily="34" charset="0"/>
              </a:rPr>
              <a:t>জুমার সালাত আদায় না করলে ইসলামে কঠোর শাস্তির বিধান রয়েছে। যেমন : মহানবি (স.) বলেন, যে ব্যক্তি ইচ্ছা করে পরপর তিন জুমা ত্যাগ করে, তার </a:t>
            </a:r>
            <a:r>
              <a:rPr lang="en-US" sz="2400" dirty="0" smtClean="0">
                <a:latin typeface="Arial" panose="020B0604020202020204" pitchFamily="34" charset="0"/>
              </a:rPr>
              <a:t> </a:t>
            </a:r>
            <a:r>
              <a:rPr lang="as-IN" sz="2400" dirty="0" smtClean="0">
                <a:latin typeface="Arial" panose="020B0604020202020204" pitchFamily="34" charset="0"/>
              </a:rPr>
              <a:t>অন্তরে</a:t>
            </a:r>
            <a:r>
              <a:rPr lang="en-US" sz="2400" dirty="0" smtClean="0">
                <a:latin typeface="Arial" panose="020B0604020202020204" pitchFamily="34" charset="0"/>
              </a:rPr>
              <a:t> </a:t>
            </a:r>
            <a:r>
              <a:rPr lang="en-US" sz="2400" dirty="0" err="1" smtClean="0">
                <a:latin typeface="Arial" panose="020B0604020202020204" pitchFamily="34" charset="0"/>
              </a:rPr>
              <a:t>মহো</a:t>
            </a:r>
            <a:r>
              <a:rPr lang="as-IN" sz="2400" dirty="0" smtClean="0">
                <a:latin typeface="Arial" panose="020B0604020202020204" pitchFamily="34" charset="0"/>
              </a:rPr>
              <a:t>র </a:t>
            </a:r>
            <a:r>
              <a:rPr lang="as-IN" sz="2400" dirty="0">
                <a:latin typeface="Arial" panose="020B0604020202020204" pitchFamily="34" charset="0"/>
              </a:rPr>
              <a:t>মেরে দেওয়া হয় এবং তার অন্তরকে মুনাফিকের অন্তরে পরিণত করে দেওয়া হয়।' (তিরমিযি) জুমার সালাত আদায়ের নিয়ম প্রথমে মসজিদে গিয়ে তাহিয়্যাতুল ওযু ও দুখুলুল মসজিদ দুই দুই রাকআত করে নফল সালাত আদায় করতে হয়। ফরজের আগে চার রাকআত কাবলাল জুমা ও পরে চার রাকআত বাদাল জুমা আদায় করা সনতে মুয়াক্কাদাহ। জুমার সালাতের জন্য দুটি আযান দেওয়া হয়। প্রথম আযান মসজিদের বাইরে মিনারে, দ্বিতীয়টি মসজিদের ভিতরে ইমাম সাহেব খুতবা দিতে মিম্বরে বসলে দেওয়া হয়। জুমার দুই রাকআত ফরজের পূর্বে ইমাম সাহেব মুসল্লিদের উদ্দেশ্যে মিম্বরে দাঁড়িয়ে খুতবা দেন। মুসল্লিদের খুতবা </a:t>
            </a:r>
            <a:r>
              <a:rPr lang="en-US" sz="2400" dirty="0" err="1" smtClean="0">
                <a:latin typeface="Arial" panose="020B0604020202020204" pitchFamily="34" charset="0"/>
              </a:rPr>
              <a:t>শোনা</a:t>
            </a:r>
            <a:endParaRPr lang="en-GB" sz="2400" dirty="0"/>
          </a:p>
        </p:txBody>
      </p:sp>
    </p:spTree>
    <p:extLst>
      <p:ext uri="{BB962C8B-B14F-4D97-AF65-F5344CB8AC3E}">
        <p14:creationId xmlns:p14="http://schemas.microsoft.com/office/powerpoint/2010/main" val="1743601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580827" y="1117313"/>
            <a:ext cx="9407470" cy="3416320"/>
          </a:xfrm>
          <a:prstGeom prst="rect">
            <a:avLst/>
          </a:prstGeom>
        </p:spPr>
        <p:txBody>
          <a:bodyPr wrap="square">
            <a:spAutoFit/>
          </a:bodyPr>
          <a:lstStyle/>
          <a:p>
            <a:r>
              <a:rPr lang="as-IN" sz="3600" dirty="0">
                <a:solidFill>
                  <a:srgbClr val="000000"/>
                </a:solidFill>
                <a:latin typeface="Arial" panose="020B0604020202020204" pitchFamily="34" charset="0"/>
              </a:rPr>
              <a:t>ওয়াজিব। এ সময় কথা বলা, অনর্থক কিছু করা নিষেধ। খুতবা শেষে ইমামের সাথে দুই রাকআত ফরজ সালাত অন্যান্য ফরজ সালাতের ন্যায় আদায় ও </a:t>
            </a:r>
            <a:endParaRPr lang="as-IN" sz="3600" dirty="0"/>
          </a:p>
          <a:p>
            <a:r>
              <a:rPr lang="as-IN" sz="3600" dirty="0"/>
              <a:t/>
            </a:r>
            <a:br>
              <a:rPr lang="as-IN" sz="3600" dirty="0"/>
            </a:br>
            <a:endParaRPr lang="en-GB" sz="3600" dirty="0"/>
          </a:p>
        </p:txBody>
      </p:sp>
    </p:spTree>
    <p:extLst>
      <p:ext uri="{BB962C8B-B14F-4D97-AF65-F5344CB8AC3E}">
        <p14:creationId xmlns:p14="http://schemas.microsoft.com/office/powerpoint/2010/main" val="180061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076631" y="1474119"/>
            <a:ext cx="10412361" cy="2677656"/>
          </a:xfrm>
          <a:prstGeom prst="rect">
            <a:avLst/>
          </a:prstGeom>
        </p:spPr>
        <p:txBody>
          <a:bodyPr wrap="square">
            <a:spAutoFit/>
          </a:bodyPr>
          <a:lstStyle/>
          <a:p>
            <a:pPr marL="301752" marR="161544" algn="just"/>
            <a:r>
              <a:rPr lang="as-IN" sz="2800" dirty="0">
                <a:solidFill>
                  <a:srgbClr val="000000"/>
                </a:solidFill>
                <a:latin typeface="Arial" panose="020B0604020202020204" pitchFamily="34" charset="0"/>
              </a:rPr>
              <a:t>করতে হয়। জুমার ফরজের জন্য জামাআত শর্ত। জামাআত ছাড়া জুমা সালাত হয় না। </a:t>
            </a:r>
            <a:r>
              <a:rPr lang="as-IN" sz="2800" dirty="0" smtClean="0">
                <a:solidFill>
                  <a:srgbClr val="000000"/>
                </a:solidFill>
                <a:latin typeface="Arial" panose="020B0604020202020204" pitchFamily="34" charset="0"/>
              </a:rPr>
              <a:t>কো</a:t>
            </a:r>
            <a:r>
              <a:rPr lang="en-US" sz="2800" dirty="0">
                <a:solidFill>
                  <a:srgbClr val="000000"/>
                </a:solidFill>
                <a:latin typeface="Arial" panose="020B0604020202020204" pitchFamily="34" charset="0"/>
              </a:rPr>
              <a:t>ন</a:t>
            </a:r>
            <a:r>
              <a:rPr lang="as-IN" sz="2800" dirty="0" smtClean="0">
                <a:solidFill>
                  <a:srgbClr val="000000"/>
                </a:solidFill>
                <a:latin typeface="Arial" panose="020B0604020202020204" pitchFamily="34" charset="0"/>
              </a:rPr>
              <a:t> </a:t>
            </a:r>
            <a:r>
              <a:rPr lang="as-IN" sz="2800" dirty="0">
                <a:solidFill>
                  <a:srgbClr val="000000"/>
                </a:solidFill>
                <a:latin typeface="Arial" panose="020B0604020202020204" pitchFamily="34" charset="0"/>
              </a:rPr>
              <a:t>কারণে জুমাতে অংশগ্রহণ করতে না পারলে </a:t>
            </a:r>
            <a:r>
              <a:rPr lang="en-US" sz="2800" dirty="0" err="1" smtClean="0">
                <a:solidFill>
                  <a:srgbClr val="000000"/>
                </a:solidFill>
                <a:latin typeface="Arial" panose="020B0604020202020204" pitchFamily="34" charset="0"/>
              </a:rPr>
              <a:t>যো</a:t>
            </a:r>
            <a:r>
              <a:rPr lang="as-IN" sz="2800" dirty="0" smtClean="0">
                <a:solidFill>
                  <a:srgbClr val="000000"/>
                </a:solidFill>
                <a:latin typeface="Arial" panose="020B0604020202020204" pitchFamily="34" charset="0"/>
              </a:rPr>
              <a:t>হরের </a:t>
            </a:r>
            <a:r>
              <a:rPr lang="as-IN" sz="2800" dirty="0">
                <a:solidFill>
                  <a:srgbClr val="000000"/>
                </a:solidFill>
                <a:latin typeface="Arial" panose="020B0604020202020204" pitchFamily="34" charset="0"/>
              </a:rPr>
              <a:t>সালাত আদায় করতে হয়। কাজেই জুমার সালাত </a:t>
            </a:r>
            <a:r>
              <a:rPr lang="en-US" sz="2800" dirty="0" err="1" smtClean="0">
                <a:solidFill>
                  <a:srgbClr val="000000"/>
                </a:solidFill>
                <a:latin typeface="Arial" panose="020B0604020202020204" pitchFamily="34" charset="0"/>
              </a:rPr>
              <a:t>যো</a:t>
            </a:r>
            <a:r>
              <a:rPr lang="as-IN" sz="2800" dirty="0" smtClean="0">
                <a:solidFill>
                  <a:srgbClr val="000000"/>
                </a:solidFill>
                <a:latin typeface="Arial" panose="020B0604020202020204" pitchFamily="34" charset="0"/>
              </a:rPr>
              <a:t>হরের </a:t>
            </a:r>
            <a:r>
              <a:rPr lang="as-IN" sz="2800" dirty="0">
                <a:solidFill>
                  <a:srgbClr val="000000"/>
                </a:solidFill>
                <a:latin typeface="Arial" panose="020B0604020202020204" pitchFamily="34" charset="0"/>
              </a:rPr>
              <a:t>সময়েই পড়তে হবে</a:t>
            </a:r>
            <a:r>
              <a:rPr lang="as-IN" sz="2800" dirty="0" smtClean="0">
                <a:solidFill>
                  <a:srgbClr val="000000"/>
                </a:solidFill>
                <a:latin typeface="Arial" panose="020B0604020202020204" pitchFamily="34" charset="0"/>
              </a:rPr>
              <a:t>।</a:t>
            </a:r>
            <a:endParaRPr lang="as-IN" sz="2800" dirty="0"/>
          </a:p>
          <a:p>
            <a:r>
              <a:rPr lang="as-IN" sz="2800" dirty="0"/>
              <a:t/>
            </a:r>
            <a:br>
              <a:rPr lang="as-IN" sz="2800" dirty="0"/>
            </a:br>
            <a:endParaRPr lang="en-GB" sz="2800" dirty="0"/>
          </a:p>
        </p:txBody>
      </p:sp>
    </p:spTree>
    <p:extLst>
      <p:ext uri="{BB962C8B-B14F-4D97-AF65-F5344CB8AC3E}">
        <p14:creationId xmlns:p14="http://schemas.microsoft.com/office/powerpoint/2010/main" val="411890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1543663" y="603227"/>
            <a:ext cx="9414387" cy="6758260"/>
          </a:xfrm>
          <a:prstGeom prst="rect">
            <a:avLst/>
          </a:prstGeom>
        </p:spPr>
        <p:txBody>
          <a:bodyPr wrap="square">
            <a:spAutoFit/>
          </a:bodyPr>
          <a:lstStyle/>
          <a:p>
            <a:pPr marL="301752" marR="4492752">
              <a:spcBef>
                <a:spcPts val="3936"/>
              </a:spcBef>
            </a:pPr>
            <a:r>
              <a:rPr lang="as-IN" sz="3200" dirty="0">
                <a:solidFill>
                  <a:srgbClr val="FFFF00"/>
                </a:solidFill>
                <a:latin typeface="Arial" panose="020B0604020202020204" pitchFamily="34" charset="0"/>
              </a:rPr>
              <a:t>সামাজিক শিক্ষা </a:t>
            </a:r>
            <a:endParaRPr lang="as-IN" sz="3200" dirty="0">
              <a:solidFill>
                <a:srgbClr val="FFFF00"/>
              </a:solidFill>
            </a:endParaRPr>
          </a:p>
          <a:p>
            <a:pPr marL="286512" marR="149352" algn="just">
              <a:spcBef>
                <a:spcPts val="1104"/>
              </a:spcBef>
            </a:pPr>
            <a:r>
              <a:rPr lang="as-IN" sz="2800" dirty="0">
                <a:solidFill>
                  <a:srgbClr val="000000"/>
                </a:solidFill>
                <a:latin typeface="Arial" panose="020B0604020202020204" pitchFamily="34" charset="0"/>
              </a:rPr>
              <a:t>জুমার সালাতে এলাকার </a:t>
            </a:r>
            <a:r>
              <a:rPr lang="en-US" sz="2800" dirty="0" err="1" smtClean="0">
                <a:solidFill>
                  <a:srgbClr val="000000"/>
                </a:solidFill>
                <a:latin typeface="Arial" panose="020B0604020202020204" pitchFamily="34" charset="0"/>
              </a:rPr>
              <a:t>লোক</a:t>
            </a:r>
            <a:r>
              <a:rPr lang="as-IN" sz="2800" dirty="0" smtClean="0">
                <a:solidFill>
                  <a:srgbClr val="000000"/>
                </a:solidFill>
                <a:latin typeface="Arial" panose="020B0604020202020204" pitchFamily="34" charset="0"/>
              </a:rPr>
              <a:t>জন </a:t>
            </a:r>
            <a:r>
              <a:rPr lang="as-IN" sz="2800" dirty="0">
                <a:solidFill>
                  <a:srgbClr val="000000"/>
                </a:solidFill>
                <a:latin typeface="Arial" panose="020B0604020202020204" pitchFamily="34" charset="0"/>
              </a:rPr>
              <a:t>একত্রিত হয়। পরস্পর দেখা-সাক্ষাৎ হয় এবং কুশলাদি বিনিময়ের </a:t>
            </a:r>
            <a:r>
              <a:rPr lang="as-IN" sz="2800" dirty="0" smtClean="0">
                <a:solidFill>
                  <a:srgbClr val="000000"/>
                </a:solidFill>
                <a:latin typeface="Arial" panose="020B0604020202020204" pitchFamily="34" charset="0"/>
              </a:rPr>
              <a:t>সু</a:t>
            </a:r>
            <a:r>
              <a:rPr lang="en-US" sz="2800" dirty="0" err="1" smtClean="0">
                <a:solidFill>
                  <a:srgbClr val="000000"/>
                </a:solidFill>
                <a:latin typeface="Arial" panose="020B0604020202020204" pitchFamily="34" charset="0"/>
              </a:rPr>
              <a:t>যোগে</a:t>
            </a:r>
            <a:r>
              <a:rPr lang="as-IN" sz="2800" dirty="0" smtClean="0">
                <a:solidFill>
                  <a:srgbClr val="000000"/>
                </a:solidFill>
                <a:latin typeface="Arial" panose="020B0604020202020204" pitchFamily="34" charset="0"/>
              </a:rPr>
              <a:t> </a:t>
            </a:r>
            <a:r>
              <a:rPr lang="as-IN" sz="2800" dirty="0">
                <a:solidFill>
                  <a:srgbClr val="000000"/>
                </a:solidFill>
                <a:latin typeface="Arial" panose="020B0604020202020204" pitchFamily="34" charset="0"/>
              </a:rPr>
              <a:t>হয়। সুখে-দুঃখে একে অন্যের </a:t>
            </a:r>
            <a:r>
              <a:rPr lang="as-IN" sz="2800" dirty="0" smtClean="0">
                <a:solidFill>
                  <a:srgbClr val="000000"/>
                </a:solidFill>
                <a:latin typeface="Arial" panose="020B0604020202020204" pitchFamily="34" charset="0"/>
              </a:rPr>
              <a:t>সাহায্য-সহ</a:t>
            </a:r>
            <a:r>
              <a:rPr lang="en-US" sz="2800" dirty="0" err="1" smtClean="0">
                <a:solidFill>
                  <a:srgbClr val="000000"/>
                </a:solidFill>
                <a:latin typeface="Arial" panose="020B0604020202020204" pitchFamily="34" charset="0"/>
              </a:rPr>
              <a:t>যো</a:t>
            </a:r>
            <a:r>
              <a:rPr lang="as-IN" sz="2800" dirty="0" smtClean="0">
                <a:solidFill>
                  <a:srgbClr val="000000"/>
                </a:solidFill>
                <a:latin typeface="Arial" panose="020B0604020202020204" pitchFamily="34" charset="0"/>
              </a:rPr>
              <a:t>গিতা </a:t>
            </a:r>
            <a:r>
              <a:rPr lang="as-IN" sz="2800" dirty="0">
                <a:solidFill>
                  <a:srgbClr val="000000"/>
                </a:solidFill>
                <a:latin typeface="Arial" panose="020B0604020202020204" pitchFamily="34" charset="0"/>
              </a:rPr>
              <a:t>করার </a:t>
            </a:r>
            <a:r>
              <a:rPr lang="as-IN" sz="2800" dirty="0" smtClean="0">
                <a:solidFill>
                  <a:srgbClr val="000000"/>
                </a:solidFill>
                <a:latin typeface="Arial" panose="020B0604020202020204" pitchFamily="34" charset="0"/>
              </a:rPr>
              <a:t>সু</a:t>
            </a:r>
            <a:r>
              <a:rPr lang="en-US" sz="2800" dirty="0" err="1" smtClean="0">
                <a:solidFill>
                  <a:srgbClr val="000000"/>
                </a:solidFill>
                <a:latin typeface="Arial" panose="020B0604020202020204" pitchFamily="34" charset="0"/>
              </a:rPr>
              <a:t>যোগ</a:t>
            </a:r>
            <a:r>
              <a:rPr lang="as-IN" sz="2800" dirty="0" smtClean="0">
                <a:solidFill>
                  <a:srgbClr val="000000"/>
                </a:solidFill>
                <a:latin typeface="Arial" panose="020B0604020202020204" pitchFamily="34" charset="0"/>
              </a:rPr>
              <a:t> </a:t>
            </a:r>
            <a:r>
              <a:rPr lang="as-IN" sz="2800" dirty="0">
                <a:solidFill>
                  <a:srgbClr val="000000"/>
                </a:solidFill>
                <a:latin typeface="Arial" panose="020B0604020202020204" pitchFamily="34" charset="0"/>
              </a:rPr>
              <a:t>হয়। ইমামের পেছনে সব ধরনের হিংসা-বিদ্বেষ ভুলে গিয়ে কাঁধে কাঁধ মিলিয়ে মুসল্লিগণ সালাত আদায় করে থাকে। ফলে সকলের মধ্যে সম্প্রীতি, </a:t>
            </a:r>
            <a:r>
              <a:rPr lang="as-IN" sz="2800" dirty="0" smtClean="0">
                <a:solidFill>
                  <a:srgbClr val="000000"/>
                </a:solidFill>
                <a:latin typeface="Arial" panose="020B0604020202020204" pitchFamily="34" charset="0"/>
              </a:rPr>
              <a:t>ভা</a:t>
            </a:r>
            <a:r>
              <a:rPr lang="en-US" sz="2800" dirty="0" err="1" smtClean="0">
                <a:solidFill>
                  <a:srgbClr val="000000"/>
                </a:solidFill>
                <a:latin typeface="Arial" panose="020B0604020202020204" pitchFamily="34" charset="0"/>
              </a:rPr>
              <a:t>লো</a:t>
            </a:r>
            <a:r>
              <a:rPr lang="as-IN" sz="2800" dirty="0" smtClean="0">
                <a:solidFill>
                  <a:srgbClr val="000000"/>
                </a:solidFill>
                <a:latin typeface="Arial" panose="020B0604020202020204" pitchFamily="34" charset="0"/>
              </a:rPr>
              <a:t>বাসা </a:t>
            </a:r>
            <a:r>
              <a:rPr lang="as-IN" sz="2800" dirty="0">
                <a:solidFill>
                  <a:srgbClr val="000000"/>
                </a:solidFill>
                <a:latin typeface="Arial" panose="020B0604020202020204" pitchFamily="34" charset="0"/>
              </a:rPr>
              <a:t>ও </a:t>
            </a:r>
            <a:r>
              <a:rPr lang="as-IN" sz="2800" dirty="0" smtClean="0">
                <a:solidFill>
                  <a:srgbClr val="000000"/>
                </a:solidFill>
                <a:latin typeface="Arial" panose="020B0604020202020204" pitchFamily="34" charset="0"/>
              </a:rPr>
              <a:t>ভ্রাতৃ</a:t>
            </a:r>
            <a:r>
              <a:rPr lang="en-US" sz="2800" dirty="0" err="1" smtClean="0">
                <a:solidFill>
                  <a:srgbClr val="000000"/>
                </a:solidFill>
                <a:latin typeface="Arial" panose="020B0604020202020204" pitchFamily="34" charset="0"/>
              </a:rPr>
              <a:t>বোধ</a:t>
            </a:r>
            <a:r>
              <a:rPr lang="as-IN" sz="2800" dirty="0" smtClean="0">
                <a:solidFill>
                  <a:srgbClr val="000000"/>
                </a:solidFill>
                <a:latin typeface="Arial" panose="020B0604020202020204" pitchFamily="34" charset="0"/>
              </a:rPr>
              <a:t> </a:t>
            </a:r>
            <a:r>
              <a:rPr lang="as-IN" sz="2800" dirty="0">
                <a:solidFill>
                  <a:srgbClr val="000000"/>
                </a:solidFill>
                <a:latin typeface="Arial" panose="020B0604020202020204" pitchFamily="34" charset="0"/>
              </a:rPr>
              <a:t>গড়ে ওঠে। মুসলিম ঐক্য আরও সুদৃঢ় হয়। সপ্তাহে একবার মিলিত হওয়া ও নেতার আদেশ-নিষেধ শুনে, তা মেনে চলার এক অনুপম আদর্শ প্রকাশিত হয় জুমার সালাতে। </a:t>
            </a:r>
            <a:r>
              <a:rPr lang="en-US" sz="2800" dirty="0" err="1" smtClean="0">
                <a:solidFill>
                  <a:srgbClr val="000000"/>
                </a:solidFill>
                <a:latin typeface="Arial" panose="020B0604020202020204" pitchFamily="34" charset="0"/>
              </a:rPr>
              <a:t>গো</a:t>
            </a:r>
            <a:r>
              <a:rPr lang="as-IN" sz="2800" dirty="0" smtClean="0">
                <a:solidFill>
                  <a:srgbClr val="000000"/>
                </a:solidFill>
                <a:latin typeface="Arial" panose="020B0604020202020204" pitchFamily="34" charset="0"/>
              </a:rPr>
              <a:t>সলের </a:t>
            </a:r>
            <a:r>
              <a:rPr lang="as-IN" sz="2800" dirty="0">
                <a:solidFill>
                  <a:srgbClr val="000000"/>
                </a:solidFill>
                <a:latin typeface="Arial" panose="020B0604020202020204" pitchFamily="34" charset="0"/>
              </a:rPr>
              <a:t>মাধ্যমে পবিত্রতা ও পরিষ্কার-পরিচ্ছন্ন হওয়া, যথাসম্ভব পরিষ্কার কাপড় পরিধান করা ও প্রথম কাতারে বসার মানসিকতা বৃদ্ধি পায়। মন প্রফুল্ল থাকে। </a:t>
            </a:r>
            <a:endParaRPr lang="as-IN" sz="2800" dirty="0"/>
          </a:p>
          <a:p>
            <a:r>
              <a:rPr lang="en-US" sz="2800" dirty="0" smtClean="0"/>
              <a:t> </a:t>
            </a:r>
            <a:r>
              <a:rPr lang="as-IN" sz="2800" dirty="0"/>
              <a:t/>
            </a:r>
            <a:br>
              <a:rPr lang="as-IN" sz="2800" dirty="0"/>
            </a:br>
            <a:endParaRPr lang="en-GB" sz="2800" dirty="0"/>
          </a:p>
        </p:txBody>
      </p:sp>
    </p:spTree>
    <p:extLst>
      <p:ext uri="{BB962C8B-B14F-4D97-AF65-F5344CB8AC3E}">
        <p14:creationId xmlns:p14="http://schemas.microsoft.com/office/powerpoint/2010/main" val="267901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72" y="959809"/>
            <a:ext cx="4705040" cy="578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77272" y="2464747"/>
            <a:ext cx="4494114" cy="1249939"/>
          </a:xfrm>
          <a:prstGeom prst="rect">
            <a:avLst/>
          </a:prstGeom>
          <a:noFill/>
        </p:spPr>
        <p:txBody>
          <a:bodyPr wrap="square" lIns="94914" tIns="47457" rIns="94914" bIns="4745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906"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2906"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পাঠ</a:t>
            </a:r>
            <a:r>
              <a:rPr lang="en-US" sz="2906"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a:t>
            </a:r>
            <a:r>
              <a:rPr lang="bn-BD" sz="2906"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 ১</a:t>
            </a:r>
          </a:p>
          <a:p>
            <a:pPr algn="ctr"/>
            <a:r>
              <a:rPr lang="bn-BD" sz="2531"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তৃতীয় অধ্যায় (কুরআন ও হাদিস শিক্ষা)</a:t>
            </a:r>
          </a:p>
          <a:p>
            <a:pPr algn="ctr"/>
            <a:endParaRPr lang="en-US" sz="2063"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5" name="Straight Connector 14"/>
          <p:cNvCxnSpPr/>
          <p:nvPr/>
        </p:nvCxnSpPr>
        <p:spPr>
          <a:xfrm>
            <a:off x="1219646" y="1000126"/>
            <a:ext cx="9752708" cy="0"/>
          </a:xfrm>
          <a:prstGeom prst="line">
            <a:avLst/>
          </a:prstGeom>
          <a:ln w="76200">
            <a:solidFill>
              <a:schemeClr val="tx2">
                <a:lumMod val="75000"/>
              </a:schemeClr>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10063" y="71438"/>
            <a:ext cx="3286124" cy="1046213"/>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3057" tIns="46528" rIns="93057" bIns="46528" rtlCol="0">
            <a:spAutoFit/>
          </a:bodyPr>
          <a:lstStyle/>
          <a:p>
            <a:pPr algn="ctr"/>
            <a:r>
              <a:rPr lang="bn-BD" sz="6188" b="1" dirty="0">
                <a:solidFill>
                  <a:schemeClr val="tx1"/>
                </a:solidFill>
                <a:latin typeface="NikoshBAN" pitchFamily="2" charset="0"/>
                <a:cs typeface="NikoshBAN" pitchFamily="2" charset="0"/>
              </a:rPr>
              <a:t>পরিচিতি</a:t>
            </a:r>
            <a:endParaRPr lang="en-US" sz="6188" b="1" dirty="0">
              <a:solidFill>
                <a:schemeClr val="tx1"/>
              </a:solidFill>
              <a:latin typeface="NikoshBAN" pitchFamily="2" charset="0"/>
              <a:cs typeface="NikoshBAN" pitchFamily="2" charset="0"/>
            </a:endParaRPr>
          </a:p>
        </p:txBody>
      </p:sp>
      <p:sp>
        <p:nvSpPr>
          <p:cNvPr id="17" name="TextBox 16"/>
          <p:cNvSpPr txBox="1"/>
          <p:nvPr/>
        </p:nvSpPr>
        <p:spPr>
          <a:xfrm>
            <a:off x="1309688" y="1026265"/>
            <a:ext cx="4816335" cy="728754"/>
          </a:xfrm>
          <a:prstGeom prst="rect">
            <a:avLst/>
          </a:prstGeom>
          <a:solidFill>
            <a:schemeClr val="bg2">
              <a:lumMod val="90000"/>
            </a:schemeClr>
          </a:solidFill>
        </p:spPr>
        <p:style>
          <a:lnRef idx="0">
            <a:scrgbClr r="0" g="0" b="0"/>
          </a:lnRef>
          <a:fillRef idx="1003">
            <a:schemeClr val="lt1"/>
          </a:fillRef>
          <a:effectRef idx="0">
            <a:scrgbClr r="0" g="0" b="0"/>
          </a:effectRef>
          <a:fontRef idx="major"/>
        </p:style>
        <p:txBody>
          <a:bodyPr wrap="square" lIns="93057" tIns="46528" rIns="93057" bIns="46528" rtlCol="0">
            <a:spAutoFit/>
          </a:bodyPr>
          <a:lstStyle/>
          <a:p>
            <a:pPr algn="ctr"/>
            <a:endParaRPr lang="en-US" sz="4125" dirty="0">
              <a:solidFill>
                <a:srgbClr val="002060"/>
              </a:solidFill>
              <a:latin typeface="NikoshBAN" pitchFamily="2" charset="0"/>
              <a:cs typeface="NikoshBAN" pitchFamily="2" charset="0"/>
            </a:endParaRPr>
          </a:p>
        </p:txBody>
      </p:sp>
      <p:sp>
        <p:nvSpPr>
          <p:cNvPr id="9" name="Rectangle 8"/>
          <p:cNvSpPr/>
          <p:nvPr/>
        </p:nvSpPr>
        <p:spPr>
          <a:xfrm>
            <a:off x="6922447" y="5072063"/>
            <a:ext cx="3214688" cy="596700"/>
          </a:xfrm>
          <a:prstGeom prst="rect">
            <a:avLst/>
          </a:prstGeom>
          <a:noFill/>
        </p:spPr>
        <p:txBody>
          <a:bodyPr wrap="square" lIns="105089" tIns="52545" rIns="105089" bIns="52545">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1012424" rtl="0" eaLnBrk="1" latinLnBrk="0" hangingPunct="1">
              <a:defRPr sz="2000" kern="1200">
                <a:solidFill>
                  <a:schemeClr val="tx1"/>
                </a:solidFill>
                <a:latin typeface="+mn-lt"/>
                <a:ea typeface="+mn-ea"/>
                <a:cs typeface="+mn-cs"/>
              </a:defRPr>
            </a:lvl1pPr>
            <a:lvl2pPr marL="506212" algn="l" defTabSz="1012424" rtl="0" eaLnBrk="1" latinLnBrk="0" hangingPunct="1">
              <a:defRPr sz="2000" kern="1200">
                <a:solidFill>
                  <a:schemeClr val="tx1"/>
                </a:solidFill>
                <a:latin typeface="+mn-lt"/>
                <a:ea typeface="+mn-ea"/>
                <a:cs typeface="+mn-cs"/>
              </a:defRPr>
            </a:lvl2pPr>
            <a:lvl3pPr marL="1012424" algn="l" defTabSz="1012424" rtl="0" eaLnBrk="1" latinLnBrk="0" hangingPunct="1">
              <a:defRPr sz="2000" kern="1200">
                <a:solidFill>
                  <a:schemeClr val="tx1"/>
                </a:solidFill>
                <a:latin typeface="+mn-lt"/>
                <a:ea typeface="+mn-ea"/>
                <a:cs typeface="+mn-cs"/>
              </a:defRPr>
            </a:lvl3pPr>
            <a:lvl4pPr marL="1518636" algn="l" defTabSz="1012424" rtl="0" eaLnBrk="1" latinLnBrk="0" hangingPunct="1">
              <a:defRPr sz="2000" kern="1200">
                <a:solidFill>
                  <a:schemeClr val="tx1"/>
                </a:solidFill>
                <a:latin typeface="+mn-lt"/>
                <a:ea typeface="+mn-ea"/>
                <a:cs typeface="+mn-cs"/>
              </a:defRPr>
            </a:lvl4pPr>
            <a:lvl5pPr marL="2024847" algn="l" defTabSz="1012424" rtl="0" eaLnBrk="1" latinLnBrk="0" hangingPunct="1">
              <a:defRPr sz="2000" kern="1200">
                <a:solidFill>
                  <a:schemeClr val="tx1"/>
                </a:solidFill>
                <a:latin typeface="+mn-lt"/>
                <a:ea typeface="+mn-ea"/>
                <a:cs typeface="+mn-cs"/>
              </a:defRPr>
            </a:lvl5pPr>
            <a:lvl6pPr marL="2531059" algn="l" defTabSz="1012424" rtl="0" eaLnBrk="1" latinLnBrk="0" hangingPunct="1">
              <a:defRPr sz="2000" kern="1200">
                <a:solidFill>
                  <a:schemeClr val="tx1"/>
                </a:solidFill>
                <a:latin typeface="+mn-lt"/>
                <a:ea typeface="+mn-ea"/>
                <a:cs typeface="+mn-cs"/>
              </a:defRPr>
            </a:lvl6pPr>
            <a:lvl7pPr marL="3037271" algn="l" defTabSz="1012424" rtl="0" eaLnBrk="1" latinLnBrk="0" hangingPunct="1">
              <a:defRPr sz="2000" kern="1200">
                <a:solidFill>
                  <a:schemeClr val="tx1"/>
                </a:solidFill>
                <a:latin typeface="+mn-lt"/>
                <a:ea typeface="+mn-ea"/>
                <a:cs typeface="+mn-cs"/>
              </a:defRPr>
            </a:lvl7pPr>
            <a:lvl8pPr marL="3543483" algn="l" defTabSz="1012424" rtl="0" eaLnBrk="1" latinLnBrk="0" hangingPunct="1">
              <a:defRPr sz="2000" kern="1200">
                <a:solidFill>
                  <a:schemeClr val="tx1"/>
                </a:solidFill>
                <a:latin typeface="+mn-lt"/>
                <a:ea typeface="+mn-ea"/>
                <a:cs typeface="+mn-cs"/>
              </a:defRPr>
            </a:lvl8pPr>
            <a:lvl9pPr marL="4049695" algn="l" defTabSz="1012424" rtl="0" eaLnBrk="1" latinLnBrk="0" hangingPunct="1">
              <a:defRPr sz="2000" kern="1200">
                <a:solidFill>
                  <a:schemeClr val="tx1"/>
                </a:solidFill>
                <a:latin typeface="+mn-lt"/>
                <a:ea typeface="+mn-ea"/>
                <a:cs typeface="+mn-cs"/>
              </a:defRPr>
            </a:lvl9pPr>
          </a:lstStyle>
          <a:p>
            <a:pPr algn="ctr"/>
            <a:r>
              <a:rPr lang="bn-BD" sz="3188"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সময়ঃ ৫০ মিনিট</a:t>
            </a:r>
            <a:endParaRPr lang="en-US" sz="2250" dirty="0">
              <a:ln w="11430">
                <a:solidFill>
                  <a:schemeClr val="bg1"/>
                </a:solidFill>
              </a:ln>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990873EE-72AC-4CE5-B422-386E87B74EBD}" type="datetime12">
              <a:rPr lang="en-US" smtClean="0"/>
              <a:t>12:21 PM</a:t>
            </a:fld>
            <a:endParaRPr lang="en-US" dirty="0"/>
          </a:p>
        </p:txBody>
      </p:sp>
      <p:sp>
        <p:nvSpPr>
          <p:cNvPr id="4" name="Rectangle 3"/>
          <p:cNvSpPr/>
          <p:nvPr/>
        </p:nvSpPr>
        <p:spPr>
          <a:xfrm>
            <a:off x="1077516" y="4444037"/>
            <a:ext cx="4875609" cy="1852751"/>
          </a:xfrm>
          <a:prstGeom prst="rect">
            <a:avLst/>
          </a:prstGeom>
        </p:spPr>
        <p:txBody>
          <a:bodyPr>
            <a:spAutoFit/>
          </a:bodyPr>
          <a:lstStyle/>
          <a:p>
            <a:pPr algn="ctr"/>
            <a:r>
              <a:rPr lang="bn-BD" sz="3000" dirty="0">
                <a:solidFill>
                  <a:srgbClr val="002060"/>
                </a:solidFill>
                <a:latin typeface="NikoshBAN" pitchFamily="2" charset="0"/>
                <a:cs typeface="NikoshBAN" pitchFamily="2" charset="0"/>
              </a:rPr>
              <a:t>মোঃ </a:t>
            </a:r>
            <a:r>
              <a:rPr lang="en-US" sz="3000" dirty="0" err="1">
                <a:solidFill>
                  <a:srgbClr val="002060"/>
                </a:solidFill>
                <a:latin typeface="NikoshBAN" pitchFamily="2" charset="0"/>
                <a:cs typeface="NikoshBAN" pitchFamily="2" charset="0"/>
              </a:rPr>
              <a:t>শফিকুল</a:t>
            </a:r>
            <a:r>
              <a:rPr lang="en-US" sz="3000" dirty="0">
                <a:solidFill>
                  <a:srgbClr val="002060"/>
                </a:solidFill>
                <a:latin typeface="NikoshBAN" pitchFamily="2" charset="0"/>
                <a:cs typeface="NikoshBAN" pitchFamily="2" charset="0"/>
              </a:rPr>
              <a:t> </a:t>
            </a:r>
            <a:r>
              <a:rPr lang="en-US" sz="3000" dirty="0" err="1">
                <a:solidFill>
                  <a:srgbClr val="002060"/>
                </a:solidFill>
                <a:latin typeface="NikoshBAN" pitchFamily="2" charset="0"/>
                <a:cs typeface="NikoshBAN" pitchFamily="2" charset="0"/>
              </a:rPr>
              <a:t>ইসলাম</a:t>
            </a:r>
            <a:endParaRPr lang="bn-BD" sz="1688" dirty="0">
              <a:solidFill>
                <a:schemeClr val="accent6">
                  <a:lumMod val="75000"/>
                </a:schemeClr>
              </a:solidFill>
              <a:latin typeface="NikoshBAN" pitchFamily="2" charset="0"/>
              <a:cs typeface="NikoshBAN" pitchFamily="2" charset="0"/>
            </a:endParaRPr>
          </a:p>
          <a:p>
            <a:pPr algn="ctr"/>
            <a:r>
              <a:rPr lang="bn-BD" sz="1688" dirty="0">
                <a:solidFill>
                  <a:schemeClr val="accent6">
                    <a:lumMod val="75000"/>
                  </a:schemeClr>
                </a:solidFill>
                <a:latin typeface="NikoshBAN" pitchFamily="2" charset="0"/>
                <a:cs typeface="NikoshBAN" pitchFamily="2" charset="0"/>
              </a:rPr>
              <a:t>সহকারী শিক্ষক,</a:t>
            </a:r>
          </a:p>
          <a:p>
            <a:pPr algn="ctr"/>
            <a:r>
              <a:rPr lang="en-US" sz="1688" dirty="0" err="1" smtClean="0">
                <a:solidFill>
                  <a:schemeClr val="tx2">
                    <a:lumMod val="75000"/>
                  </a:schemeClr>
                </a:solidFill>
                <a:latin typeface="NikoshBAN" pitchFamily="2" charset="0"/>
                <a:cs typeface="NikoshBAN" pitchFamily="2" charset="0"/>
              </a:rPr>
              <a:t>দুর্গাপুর</a:t>
            </a:r>
            <a:r>
              <a:rPr lang="bn-BD" sz="1688" dirty="0" smtClean="0">
                <a:solidFill>
                  <a:schemeClr val="tx2">
                    <a:lumMod val="75000"/>
                  </a:schemeClr>
                </a:solidFill>
                <a:latin typeface="NikoshBAN" pitchFamily="2" charset="0"/>
                <a:cs typeface="NikoshBAN" pitchFamily="2" charset="0"/>
              </a:rPr>
              <a:t> </a:t>
            </a:r>
            <a:r>
              <a:rPr lang="bn-BD" sz="1688" dirty="0">
                <a:solidFill>
                  <a:schemeClr val="tx2">
                    <a:lumMod val="75000"/>
                  </a:schemeClr>
                </a:solidFill>
                <a:latin typeface="NikoshBAN" pitchFamily="2" charset="0"/>
                <a:cs typeface="NikoshBAN" pitchFamily="2" charset="0"/>
              </a:rPr>
              <a:t>উচ্চ বিদ্যালয়</a:t>
            </a:r>
            <a:r>
              <a:rPr lang="en-US" sz="1688" dirty="0">
                <a:solidFill>
                  <a:schemeClr val="tx2">
                    <a:lumMod val="75000"/>
                  </a:schemeClr>
                </a:solidFill>
                <a:latin typeface="NikoshBAN" pitchFamily="2" charset="0"/>
                <a:cs typeface="NikoshBAN" pitchFamily="2" charset="0"/>
              </a:rPr>
              <a:t> </a:t>
            </a:r>
            <a:r>
              <a:rPr lang="en-US" sz="1688" dirty="0" err="1">
                <a:solidFill>
                  <a:schemeClr val="tx2">
                    <a:lumMod val="75000"/>
                  </a:schemeClr>
                </a:solidFill>
                <a:latin typeface="NikoshBAN" pitchFamily="2" charset="0"/>
                <a:cs typeface="NikoshBAN" pitchFamily="2" charset="0"/>
              </a:rPr>
              <a:t>এন্ড</a:t>
            </a:r>
            <a:r>
              <a:rPr lang="en-US" sz="1688" dirty="0">
                <a:solidFill>
                  <a:schemeClr val="tx2">
                    <a:lumMod val="75000"/>
                  </a:schemeClr>
                </a:solidFill>
                <a:latin typeface="NikoshBAN" pitchFamily="2" charset="0"/>
                <a:cs typeface="NikoshBAN" pitchFamily="2" charset="0"/>
              </a:rPr>
              <a:t> </a:t>
            </a:r>
            <a:r>
              <a:rPr lang="en-US" sz="1688" dirty="0" err="1">
                <a:solidFill>
                  <a:schemeClr val="tx2">
                    <a:lumMod val="75000"/>
                  </a:schemeClr>
                </a:solidFill>
                <a:latin typeface="NikoshBAN" pitchFamily="2" charset="0"/>
                <a:cs typeface="NikoshBAN" pitchFamily="2" charset="0"/>
              </a:rPr>
              <a:t>কলেজ</a:t>
            </a:r>
            <a:r>
              <a:rPr lang="en-US" sz="1688" dirty="0">
                <a:solidFill>
                  <a:schemeClr val="tx2">
                    <a:lumMod val="75000"/>
                  </a:schemeClr>
                </a:solidFill>
                <a:latin typeface="NikoshBAN" pitchFamily="2" charset="0"/>
                <a:cs typeface="NikoshBAN" pitchFamily="2" charset="0"/>
              </a:rPr>
              <a:t>,</a:t>
            </a:r>
          </a:p>
          <a:p>
            <a:pPr algn="ctr"/>
            <a:r>
              <a:rPr lang="en-US" sz="1688" dirty="0" err="1">
                <a:solidFill>
                  <a:schemeClr val="tx2">
                    <a:lumMod val="75000"/>
                  </a:schemeClr>
                </a:solidFill>
                <a:latin typeface="NikoshBAN" pitchFamily="2" charset="0"/>
                <a:cs typeface="NikoshBAN" pitchFamily="2" charset="0"/>
              </a:rPr>
              <a:t>গুরুদাসপুর</a:t>
            </a:r>
            <a:r>
              <a:rPr lang="en-US" sz="1688" dirty="0">
                <a:solidFill>
                  <a:schemeClr val="tx2">
                    <a:lumMod val="75000"/>
                  </a:schemeClr>
                </a:solidFill>
                <a:latin typeface="NikoshBAN" pitchFamily="2" charset="0"/>
                <a:cs typeface="NikoshBAN" pitchFamily="2" charset="0"/>
              </a:rPr>
              <a:t>, </a:t>
            </a:r>
            <a:r>
              <a:rPr lang="en-US" sz="1688" dirty="0" err="1">
                <a:solidFill>
                  <a:schemeClr val="tx2">
                    <a:lumMod val="75000"/>
                  </a:schemeClr>
                </a:solidFill>
                <a:latin typeface="NikoshBAN" pitchFamily="2" charset="0"/>
                <a:cs typeface="NikoshBAN" pitchFamily="2" charset="0"/>
              </a:rPr>
              <a:t>নাটোর</a:t>
            </a:r>
            <a:r>
              <a:rPr lang="en-US" sz="1688" dirty="0">
                <a:solidFill>
                  <a:schemeClr val="tx2">
                    <a:lumMod val="75000"/>
                  </a:schemeClr>
                </a:solidFill>
                <a:latin typeface="NikoshBAN" pitchFamily="2" charset="0"/>
                <a:cs typeface="NikoshBAN" pitchFamily="2" charset="0"/>
              </a:rPr>
              <a:t>।</a:t>
            </a:r>
            <a:endParaRPr lang="bn-BD" sz="1688" dirty="0">
              <a:solidFill>
                <a:schemeClr val="tx2">
                  <a:lumMod val="75000"/>
                </a:schemeClr>
              </a:solidFill>
              <a:latin typeface="NikoshBAN" pitchFamily="2" charset="0"/>
              <a:cs typeface="NikoshBAN" pitchFamily="2" charset="0"/>
            </a:endParaRPr>
          </a:p>
          <a:p>
            <a:pPr algn="ctr"/>
            <a:r>
              <a:rPr lang="bn-BD" sz="1688" dirty="0">
                <a:solidFill>
                  <a:schemeClr val="accent6">
                    <a:lumMod val="50000"/>
                  </a:schemeClr>
                </a:solidFill>
                <a:latin typeface="NikoshBAN" pitchFamily="2" charset="0"/>
                <a:cs typeface="NikoshBAN" pitchFamily="2" charset="0"/>
              </a:rPr>
              <a:t>মোবাইল নম্বর – ০১</a:t>
            </a:r>
            <a:r>
              <a:rPr lang="en-US" sz="1688" dirty="0">
                <a:solidFill>
                  <a:schemeClr val="accent6">
                    <a:lumMod val="50000"/>
                  </a:schemeClr>
                </a:solidFill>
                <a:latin typeface="NikoshBAN" pitchFamily="2" charset="0"/>
                <a:cs typeface="NikoshBAN" pitchFamily="2" charset="0"/>
              </a:rPr>
              <a:t>৭২১১৬৩২৭৪</a:t>
            </a:r>
            <a:endParaRPr lang="bn-BD" sz="1688" dirty="0">
              <a:solidFill>
                <a:schemeClr val="accent6">
                  <a:lumMod val="50000"/>
                </a:schemeClr>
              </a:solidFill>
              <a:latin typeface="NikoshBAN" pitchFamily="2" charset="0"/>
              <a:cs typeface="NikoshBAN" pitchFamily="2" charset="0"/>
            </a:endParaRPr>
          </a:p>
          <a:p>
            <a:pPr algn="ctr"/>
            <a:r>
              <a:rPr lang="en-US" sz="1688" dirty="0">
                <a:solidFill>
                  <a:schemeClr val="bg2">
                    <a:lumMod val="25000"/>
                  </a:schemeClr>
                </a:solidFill>
                <a:latin typeface="NikoshBAN" pitchFamily="2" charset="0"/>
                <a:cs typeface="NikoshBAN" pitchFamily="2" charset="0"/>
              </a:rPr>
              <a:t>E-mail: shofiqulislamdhs@gmail.com</a:t>
            </a:r>
            <a:endParaRPr lang="bn-BD" sz="1688" dirty="0">
              <a:solidFill>
                <a:schemeClr val="bg2">
                  <a:lumMod val="25000"/>
                </a:schemeClr>
              </a:solidFill>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70000" y="1202445"/>
            <a:ext cx="3387991" cy="3063990"/>
          </a:xfrm>
          <a:prstGeom prst="rect">
            <a:avLst/>
          </a:prstGeom>
        </p:spPr>
      </p:pic>
    </p:spTree>
    <p:extLst>
      <p:ext uri="{BB962C8B-B14F-4D97-AF65-F5344CB8AC3E}">
        <p14:creationId xmlns:p14="http://schemas.microsoft.com/office/powerpoint/2010/main" val="4118823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Rectangle 1"/>
          <p:cNvSpPr/>
          <p:nvPr/>
        </p:nvSpPr>
        <p:spPr>
          <a:xfrm>
            <a:off x="3106993" y="1807977"/>
            <a:ext cx="6096000" cy="1569660"/>
          </a:xfrm>
          <a:prstGeom prst="rect">
            <a:avLst/>
          </a:prstGeom>
        </p:spPr>
        <p:txBody>
          <a:bodyPr>
            <a:spAutoFit/>
          </a:bodyPr>
          <a:lstStyle/>
          <a:p>
            <a:r>
              <a:rPr lang="as-IN" sz="3200" dirty="0">
                <a:solidFill>
                  <a:srgbClr val="000000"/>
                </a:solidFill>
                <a:latin typeface="Arial" panose="020B0604020202020204" pitchFamily="34" charset="0"/>
              </a:rPr>
              <a:t>কাজ : </a:t>
            </a:r>
            <a:r>
              <a:rPr lang="as-IN" sz="3200" dirty="0">
                <a:solidFill>
                  <a:schemeClr val="accent1">
                    <a:lumMod val="60000"/>
                    <a:lumOff val="40000"/>
                  </a:schemeClr>
                </a:solidFill>
                <a:latin typeface="Arial" panose="020B0604020202020204" pitchFamily="34" charset="0"/>
              </a:rPr>
              <a:t>জুমুআর সালাত আদায়ের পদ্ধতি সম্পর্কে শিক্ষার্থীরা শ্রেণিতে </a:t>
            </a:r>
            <a:r>
              <a:rPr lang="as-IN" sz="3200" dirty="0" smtClean="0">
                <a:solidFill>
                  <a:schemeClr val="accent1">
                    <a:lumMod val="60000"/>
                    <a:lumOff val="40000"/>
                  </a:schemeClr>
                </a:solidFill>
                <a:latin typeface="Arial" panose="020B0604020202020204" pitchFamily="34" charset="0"/>
              </a:rPr>
              <a:t>আ</a:t>
            </a:r>
            <a:r>
              <a:rPr lang="en-US" sz="3200" dirty="0" err="1" smtClean="0">
                <a:solidFill>
                  <a:schemeClr val="accent1">
                    <a:lumMod val="60000"/>
                    <a:lumOff val="40000"/>
                  </a:schemeClr>
                </a:solidFill>
                <a:latin typeface="Arial" panose="020B0604020202020204" pitchFamily="34" charset="0"/>
              </a:rPr>
              <a:t>লো</a:t>
            </a:r>
            <a:r>
              <a:rPr lang="as-IN" sz="3200" dirty="0" smtClean="0">
                <a:solidFill>
                  <a:schemeClr val="accent1">
                    <a:lumMod val="60000"/>
                    <a:lumOff val="40000"/>
                  </a:schemeClr>
                </a:solidFill>
                <a:latin typeface="Arial" panose="020B0604020202020204" pitchFamily="34" charset="0"/>
              </a:rPr>
              <a:t>চনা </a:t>
            </a:r>
            <a:r>
              <a:rPr lang="as-IN" sz="3200" dirty="0">
                <a:solidFill>
                  <a:schemeClr val="accent1">
                    <a:lumMod val="60000"/>
                    <a:lumOff val="40000"/>
                  </a:schemeClr>
                </a:solidFill>
                <a:latin typeface="Arial" panose="020B0604020202020204" pitchFamily="34" charset="0"/>
              </a:rPr>
              <a:t>করবে। </a:t>
            </a:r>
            <a:endParaRPr lang="en-GB" sz="3200" dirty="0">
              <a:solidFill>
                <a:schemeClr val="accent1">
                  <a:lumMod val="60000"/>
                  <a:lumOff val="40000"/>
                </a:schemeClr>
              </a:solidFill>
            </a:endParaRPr>
          </a:p>
        </p:txBody>
      </p:sp>
    </p:spTree>
    <p:extLst>
      <p:ext uri="{BB962C8B-B14F-4D97-AF65-F5344CB8AC3E}">
        <p14:creationId xmlns:p14="http://schemas.microsoft.com/office/powerpoint/2010/main" val="252978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p:cNvSpPr txBox="1">
            <a:spLocks/>
          </p:cNvSpPr>
          <p:nvPr/>
        </p:nvSpPr>
        <p:spPr>
          <a:xfrm>
            <a:off x="1600200" y="5657853"/>
            <a:ext cx="1295400" cy="273844"/>
          </a:xfrm>
          <a:prstGeom prst="rect">
            <a:avLst/>
          </a:prstGeom>
        </p:spPr>
        <p:txBody>
          <a:bodyPr vert="horz" lIns="68580" tIns="34290" rIns="68580" bIns="34290" rtlCol="0" anchor="b"/>
          <a:lstStyle>
            <a:defPPr>
              <a:defRPr lang="en-US"/>
            </a:defPPr>
            <a:lvl1pPr marL="0" algn="r" defTabSz="914400" rtl="0" eaLnBrk="1" latinLnBrk="0" hangingPunct="1">
              <a:defRPr sz="9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FF741-998C-403B-BCF5-C2FFB07A19C7}" type="datetime8">
              <a:rPr lang="bn-BD" sz="675"/>
              <a:pPr/>
              <a:t>26 অক্টোবর., 20</a:t>
            </a:fld>
            <a:endParaRPr lang="en-US" sz="675"/>
          </a:p>
        </p:txBody>
      </p:sp>
      <p:pic>
        <p:nvPicPr>
          <p:cNvPr id="3" name="Content Placeholder 4" descr="flower030.gif"/>
          <p:cNvPicPr>
            <a:picLocks noChangeAspect="1"/>
          </p:cNvPicPr>
          <p:nvPr/>
        </p:nvPicPr>
        <p:blipFill>
          <a:blip r:embed="rId5"/>
          <a:stretch>
            <a:fillRect/>
          </a:stretch>
        </p:blipFill>
        <p:spPr>
          <a:xfrm>
            <a:off x="1824604" y="1065392"/>
            <a:ext cx="8598877" cy="5067242"/>
          </a:xfrm>
          <a:prstGeom prst="rect">
            <a:avLst/>
          </a:prstGeom>
        </p:spPr>
      </p:pic>
      <p:sp>
        <p:nvSpPr>
          <p:cNvPr id="11" name="24-Point Star 10"/>
          <p:cNvSpPr/>
          <p:nvPr/>
        </p:nvSpPr>
        <p:spPr>
          <a:xfrm>
            <a:off x="1905000" y="3336776"/>
            <a:ext cx="1976200" cy="1406675"/>
          </a:xfrm>
          <a:prstGeom prst="star24">
            <a:avLst/>
          </a:prstGeom>
          <a:solidFill>
            <a:srgbClr val="00B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ধ</a:t>
            </a:r>
            <a:endParaRPr lang="en-US" sz="3000" dirty="0">
              <a:solidFill>
                <a:schemeClr val="tx1"/>
              </a:solidFill>
              <a:effectLst>
                <a:outerShdw blurRad="38100" dist="38100" dir="2700000" algn="tl">
                  <a:srgbClr val="000000">
                    <a:alpha val="43137"/>
                  </a:srgbClr>
                </a:outerShdw>
              </a:effectLst>
            </a:endParaRPr>
          </a:p>
        </p:txBody>
      </p:sp>
      <p:sp>
        <p:nvSpPr>
          <p:cNvPr id="12" name="24-Point Star 11"/>
          <p:cNvSpPr/>
          <p:nvPr/>
        </p:nvSpPr>
        <p:spPr>
          <a:xfrm>
            <a:off x="4047699" y="3327647"/>
            <a:ext cx="1940992" cy="1359420"/>
          </a:xfrm>
          <a:prstGeom prst="star24">
            <a:avLst/>
          </a:prstGeom>
          <a:solidFill>
            <a:srgbClr val="92D05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ন্য</a:t>
            </a:r>
            <a:endParaRPr lang="en-US" sz="2700" dirty="0">
              <a:solidFill>
                <a:schemeClr val="tx1"/>
              </a:solidFill>
              <a:effectLst>
                <a:outerShdw blurRad="38100" dist="38100" dir="2700000" algn="tl">
                  <a:srgbClr val="000000">
                    <a:alpha val="43137"/>
                  </a:srgbClr>
                </a:outerShdw>
              </a:effectLst>
            </a:endParaRPr>
          </a:p>
        </p:txBody>
      </p:sp>
      <p:sp>
        <p:nvSpPr>
          <p:cNvPr id="13" name="24-Point Star 12"/>
          <p:cNvSpPr/>
          <p:nvPr/>
        </p:nvSpPr>
        <p:spPr>
          <a:xfrm>
            <a:off x="6215418" y="3344455"/>
            <a:ext cx="1905000" cy="1325804"/>
          </a:xfrm>
          <a:prstGeom prst="star24">
            <a:avLst/>
          </a:prstGeom>
          <a:solidFill>
            <a:srgbClr val="7030A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a:t>
            </a:r>
            <a:endParaRPr lang="en-US" sz="2700" dirty="0">
              <a:solidFill>
                <a:schemeClr val="tx1"/>
              </a:solidFill>
              <a:effectLst>
                <a:outerShdw blurRad="38100" dist="38100" dir="2700000" algn="tl">
                  <a:srgbClr val="000000">
                    <a:alpha val="43137"/>
                  </a:srgbClr>
                </a:outerShdw>
              </a:effectLst>
            </a:endParaRPr>
          </a:p>
        </p:txBody>
      </p:sp>
      <p:sp>
        <p:nvSpPr>
          <p:cNvPr id="14" name="24-Point Star 13"/>
          <p:cNvSpPr/>
          <p:nvPr/>
        </p:nvSpPr>
        <p:spPr>
          <a:xfrm>
            <a:off x="8442279" y="3329952"/>
            <a:ext cx="1981200" cy="1359420"/>
          </a:xfrm>
          <a:prstGeom prst="star24">
            <a:avLst/>
          </a:prstGeom>
          <a:solidFill>
            <a:srgbClr val="0070C0"/>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দ</a:t>
            </a:r>
            <a:endParaRPr lang="en-US" sz="3000" dirty="0">
              <a:solidFill>
                <a:schemeClr val="tx1"/>
              </a:solidFill>
              <a:effectLst>
                <a:outerShdw blurRad="38100" dist="38100" dir="2700000" algn="tl">
                  <a:srgbClr val="000000">
                    <a:alpha val="43137"/>
                  </a:srgbClr>
                </a:outerShdw>
              </a:effectLst>
            </a:endParaRPr>
          </a:p>
        </p:txBody>
      </p:sp>
      <p:graphicFrame>
        <p:nvGraphicFramePr>
          <p:cNvPr id="1026" name="Object 2">
            <a:hlinkClick r:id="" action="ppaction://ole?verb=0"/>
            <a:hlinkHover r:id="" action="ppaction://ole?verb=0"/>
          </p:cNvPr>
          <p:cNvGraphicFramePr>
            <a:graphicFrameLocks noChangeAspect="1"/>
          </p:cNvGraphicFramePr>
          <p:nvPr>
            <p:extLst/>
          </p:nvPr>
        </p:nvGraphicFramePr>
        <p:xfrm>
          <a:off x="1809750" y="4695825"/>
          <a:ext cx="1714500" cy="1066800"/>
        </p:xfrm>
        <a:graphic>
          <a:graphicData uri="http://schemas.openxmlformats.org/presentationml/2006/ole">
            <mc:AlternateContent xmlns:mc="http://schemas.openxmlformats.org/markup-compatibility/2006">
              <mc:Choice xmlns:v="urn:schemas-microsoft-com:vml" Requires="v">
                <p:oleObj spid="_x0000_s2064" name="Packager Shell Object" showAsIcon="1" r:id="rId6" imgW="788760" imgH="491040" progId="Package">
                  <p:embed/>
                </p:oleObj>
              </mc:Choice>
              <mc:Fallback>
                <p:oleObj name="Packager Shell Object" showAsIcon="1" r:id="rId6" imgW="788760" imgH="491040" progId="Package">
                  <p:embed/>
                  <p:pic>
                    <p:nvPicPr>
                      <p:cNvPr id="1026" name="Object 2">
                        <a:hlinkClick r:id="" action="ppaction://ole?verb=0"/>
                        <a:hlinkHover r:id="" action="ppaction://ole?verb=0"/>
                      </p:cNvPr>
                      <p:cNvPicPr>
                        <a:picLocks noChangeAspect="1" noChangeArrowheads="1"/>
                      </p:cNvPicPr>
                      <p:nvPr/>
                    </p:nvPicPr>
                    <p:blipFill>
                      <a:blip r:embed="rId7"/>
                      <a:srcRect/>
                      <a:stretch>
                        <a:fillRect/>
                      </a:stretch>
                    </p:blipFill>
                    <p:spPr bwMode="auto">
                      <a:xfrm>
                        <a:off x="1809750" y="4695825"/>
                        <a:ext cx="17145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620276" y="3290500"/>
            <a:ext cx="2951450" cy="300082"/>
          </a:xfrm>
          <a:prstGeom prst="rect">
            <a:avLst/>
          </a:prstGeom>
        </p:spPr>
        <p:txBody>
          <a:bodyPr wrap="none">
            <a:spAutoFit/>
          </a:bodyPr>
          <a:lstStyle/>
          <a:p>
            <a:pPr algn="ctr"/>
            <a:r>
              <a:rPr lang="en-US" sz="1350" dirty="0" err="1">
                <a:solidFill>
                  <a:schemeClr val="accent3">
                    <a:lumMod val="50000"/>
                  </a:schemeClr>
                </a:solidFill>
                <a:latin typeface="NikoshBAN" pitchFamily="2" charset="0"/>
                <a:cs typeface="NikoshBAN" pitchFamily="2" charset="0"/>
              </a:rPr>
              <a:t>Md:Shofiqul</a:t>
            </a:r>
            <a:r>
              <a:rPr lang="en-US" sz="1350" dirty="0">
                <a:solidFill>
                  <a:schemeClr val="accent3">
                    <a:lumMod val="50000"/>
                  </a:schemeClr>
                </a:solidFill>
                <a:latin typeface="NikoshBAN" pitchFamily="2" charset="0"/>
                <a:cs typeface="NikoshBAN" pitchFamily="2" charset="0"/>
              </a:rPr>
              <a:t> Islam D,H,S,19,3,2019</a:t>
            </a:r>
          </a:p>
        </p:txBody>
      </p:sp>
    </p:spTree>
    <p:extLst>
      <p:ext uri="{BB962C8B-B14F-4D97-AF65-F5344CB8AC3E}">
        <p14:creationId xmlns:p14="http://schemas.microsoft.com/office/powerpoint/2010/main" val="1544239594"/>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4" name="coin.wav"/>
          </p:stSnd>
        </p:sndAc>
      </p:transition>
    </mc:Choice>
    <mc:Fallback xmlns="">
      <p:transition spd="slow">
        <p:blinds dir="vert"/>
        <p:sndAc>
          <p:stSnd>
            <p:snd r:embed="rId8"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ppt_x"/>
                                          </p:val>
                                        </p:tav>
                                        <p:tav tm="100000">
                                          <p:val>
                                            <p:strVal val="#ppt_x"/>
                                          </p:val>
                                        </p:tav>
                                      </p:tavLst>
                                    </p:anim>
                                    <p:anim calcmode="lin" valueType="num">
                                      <p:cBhvr additive="base">
                                        <p:cTn id="13" dur="2000" fill="hold"/>
                                        <p:tgtEl>
                                          <p:spTgt spid="12"/>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ppt_x</p:attrName>
                                        </p:attrNameLst>
                                      </p:cBhvr>
                                      <p:tavLst>
                                        <p:tav tm="0">
                                          <p:val>
                                            <p:strVal val="#ppt_x"/>
                                          </p:val>
                                        </p:tav>
                                        <p:tav tm="100000">
                                          <p:val>
                                            <p:strVal val="#ppt_x"/>
                                          </p:val>
                                        </p:tav>
                                      </p:tavLst>
                                    </p:anim>
                                    <p:anim calcmode="lin" valueType="num">
                                      <p:cBhvr>
                                        <p:cTn id="18" dur="2000" fill="hold"/>
                                        <p:tgtEl>
                                          <p:spTgt spid="1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ppt_x</p:attrName>
                                        </p:attrNameLst>
                                      </p:cBhvr>
                                      <p:tavLst>
                                        <p:tav tm="0">
                                          <p:val>
                                            <p:strVal val="#ppt_x"/>
                                          </p:val>
                                        </p:tav>
                                        <p:tav tm="100000">
                                          <p:val>
                                            <p:strVal val="#ppt_x"/>
                                          </p:val>
                                        </p:tav>
                                      </p:tavLst>
                                    </p:anim>
                                    <p:anim calcmode="lin" valueType="num">
                                      <p:cBhvr>
                                        <p:cTn id="23" dur="2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xit" presetSubtype="1" accel="100000" fill="hold" grpId="3" nodeType="afterEffect">
                                  <p:stCondLst>
                                    <p:cond delay="0"/>
                                  </p:stCondLst>
                                  <p:childTnLst>
                                    <p:anim calcmode="lin" valueType="num">
                                      <p:cBhvr additive="base">
                                        <p:cTn id="26" dur="2000"/>
                                        <p:tgtEl>
                                          <p:spTgt spid="11"/>
                                        </p:tgtEl>
                                        <p:attrNameLst>
                                          <p:attrName>ppt_x</p:attrName>
                                        </p:attrNameLst>
                                      </p:cBhvr>
                                      <p:tavLst>
                                        <p:tav tm="0">
                                          <p:val>
                                            <p:strVal val="ppt_x"/>
                                          </p:val>
                                        </p:tav>
                                        <p:tav tm="100000">
                                          <p:val>
                                            <p:strVal val="ppt_x"/>
                                          </p:val>
                                        </p:tav>
                                      </p:tavLst>
                                    </p:anim>
                                    <p:anim calcmode="lin" valueType="num">
                                      <p:cBhvr additive="base">
                                        <p:cTn id="27" dur="2000"/>
                                        <p:tgtEl>
                                          <p:spTgt spid="11"/>
                                        </p:tgtEl>
                                        <p:attrNameLst>
                                          <p:attrName>ppt_y</p:attrName>
                                        </p:attrNameLst>
                                      </p:cBhvr>
                                      <p:tavLst>
                                        <p:tav tm="0">
                                          <p:val>
                                            <p:strVal val="ppt_y"/>
                                          </p:val>
                                        </p:tav>
                                        <p:tav tm="100000">
                                          <p:val>
                                            <p:strVal val="0-ppt_h/2"/>
                                          </p:val>
                                        </p:tav>
                                      </p:tavLst>
                                    </p:anim>
                                    <p:set>
                                      <p:cBhvr>
                                        <p:cTn id="28" dur="1" fill="hold">
                                          <p:stCondLst>
                                            <p:cond delay="1999"/>
                                          </p:stCondLst>
                                        </p:cTn>
                                        <p:tgtEl>
                                          <p:spTgt spid="11"/>
                                        </p:tgtEl>
                                        <p:attrNameLst>
                                          <p:attrName>style.visibility</p:attrName>
                                        </p:attrNameLst>
                                      </p:cBhvr>
                                      <p:to>
                                        <p:strVal val="hidden"/>
                                      </p:to>
                                    </p:set>
                                  </p:childTnLst>
                                </p:cTn>
                              </p:par>
                            </p:childTnLst>
                          </p:cTn>
                        </p:par>
                        <p:par>
                          <p:cTn id="29" fill="hold">
                            <p:stCondLst>
                              <p:cond delay="4000"/>
                            </p:stCondLst>
                            <p:childTnLst>
                              <p:par>
                                <p:cTn id="30" presetID="2" presetClass="exit" presetSubtype="4" accel="100000" fill="hold" grpId="3" nodeType="afterEffect">
                                  <p:stCondLst>
                                    <p:cond delay="0"/>
                                  </p:stCondLst>
                                  <p:childTnLst>
                                    <p:anim calcmode="lin" valueType="num">
                                      <p:cBhvr additive="base">
                                        <p:cTn id="31" dur="2000"/>
                                        <p:tgtEl>
                                          <p:spTgt spid="12"/>
                                        </p:tgtEl>
                                        <p:attrNameLst>
                                          <p:attrName>ppt_x</p:attrName>
                                        </p:attrNameLst>
                                      </p:cBhvr>
                                      <p:tavLst>
                                        <p:tav tm="0">
                                          <p:val>
                                            <p:strVal val="ppt_x"/>
                                          </p:val>
                                        </p:tav>
                                        <p:tav tm="100000">
                                          <p:val>
                                            <p:strVal val="ppt_x"/>
                                          </p:val>
                                        </p:tav>
                                      </p:tavLst>
                                    </p:anim>
                                    <p:anim calcmode="lin" valueType="num">
                                      <p:cBhvr additive="base">
                                        <p:cTn id="32" dur="2000"/>
                                        <p:tgtEl>
                                          <p:spTgt spid="12"/>
                                        </p:tgtEl>
                                        <p:attrNameLst>
                                          <p:attrName>ppt_y</p:attrName>
                                        </p:attrNameLst>
                                      </p:cBhvr>
                                      <p:tavLst>
                                        <p:tav tm="0">
                                          <p:val>
                                            <p:strVal val="ppt_y"/>
                                          </p:val>
                                        </p:tav>
                                        <p:tav tm="100000">
                                          <p:val>
                                            <p:strVal val="1+ppt_h/2"/>
                                          </p:val>
                                        </p:tav>
                                      </p:tavLst>
                                    </p:anim>
                                    <p:set>
                                      <p:cBhvr>
                                        <p:cTn id="33" dur="1" fill="hold">
                                          <p:stCondLst>
                                            <p:cond delay="1999"/>
                                          </p:stCondLst>
                                        </p:cTn>
                                        <p:tgtEl>
                                          <p:spTgt spid="12"/>
                                        </p:tgtEl>
                                        <p:attrNameLst>
                                          <p:attrName>style.visibility</p:attrName>
                                        </p:attrNameLst>
                                      </p:cBhvr>
                                      <p:to>
                                        <p:strVal val="hidden"/>
                                      </p:to>
                                    </p:set>
                                  </p:childTnLst>
                                </p:cTn>
                              </p:par>
                            </p:childTnLst>
                          </p:cTn>
                        </p:par>
                        <p:par>
                          <p:cTn id="34" fill="hold">
                            <p:stCondLst>
                              <p:cond delay="6000"/>
                            </p:stCondLst>
                            <p:childTnLst>
                              <p:par>
                                <p:cTn id="35" presetID="2" presetClass="exit" presetSubtype="1" accel="100000" fill="hold" grpId="3" nodeType="afterEffect">
                                  <p:stCondLst>
                                    <p:cond delay="0"/>
                                  </p:stCondLst>
                                  <p:childTnLst>
                                    <p:anim calcmode="lin" valueType="num">
                                      <p:cBhvr additive="base">
                                        <p:cTn id="36" dur="2000"/>
                                        <p:tgtEl>
                                          <p:spTgt spid="13"/>
                                        </p:tgtEl>
                                        <p:attrNameLst>
                                          <p:attrName>ppt_x</p:attrName>
                                        </p:attrNameLst>
                                      </p:cBhvr>
                                      <p:tavLst>
                                        <p:tav tm="0">
                                          <p:val>
                                            <p:strVal val="ppt_x"/>
                                          </p:val>
                                        </p:tav>
                                        <p:tav tm="100000">
                                          <p:val>
                                            <p:strVal val="ppt_x"/>
                                          </p:val>
                                        </p:tav>
                                      </p:tavLst>
                                    </p:anim>
                                    <p:anim calcmode="lin" valueType="num">
                                      <p:cBhvr additive="base">
                                        <p:cTn id="37" dur="2000"/>
                                        <p:tgtEl>
                                          <p:spTgt spid="13"/>
                                        </p:tgtEl>
                                        <p:attrNameLst>
                                          <p:attrName>ppt_y</p:attrName>
                                        </p:attrNameLst>
                                      </p:cBhvr>
                                      <p:tavLst>
                                        <p:tav tm="0">
                                          <p:val>
                                            <p:strVal val="ppt_y"/>
                                          </p:val>
                                        </p:tav>
                                        <p:tav tm="100000">
                                          <p:val>
                                            <p:strVal val="0-ppt_h/2"/>
                                          </p:val>
                                        </p:tav>
                                      </p:tavLst>
                                    </p:anim>
                                    <p:set>
                                      <p:cBhvr>
                                        <p:cTn id="38" dur="1" fill="hold">
                                          <p:stCondLst>
                                            <p:cond delay="1999"/>
                                          </p:stCondLst>
                                        </p:cTn>
                                        <p:tgtEl>
                                          <p:spTgt spid="13"/>
                                        </p:tgtEl>
                                        <p:attrNameLst>
                                          <p:attrName>style.visibility</p:attrName>
                                        </p:attrNameLst>
                                      </p:cBhvr>
                                      <p:to>
                                        <p:strVal val="hidden"/>
                                      </p:to>
                                    </p:set>
                                  </p:childTnLst>
                                </p:cTn>
                              </p:par>
                            </p:childTnLst>
                          </p:cTn>
                        </p:par>
                        <p:par>
                          <p:cTn id="39" fill="hold">
                            <p:stCondLst>
                              <p:cond delay="8000"/>
                            </p:stCondLst>
                            <p:childTnLst>
                              <p:par>
                                <p:cTn id="40" presetID="2" presetClass="exit" presetSubtype="4" accel="100000" fill="hold" grpId="3" nodeType="afterEffect">
                                  <p:stCondLst>
                                    <p:cond delay="0"/>
                                  </p:stCondLst>
                                  <p:childTnLst>
                                    <p:anim calcmode="lin" valueType="num">
                                      <p:cBhvr additive="base">
                                        <p:cTn id="41" dur="2000"/>
                                        <p:tgtEl>
                                          <p:spTgt spid="14"/>
                                        </p:tgtEl>
                                        <p:attrNameLst>
                                          <p:attrName>ppt_x</p:attrName>
                                        </p:attrNameLst>
                                      </p:cBhvr>
                                      <p:tavLst>
                                        <p:tav tm="0">
                                          <p:val>
                                            <p:strVal val="ppt_x"/>
                                          </p:val>
                                        </p:tav>
                                        <p:tav tm="100000">
                                          <p:val>
                                            <p:strVal val="ppt_x"/>
                                          </p:val>
                                        </p:tav>
                                      </p:tavLst>
                                    </p:anim>
                                    <p:anim calcmode="lin" valueType="num">
                                      <p:cBhvr additive="base">
                                        <p:cTn id="42" dur="2000"/>
                                        <p:tgtEl>
                                          <p:spTgt spid="14"/>
                                        </p:tgtEl>
                                        <p:attrNameLst>
                                          <p:attrName>ppt_y</p:attrName>
                                        </p:attrNameLst>
                                      </p:cBhvr>
                                      <p:tavLst>
                                        <p:tav tm="0">
                                          <p:val>
                                            <p:strVal val="ppt_y"/>
                                          </p:val>
                                        </p:tav>
                                        <p:tav tm="100000">
                                          <p:val>
                                            <p:strVal val="1+ppt_h/2"/>
                                          </p:val>
                                        </p:tav>
                                      </p:tavLst>
                                    </p:anim>
                                    <p:set>
                                      <p:cBhvr>
                                        <p:cTn id="43" dur="1" fill="hold">
                                          <p:stCondLst>
                                            <p:cond delay="1999"/>
                                          </p:stCondLst>
                                        </p:cTn>
                                        <p:tgtEl>
                                          <p:spTgt spid="14"/>
                                        </p:tgtEl>
                                        <p:attrNameLst>
                                          <p:attrName>style.visibility</p:attrName>
                                        </p:attrNameLst>
                                      </p:cBhvr>
                                      <p:to>
                                        <p:strVal val="hidden"/>
                                      </p:to>
                                    </p:set>
                                  </p:childTnLst>
                                </p:cTn>
                              </p:par>
                            </p:childTnLst>
                          </p:cTn>
                        </p:par>
                        <p:par>
                          <p:cTn id="44" fill="hold">
                            <p:stCondLst>
                              <p:cond delay="10000"/>
                            </p:stCondLst>
                            <p:childTnLst>
                              <p:par>
                                <p:cTn id="45" presetID="2" presetClass="entr" presetSubtype="8" fill="hold" grpId="1"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00" fill="hold"/>
                                        <p:tgtEl>
                                          <p:spTgt spid="11"/>
                                        </p:tgtEl>
                                        <p:attrNameLst>
                                          <p:attrName>ppt_x</p:attrName>
                                        </p:attrNameLst>
                                      </p:cBhvr>
                                      <p:tavLst>
                                        <p:tav tm="0">
                                          <p:val>
                                            <p:strVal val="0-#ppt_w/2"/>
                                          </p:val>
                                        </p:tav>
                                        <p:tav tm="100000">
                                          <p:val>
                                            <p:strVal val="#ppt_x"/>
                                          </p:val>
                                        </p:tav>
                                      </p:tavLst>
                                    </p:anim>
                                    <p:anim calcmode="lin" valueType="num">
                                      <p:cBhvr additive="base">
                                        <p:cTn id="48" dur="20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12000"/>
                            </p:stCondLst>
                            <p:childTnLst>
                              <p:par>
                                <p:cTn id="50" presetID="2" presetClass="entr" presetSubtype="8" fill="hold" grpId="1"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2000" fill="hold"/>
                                        <p:tgtEl>
                                          <p:spTgt spid="12"/>
                                        </p:tgtEl>
                                        <p:attrNameLst>
                                          <p:attrName>ppt_x</p:attrName>
                                        </p:attrNameLst>
                                      </p:cBhvr>
                                      <p:tavLst>
                                        <p:tav tm="0">
                                          <p:val>
                                            <p:strVal val="0-#ppt_w/2"/>
                                          </p:val>
                                        </p:tav>
                                        <p:tav tm="100000">
                                          <p:val>
                                            <p:strVal val="#ppt_x"/>
                                          </p:val>
                                        </p:tav>
                                      </p:tavLst>
                                    </p:anim>
                                    <p:anim calcmode="lin" valueType="num">
                                      <p:cBhvr additive="base">
                                        <p:cTn id="53" dur="20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14000"/>
                            </p:stCondLst>
                            <p:childTnLst>
                              <p:par>
                                <p:cTn id="55" presetID="2" presetClass="entr" presetSubtype="8" fill="hold" grpId="1"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0-#ppt_w/2"/>
                                          </p:val>
                                        </p:tav>
                                        <p:tav tm="100000">
                                          <p:val>
                                            <p:strVal val="#ppt_x"/>
                                          </p:val>
                                        </p:tav>
                                      </p:tavLst>
                                    </p:anim>
                                    <p:anim calcmode="lin" valueType="num">
                                      <p:cBhvr additive="base">
                                        <p:cTn id="58" dur="2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16000"/>
                            </p:stCondLst>
                            <p:childTnLst>
                              <p:par>
                                <p:cTn id="60" presetID="2" presetClass="entr" presetSubtype="8" fill="hold" grpId="1"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000" fill="hold"/>
                                        <p:tgtEl>
                                          <p:spTgt spid="14"/>
                                        </p:tgtEl>
                                        <p:attrNameLst>
                                          <p:attrName>ppt_x</p:attrName>
                                        </p:attrNameLst>
                                      </p:cBhvr>
                                      <p:tavLst>
                                        <p:tav tm="0">
                                          <p:val>
                                            <p:strVal val="0-#ppt_w/2"/>
                                          </p:val>
                                        </p:tav>
                                        <p:tav tm="100000">
                                          <p:val>
                                            <p:strVal val="#ppt_x"/>
                                          </p:val>
                                        </p:tav>
                                      </p:tavLst>
                                    </p:anim>
                                    <p:anim calcmode="lin" valueType="num">
                                      <p:cBhvr additive="base">
                                        <p:cTn id="63" dur="20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18000"/>
                            </p:stCondLst>
                            <p:childTnLst>
                              <p:par>
                                <p:cTn id="65" presetID="26" presetClass="emph" presetSubtype="0" repeatCount="indefinite" fill="hold" grpId="2" nodeType="afterEffect">
                                  <p:stCondLst>
                                    <p:cond delay="0"/>
                                  </p:stCondLst>
                                  <p:childTnLst>
                                    <p:animEffect transition="out" filter="fade">
                                      <p:cBhvr>
                                        <p:cTn id="66" dur="2000" tmFilter="0, 0; .2, .5; .8, .5; 1, 0"/>
                                        <p:tgtEl>
                                          <p:spTgt spid="11"/>
                                        </p:tgtEl>
                                      </p:cBhvr>
                                    </p:animEffect>
                                    <p:animScale>
                                      <p:cBhvr>
                                        <p:cTn id="67" dur="1000" autoRev="1" fill="hold"/>
                                        <p:tgtEl>
                                          <p:spTgt spid="11"/>
                                        </p:tgtEl>
                                      </p:cBhvr>
                                      <p:by x="105000" y="105000"/>
                                    </p:animScale>
                                  </p:childTnLst>
                                </p:cTn>
                              </p:par>
                            </p:childTnLst>
                          </p:cTn>
                        </p:par>
                        <p:par>
                          <p:cTn id="68" fill="hold">
                            <p:stCondLst>
                              <p:cond delay="20000"/>
                            </p:stCondLst>
                            <p:childTnLst>
                              <p:par>
                                <p:cTn id="69" presetID="26" presetClass="emph" presetSubtype="0" repeatCount="indefinite" fill="hold" grpId="2" nodeType="afterEffect">
                                  <p:stCondLst>
                                    <p:cond delay="0"/>
                                  </p:stCondLst>
                                  <p:childTnLst>
                                    <p:animEffect transition="out" filter="fade">
                                      <p:cBhvr>
                                        <p:cTn id="70" dur="2000" tmFilter="0, 0; .2, .5; .8, .5; 1, 0"/>
                                        <p:tgtEl>
                                          <p:spTgt spid="12"/>
                                        </p:tgtEl>
                                      </p:cBhvr>
                                    </p:animEffect>
                                    <p:animScale>
                                      <p:cBhvr>
                                        <p:cTn id="71" dur="1000" autoRev="1" fill="hold"/>
                                        <p:tgtEl>
                                          <p:spTgt spid="12"/>
                                        </p:tgtEl>
                                      </p:cBhvr>
                                      <p:by x="105000" y="105000"/>
                                    </p:animScale>
                                  </p:childTnLst>
                                </p:cTn>
                              </p:par>
                            </p:childTnLst>
                          </p:cTn>
                        </p:par>
                        <p:par>
                          <p:cTn id="72" fill="hold">
                            <p:stCondLst>
                              <p:cond delay="22000"/>
                            </p:stCondLst>
                            <p:childTnLst>
                              <p:par>
                                <p:cTn id="73" presetID="26" presetClass="emph" presetSubtype="0" repeatCount="indefinite" fill="hold" grpId="2" nodeType="afterEffect">
                                  <p:stCondLst>
                                    <p:cond delay="0"/>
                                  </p:stCondLst>
                                  <p:childTnLst>
                                    <p:animEffect transition="out" filter="fade">
                                      <p:cBhvr>
                                        <p:cTn id="74" dur="2000" tmFilter="0, 0; .2, .5; .8, .5; 1, 0"/>
                                        <p:tgtEl>
                                          <p:spTgt spid="13"/>
                                        </p:tgtEl>
                                      </p:cBhvr>
                                    </p:animEffect>
                                    <p:animScale>
                                      <p:cBhvr>
                                        <p:cTn id="75" dur="1000" autoRev="1" fill="hold"/>
                                        <p:tgtEl>
                                          <p:spTgt spid="13"/>
                                        </p:tgtEl>
                                      </p:cBhvr>
                                      <p:by x="105000" y="105000"/>
                                    </p:animScale>
                                  </p:childTnLst>
                                </p:cTn>
                              </p:par>
                            </p:childTnLst>
                          </p:cTn>
                        </p:par>
                        <p:par>
                          <p:cTn id="76" fill="hold">
                            <p:stCondLst>
                              <p:cond delay="24000"/>
                            </p:stCondLst>
                            <p:childTnLst>
                              <p:par>
                                <p:cTn id="77" presetID="26" presetClass="emph" presetSubtype="0" repeatCount="indefinite" fill="hold" grpId="2" nodeType="afterEffect">
                                  <p:stCondLst>
                                    <p:cond delay="0"/>
                                  </p:stCondLst>
                                  <p:childTnLst>
                                    <p:animEffect transition="out" filter="fade">
                                      <p:cBhvr>
                                        <p:cTn id="78" dur="2000" tmFilter="0, 0; .2, .5; .8, .5; 1, 0"/>
                                        <p:tgtEl>
                                          <p:spTgt spid="14"/>
                                        </p:tgtEl>
                                      </p:cBhvr>
                                    </p:animEffect>
                                    <p:animScale>
                                      <p:cBhvr>
                                        <p:cTn id="79" dur="10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14" grpId="0" animBg="1"/>
      <p:bldP spid="14" grpId="1" animBg="1"/>
      <p:bldP spid="14" grpId="2" animBg="1"/>
      <p:bldP spid="14"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09" y="1316293"/>
            <a:ext cx="11223523" cy="4509320"/>
          </a:xfrm>
          <a:prstGeom prst="rect">
            <a:avLst/>
          </a:prstGeom>
        </p:spPr>
      </p:pic>
    </p:spTree>
    <p:extLst>
      <p:ext uri="{BB962C8B-B14F-4D97-AF65-F5344CB8AC3E}">
        <p14:creationId xmlns:p14="http://schemas.microsoft.com/office/powerpoint/2010/main" val="1870304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1057428"/>
            <a:ext cx="11208773" cy="4871424"/>
          </a:xfrm>
          <a:prstGeom prst="rect">
            <a:avLst/>
          </a:prstGeom>
        </p:spPr>
      </p:pic>
    </p:spTree>
    <p:extLst>
      <p:ext uri="{BB962C8B-B14F-4D97-AF65-F5344CB8AC3E}">
        <p14:creationId xmlns:p14="http://schemas.microsoft.com/office/powerpoint/2010/main" val="194100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177566"/>
            <a:ext cx="11415098" cy="5149492"/>
          </a:xfrm>
          <a:prstGeom prst="rect">
            <a:avLst/>
          </a:prstGeom>
        </p:spPr>
      </p:pic>
    </p:spTree>
    <p:extLst>
      <p:ext uri="{BB962C8B-B14F-4D97-AF65-F5344CB8AC3E}">
        <p14:creationId xmlns:p14="http://schemas.microsoft.com/office/powerpoint/2010/main" val="286190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35" y="928841"/>
            <a:ext cx="11417095" cy="5260306"/>
          </a:xfrm>
          <a:prstGeom prst="rect">
            <a:avLst/>
          </a:prstGeom>
        </p:spPr>
      </p:pic>
    </p:spTree>
    <p:extLst>
      <p:ext uri="{BB962C8B-B14F-4D97-AF65-F5344CB8AC3E}">
        <p14:creationId xmlns:p14="http://schemas.microsoft.com/office/powerpoint/2010/main" val="191348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82" y="1366376"/>
            <a:ext cx="10987086" cy="4665713"/>
          </a:xfrm>
          <a:prstGeom prst="rect">
            <a:avLst/>
          </a:prstGeom>
        </p:spPr>
      </p:pic>
    </p:spTree>
    <p:extLst>
      <p:ext uri="{BB962C8B-B14F-4D97-AF65-F5344CB8AC3E}">
        <p14:creationId xmlns:p14="http://schemas.microsoft.com/office/powerpoint/2010/main" val="3558612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81889" y="-3733151"/>
            <a:ext cx="4866968" cy="12333271"/>
          </a:xfrm>
          <a:prstGeom prst="rect">
            <a:avLst/>
          </a:prstGeom>
        </p:spPr>
      </p:pic>
      <p:sp>
        <p:nvSpPr>
          <p:cNvPr id="2" name="Rectangle 1"/>
          <p:cNvSpPr/>
          <p:nvPr/>
        </p:nvSpPr>
        <p:spPr>
          <a:xfrm>
            <a:off x="481059" y="1522081"/>
            <a:ext cx="4413489" cy="707886"/>
          </a:xfrm>
          <a:prstGeom prst="rect">
            <a:avLst/>
          </a:prstGeom>
        </p:spPr>
        <p:txBody>
          <a:bodyPr wrap="square">
            <a:spAutoFit/>
          </a:bodyPr>
          <a:lstStyle/>
          <a:p>
            <a:r>
              <a:rPr lang="en-US" sz="4000" dirty="0" err="1" smtClean="0">
                <a:solidFill>
                  <a:srgbClr val="002060"/>
                </a:solidFill>
                <a:latin typeface="Arial" panose="020B0604020202020204" pitchFamily="34" charset="0"/>
              </a:rPr>
              <a:t>আজকের</a:t>
            </a:r>
            <a:r>
              <a:rPr lang="en-US" sz="4000" dirty="0" smtClean="0">
                <a:solidFill>
                  <a:srgbClr val="002060"/>
                </a:solidFill>
                <a:latin typeface="Arial" panose="020B0604020202020204" pitchFamily="34" charset="0"/>
              </a:rPr>
              <a:t> </a:t>
            </a:r>
            <a:r>
              <a:rPr lang="en-US" sz="4000" dirty="0" err="1" smtClean="0">
                <a:solidFill>
                  <a:srgbClr val="002060"/>
                </a:solidFill>
                <a:latin typeface="Arial" panose="020B0604020202020204" pitchFamily="34" charset="0"/>
              </a:rPr>
              <a:t>পাঠ</a:t>
            </a:r>
            <a:r>
              <a:rPr lang="en-US" sz="4000" dirty="0" smtClean="0">
                <a:solidFill>
                  <a:srgbClr val="002060"/>
                </a:solidFill>
                <a:latin typeface="Arial" panose="020B0604020202020204" pitchFamily="34" charset="0"/>
              </a:rPr>
              <a:t>…….</a:t>
            </a:r>
            <a:endParaRPr lang="en-GB"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2" y="3972824"/>
            <a:ext cx="12082545" cy="2885176"/>
          </a:xfrm>
          <a:prstGeom prst="rect">
            <a:avLst/>
          </a:prstGeom>
        </p:spPr>
      </p:pic>
    </p:spTree>
    <p:extLst>
      <p:ext uri="{BB962C8B-B14F-4D97-AF65-F5344CB8AC3E}">
        <p14:creationId xmlns:p14="http://schemas.microsoft.com/office/powerpoint/2010/main" val="924660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82007" y="6189147"/>
            <a:ext cx="1048685" cy="369332"/>
          </a:xfrm>
          <a:prstGeom prst="rect">
            <a:avLst/>
          </a:prstGeom>
        </p:spPr>
        <p:txBody>
          <a:bodyPr wrap="none">
            <a:spAutoFit/>
          </a:bodyPr>
          <a:lstStyle/>
          <a:p>
            <a:pPr lvl="0" algn="ctr"/>
            <a:r>
              <a:rPr lang="bn-IN" dirty="0" smtClean="0">
                <a:solidFill>
                  <a:prstClr val="black"/>
                </a:solidFill>
              </a:rPr>
              <a:t>শ</a:t>
            </a:r>
            <a:r>
              <a:rPr lang="en-US" dirty="0" err="1" smtClean="0">
                <a:solidFill>
                  <a:prstClr val="black"/>
                </a:solidFill>
              </a:rPr>
              <a:t>ফিকুল</a:t>
            </a:r>
            <a:r>
              <a:rPr lang="en-US" dirty="0" smtClean="0">
                <a:solidFill>
                  <a:prstClr val="black"/>
                </a:solidFill>
              </a:rPr>
              <a:t> </a:t>
            </a:r>
            <a:endParaRPr lang="en-US" dirty="0">
              <a:solidFill>
                <a:prstClr val="black"/>
              </a:solidFill>
            </a:endParaRPr>
          </a:p>
        </p:txBody>
      </p:sp>
      <p:sp>
        <p:nvSpPr>
          <p:cNvPr id="2" name="Title 1"/>
          <p:cNvSpPr>
            <a:spLocks noGrp="1"/>
          </p:cNvSpPr>
          <p:nvPr>
            <p:ph type="title"/>
          </p:nvPr>
        </p:nvSpPr>
        <p:spPr>
          <a:xfrm>
            <a:off x="919316" y="3815998"/>
            <a:ext cx="11074400" cy="1143000"/>
          </a:xfrm>
        </p:spPr>
        <p:txBody>
          <a:bodyPr>
            <a:normAutofit fontScale="90000"/>
          </a:bodyPr>
          <a:lstStyle/>
          <a:p>
            <a:r>
              <a:rPr lang="en-US" dirty="0" smtClean="0"/>
              <a:t>এই </a:t>
            </a:r>
            <a:r>
              <a:rPr lang="en-US" dirty="0" err="1" smtClean="0"/>
              <a:t>পাঠ</a:t>
            </a:r>
            <a:r>
              <a:rPr lang="en-US" dirty="0" smtClean="0"/>
              <a:t> </a:t>
            </a:r>
            <a:r>
              <a:rPr lang="en-US" dirty="0" err="1" smtClean="0"/>
              <a:t>থেকে</a:t>
            </a:r>
            <a:r>
              <a:rPr lang="en-US" dirty="0" smtClean="0"/>
              <a:t> </a:t>
            </a:r>
            <a:r>
              <a:rPr lang="en-US" dirty="0" err="1" smtClean="0"/>
              <a:t>প্রিয়</a:t>
            </a:r>
            <a:r>
              <a:rPr lang="en-US" dirty="0" smtClean="0"/>
              <a:t> </a:t>
            </a:r>
            <a:r>
              <a:rPr lang="en-US" dirty="0" err="1" smtClean="0"/>
              <a:t>শিক্ষার্থীরা</a:t>
            </a:r>
            <a:r>
              <a:rPr lang="en-US" dirty="0" smtClean="0"/>
              <a:t> </a:t>
            </a:r>
            <a:r>
              <a:rPr lang="en-US" dirty="0" err="1" smtClean="0"/>
              <a:t>যা</a:t>
            </a:r>
            <a:r>
              <a:rPr lang="en-US" dirty="0" smtClean="0"/>
              <a:t> </a:t>
            </a:r>
            <a:r>
              <a:rPr lang="en-US" dirty="0" err="1" smtClean="0"/>
              <a:t>জানবে</a:t>
            </a:r>
            <a:r>
              <a:rPr lang="en-US" dirty="0" smtClean="0"/>
              <a:t> </a:t>
            </a:r>
            <a:r>
              <a:rPr lang="en-US" dirty="0" err="1" smtClean="0"/>
              <a:t>তা</a:t>
            </a:r>
            <a:r>
              <a:rPr lang="en-US" dirty="0" smtClean="0"/>
              <a:t> </a:t>
            </a:r>
            <a:r>
              <a:rPr lang="en-US" dirty="0" err="1" smtClean="0"/>
              <a:t>হল</a:t>
            </a:r>
            <a:r>
              <a:rPr lang="en-US" dirty="0" smtClean="0"/>
              <a:t>..</a:t>
            </a:r>
            <a:br>
              <a:rPr lang="en-US" dirty="0" smtClean="0"/>
            </a:br>
            <a:r>
              <a:rPr lang="en-US" dirty="0" smtClean="0">
                <a:solidFill>
                  <a:schemeClr val="accent1">
                    <a:lumMod val="60000"/>
                    <a:lumOff val="40000"/>
                  </a:schemeClr>
                </a:solidFill>
              </a:rPr>
              <a:t>১। </a:t>
            </a:r>
            <a:r>
              <a:rPr lang="en-US" dirty="0" err="1" smtClean="0">
                <a:solidFill>
                  <a:schemeClr val="accent1">
                    <a:lumMod val="60000"/>
                    <a:lumOff val="40000"/>
                  </a:schemeClr>
                </a:solidFill>
              </a:rPr>
              <a:t>জুমার</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সালাত</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কাকে</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বলে</a:t>
            </a:r>
            <a:r>
              <a:rPr lang="en-US" dirty="0" smtClean="0">
                <a:solidFill>
                  <a:schemeClr val="accent1">
                    <a:lumMod val="60000"/>
                    <a:lumOff val="40000"/>
                  </a:schemeClr>
                </a:solidFill>
              </a:rPr>
              <a:t>?</a:t>
            </a:r>
            <a:br>
              <a:rPr lang="en-US" dirty="0" smtClean="0">
                <a:solidFill>
                  <a:schemeClr val="accent1">
                    <a:lumMod val="60000"/>
                    <a:lumOff val="40000"/>
                  </a:schemeClr>
                </a:solidFill>
              </a:rPr>
            </a:br>
            <a:r>
              <a:rPr lang="en-US" dirty="0" smtClean="0">
                <a:solidFill>
                  <a:schemeClr val="accent1">
                    <a:lumMod val="60000"/>
                    <a:lumOff val="40000"/>
                  </a:schemeClr>
                </a:solidFill>
              </a:rPr>
              <a:t>২।জুমার </a:t>
            </a:r>
            <a:r>
              <a:rPr lang="en-US" dirty="0" err="1" smtClean="0">
                <a:solidFill>
                  <a:schemeClr val="accent1">
                    <a:lumMod val="60000"/>
                    <a:lumOff val="40000"/>
                  </a:schemeClr>
                </a:solidFill>
              </a:rPr>
              <a:t>সালাত</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আদায়ের</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নিয়ম</a:t>
            </a:r>
            <a:r>
              <a:rPr lang="en-US" dirty="0" smtClean="0">
                <a:solidFill>
                  <a:schemeClr val="accent1">
                    <a:lumMod val="60000"/>
                    <a:lumOff val="40000"/>
                  </a:schemeClr>
                </a:solidFill>
              </a:rPr>
              <a:t>।</a:t>
            </a:r>
            <a:br>
              <a:rPr lang="en-US" dirty="0" smtClean="0">
                <a:solidFill>
                  <a:schemeClr val="accent1">
                    <a:lumMod val="60000"/>
                    <a:lumOff val="40000"/>
                  </a:schemeClr>
                </a:solidFill>
              </a:rPr>
            </a:br>
            <a:r>
              <a:rPr lang="en-US" dirty="0" smtClean="0">
                <a:solidFill>
                  <a:schemeClr val="accent1">
                    <a:lumMod val="60000"/>
                    <a:lumOff val="40000"/>
                  </a:schemeClr>
                </a:solidFill>
              </a:rPr>
              <a:t>৩। </a:t>
            </a:r>
            <a:r>
              <a:rPr lang="en-US" dirty="0" err="1" smtClean="0">
                <a:solidFill>
                  <a:schemeClr val="accent1">
                    <a:lumMod val="60000"/>
                    <a:lumOff val="40000"/>
                  </a:schemeClr>
                </a:solidFill>
              </a:rPr>
              <a:t>জুমার</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সালাতের</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সামাজিক</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শিক্ষা</a:t>
            </a:r>
            <a:r>
              <a:rPr lang="en-US" dirty="0" smtClean="0">
                <a:solidFill>
                  <a:schemeClr val="accent1">
                    <a:lumMod val="60000"/>
                    <a:lumOff val="40000"/>
                  </a:schemeClr>
                </a:solidFill>
              </a:rPr>
              <a:t/>
            </a:r>
            <a:br>
              <a:rPr lang="en-US" dirty="0" smtClean="0">
                <a:solidFill>
                  <a:schemeClr val="accent1">
                    <a:lumMod val="60000"/>
                    <a:lumOff val="40000"/>
                  </a:schemeClr>
                </a:solidFill>
              </a:rPr>
            </a:br>
            <a:r>
              <a:rPr lang="en-US" dirty="0">
                <a:solidFill>
                  <a:schemeClr val="accent1">
                    <a:lumMod val="60000"/>
                    <a:lumOff val="40000"/>
                  </a:schemeClr>
                </a:solidFill>
              </a:rPr>
              <a:t> </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এবং</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এর</a:t>
            </a:r>
            <a:r>
              <a:rPr lang="as-IN" sz="5400" dirty="0" smtClean="0">
                <a:solidFill>
                  <a:schemeClr val="accent1">
                    <a:lumMod val="60000"/>
                    <a:lumOff val="40000"/>
                  </a:schemeClr>
                </a:solidFill>
                <a:latin typeface="Arial" panose="020B0604020202020204" pitchFamily="34" charset="0"/>
              </a:rPr>
              <a:t> </a:t>
            </a:r>
            <a:r>
              <a:rPr lang="as-IN" sz="5400" dirty="0">
                <a:solidFill>
                  <a:schemeClr val="accent1">
                    <a:lumMod val="60000"/>
                    <a:lumOff val="40000"/>
                  </a:schemeClr>
                </a:solidFill>
                <a:latin typeface="Arial" panose="020B0604020202020204" pitchFamily="34" charset="0"/>
              </a:rPr>
              <a:t>গুরুত্ব </a:t>
            </a:r>
            <a:r>
              <a:rPr lang="en-US" dirty="0" err="1" smtClean="0">
                <a:solidFill>
                  <a:schemeClr val="accent1">
                    <a:lumMod val="60000"/>
                    <a:lumOff val="40000"/>
                  </a:schemeClr>
                </a:solidFill>
              </a:rPr>
              <a:t>সম্পর্কে</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জানতে</a:t>
            </a:r>
            <a:r>
              <a:rPr lang="en-US" dirty="0" smtClean="0">
                <a:solidFill>
                  <a:schemeClr val="accent1">
                    <a:lumMod val="60000"/>
                    <a:lumOff val="40000"/>
                  </a:schemeClr>
                </a:solidFill>
              </a:rPr>
              <a:t> </a:t>
            </a:r>
            <a:r>
              <a:rPr lang="en-US" dirty="0" err="1" smtClean="0">
                <a:solidFill>
                  <a:schemeClr val="accent1">
                    <a:lumMod val="60000"/>
                    <a:lumOff val="40000"/>
                  </a:schemeClr>
                </a:solidFill>
              </a:rPr>
              <a:t>পারবে</a:t>
            </a:r>
            <a:r>
              <a:rPr lang="en-US" dirty="0" smtClean="0">
                <a:solidFill>
                  <a:schemeClr val="accent1">
                    <a:lumMod val="60000"/>
                    <a:lumOff val="40000"/>
                  </a:schemeClr>
                </a:solidFill>
              </a:rPr>
              <a:t>। </a:t>
            </a:r>
            <a:endParaRPr lang="en-GB" dirty="0">
              <a:solidFill>
                <a:schemeClr val="accent1">
                  <a:lumMod val="60000"/>
                  <a:lumOff val="40000"/>
                </a:schemeClr>
              </a:solidFill>
            </a:endParaRPr>
          </a:p>
        </p:txBody>
      </p:sp>
    </p:spTree>
    <p:extLst>
      <p:ext uri="{BB962C8B-B14F-4D97-AF65-F5344CB8AC3E}">
        <p14:creationId xmlns:p14="http://schemas.microsoft.com/office/powerpoint/2010/main" val="179049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443</TotalTime>
  <Words>583</Words>
  <Application>Microsoft Office PowerPoint</Application>
  <PresentationFormat>Widescreen</PresentationFormat>
  <Paragraphs>62</Paragraphs>
  <Slides>21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Constantia</vt:lpstr>
      <vt:lpstr>NikoshBAN</vt:lpstr>
      <vt:lpstr>Vrinda</vt:lpstr>
      <vt:lpstr>Wingdings 2</vt:lpstr>
      <vt:lpstr>Flow</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এই পাঠ থেকে প্রিয় শিক্ষার্থীরা যা জানবে তা হল.. ১। জুমার সালাত কাকে বলে? ২।জুমার সালাত আদায়ের নিয়ম। ৩। জুমার সালাতের সামাজিক শিক্ষা          এবং এর গুরুত্ব সম্পর্কে জানতে পারবে।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দেবিদ্বার উপজেলা প্রশাসন কর্তৃক আয়োজিত উন্নয়ন মেলা ২০১৭ এর শুভ উদ্বোধন </dc:title>
  <dc:creator>HP</dc:creator>
  <cp:lastModifiedBy>S</cp:lastModifiedBy>
  <cp:revision>65</cp:revision>
  <dcterms:created xsi:type="dcterms:W3CDTF">2017-01-20T11:27:48Z</dcterms:created>
  <dcterms:modified xsi:type="dcterms:W3CDTF">2020-10-26T12:23:06Z</dcterms:modified>
</cp:coreProperties>
</file>