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DCB1A9-8BBB-4148-A721-C4C7C90B123B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9BE4BB-7756-4EAB-BEA5-1CF6C69FB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248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WELCOME TO  ENGLISH CALSS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BE4BB-7756-4EAB-BEA5-1CF6C69FBCC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482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PASCHIM  RAMKHANA  HIGH  SCHOOL. NAGESWARI, KURIGRAM</a:t>
            </a:r>
          </a:p>
          <a:p>
            <a:pPr algn="ctr"/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BE4BB-7756-4EAB-BEA5-1CF6C69FBCC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412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1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WELCOME TO  ENGLISH CALSS</a:t>
            </a:r>
            <a:endParaRPr lang="en-US" sz="1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BE4BB-7756-4EAB-BEA5-1CF6C69FBCC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499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WELCOME TO  ENGLISH CALSS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BE4BB-7756-4EAB-BEA5-1CF6C69FBCC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834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78" b="6465"/>
          <a:stretch/>
        </p:blipFill>
        <p:spPr>
          <a:xfrm>
            <a:off x="-609600" y="0"/>
            <a:ext cx="97536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457200"/>
            <a:ext cx="8839200" cy="16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WELCOME TO  ENGLISH CALSS</a:t>
            </a:r>
            <a:endParaRPr lang="en-US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80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33353" y="152400"/>
            <a:ext cx="9144000" cy="6858000"/>
            <a:chOff x="-228600" y="0"/>
            <a:chExt cx="9144000" cy="6858000"/>
          </a:xfrm>
        </p:grpSpPr>
        <p:sp>
          <p:nvSpPr>
            <p:cNvPr id="2" name="Rectangle 1"/>
            <p:cNvSpPr/>
            <p:nvPr/>
          </p:nvSpPr>
          <p:spPr>
            <a:xfrm>
              <a:off x="-228600" y="0"/>
              <a:ext cx="9144000" cy="685800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311150" cmpd="tri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200456" y="439029"/>
              <a:ext cx="8285887" cy="2989971"/>
              <a:chOff x="203487" y="381000"/>
              <a:chExt cx="8285887" cy="2989971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203487" y="381000"/>
                <a:ext cx="8285887" cy="114300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Transitive  Verb of complete predication</a:t>
                </a:r>
              </a:p>
            </p:txBody>
          </p:sp>
          <p:sp>
            <p:nvSpPr>
              <p:cNvPr id="3" name="Down Arrow 2"/>
              <p:cNvSpPr/>
              <p:nvPr/>
            </p:nvSpPr>
            <p:spPr>
              <a:xfrm>
                <a:off x="4076700" y="1524000"/>
                <a:ext cx="723900" cy="990600"/>
              </a:xfrm>
              <a:prstGeom prst="downArrow">
                <a:avLst>
                  <a:gd name="adj1" fmla="val 50000"/>
                  <a:gd name="adj2" fmla="val 9784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" name="Straight Connector 9"/>
              <p:cNvCxnSpPr/>
              <p:nvPr/>
            </p:nvCxnSpPr>
            <p:spPr>
              <a:xfrm>
                <a:off x="824347" y="2514600"/>
                <a:ext cx="7290953" cy="12127"/>
              </a:xfrm>
              <a:prstGeom prst="line">
                <a:avLst/>
              </a:prstGeom>
              <a:ln w="136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Down Arrow 12"/>
              <p:cNvSpPr/>
              <p:nvPr/>
            </p:nvSpPr>
            <p:spPr>
              <a:xfrm>
                <a:off x="716975" y="2552709"/>
                <a:ext cx="353295" cy="749873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wn Arrow 13"/>
              <p:cNvSpPr/>
              <p:nvPr/>
            </p:nvSpPr>
            <p:spPr>
              <a:xfrm>
                <a:off x="7831280" y="2514600"/>
                <a:ext cx="353295" cy="749873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wn Arrow 15"/>
              <p:cNvSpPr/>
              <p:nvPr/>
            </p:nvSpPr>
            <p:spPr>
              <a:xfrm>
                <a:off x="3155375" y="2621098"/>
                <a:ext cx="353295" cy="749873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wn Arrow 17"/>
              <p:cNvSpPr/>
              <p:nvPr/>
            </p:nvSpPr>
            <p:spPr>
              <a:xfrm>
                <a:off x="5574286" y="2621098"/>
                <a:ext cx="353295" cy="749873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Rectangle 16"/>
            <p:cNvSpPr/>
            <p:nvPr/>
          </p:nvSpPr>
          <p:spPr>
            <a:xfrm>
              <a:off x="7010400" y="3401290"/>
              <a:ext cx="1600200" cy="109540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Reciprocal  verb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72313" y="3319035"/>
              <a:ext cx="1656488" cy="110056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Cognate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verb</a:t>
              </a:r>
              <a:r>
                <a:rPr lang="en-US" sz="4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4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444457" y="3396133"/>
              <a:ext cx="1870798" cy="110056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Reflexive verb 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769425" y="3401290"/>
              <a:ext cx="1956957" cy="109540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Quasi-passive verb 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3780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25110" y="118667"/>
            <a:ext cx="9144000" cy="6858000"/>
            <a:chOff x="-120357" y="-33733"/>
            <a:chExt cx="9144000" cy="6858000"/>
          </a:xfrm>
        </p:grpSpPr>
        <p:sp>
          <p:nvSpPr>
            <p:cNvPr id="2" name="Rectangle 1"/>
            <p:cNvSpPr/>
            <p:nvPr/>
          </p:nvSpPr>
          <p:spPr>
            <a:xfrm>
              <a:off x="-120357" y="-33733"/>
              <a:ext cx="9144000" cy="685800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311150" cmpd="tri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1853481" y="370660"/>
              <a:ext cx="5486400" cy="2928529"/>
              <a:chOff x="1856512" y="312631"/>
              <a:chExt cx="5486400" cy="2928529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1856512" y="312631"/>
                <a:ext cx="5486400" cy="114300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Intransitive  Verb</a:t>
                </a:r>
                <a:endParaRPr lang="en-US" sz="3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" name="Down Arrow 2"/>
              <p:cNvSpPr/>
              <p:nvPr/>
            </p:nvSpPr>
            <p:spPr>
              <a:xfrm>
                <a:off x="4237762" y="1455631"/>
                <a:ext cx="723900" cy="990600"/>
              </a:xfrm>
              <a:prstGeom prst="downArrow">
                <a:avLst>
                  <a:gd name="adj1" fmla="val 50000"/>
                  <a:gd name="adj2" fmla="val 9784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" name="Straight Connector 9"/>
              <p:cNvCxnSpPr/>
              <p:nvPr/>
            </p:nvCxnSpPr>
            <p:spPr>
              <a:xfrm flipV="1">
                <a:off x="2142263" y="2446231"/>
                <a:ext cx="4624823" cy="6063"/>
              </a:xfrm>
              <a:prstGeom prst="line">
                <a:avLst/>
              </a:prstGeom>
              <a:ln w="136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Down Arrow 12"/>
              <p:cNvSpPr/>
              <p:nvPr/>
            </p:nvSpPr>
            <p:spPr>
              <a:xfrm>
                <a:off x="2045278" y="2491287"/>
                <a:ext cx="353295" cy="749873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wn Arrow 13"/>
              <p:cNvSpPr/>
              <p:nvPr/>
            </p:nvSpPr>
            <p:spPr>
              <a:xfrm>
                <a:off x="6493453" y="2446231"/>
                <a:ext cx="353295" cy="749873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Rectangle 16"/>
            <p:cNvSpPr/>
            <p:nvPr/>
          </p:nvSpPr>
          <p:spPr>
            <a:xfrm>
              <a:off x="5133545" y="3274915"/>
              <a:ext cx="3067047" cy="200890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Intransitive  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Verb of 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incomplete 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predication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27815" y="3250665"/>
              <a:ext cx="3276600" cy="209116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Intransitive  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Verb of complete predication</a:t>
              </a: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16" b="6666"/>
          <a:stretch/>
        </p:blipFill>
        <p:spPr>
          <a:xfrm>
            <a:off x="4224124" y="3428967"/>
            <a:ext cx="1004668" cy="206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279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8142" y="118667"/>
            <a:ext cx="9144000" cy="6858000"/>
            <a:chOff x="-120357" y="-33733"/>
            <a:chExt cx="9144000" cy="6858000"/>
          </a:xfrm>
        </p:grpSpPr>
        <p:sp>
          <p:nvSpPr>
            <p:cNvPr id="2" name="Rectangle 1"/>
            <p:cNvSpPr/>
            <p:nvPr/>
          </p:nvSpPr>
          <p:spPr>
            <a:xfrm>
              <a:off x="-120357" y="-33733"/>
              <a:ext cx="9144000" cy="685800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311150" cmpd="tri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451142" y="353393"/>
              <a:ext cx="8001001" cy="2945796"/>
              <a:chOff x="454173" y="295364"/>
              <a:chExt cx="8001001" cy="2945796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454173" y="295364"/>
                <a:ext cx="8001001" cy="114300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Intransitive  Verb of incomplete predication</a:t>
                </a:r>
              </a:p>
            </p:txBody>
          </p:sp>
          <p:sp>
            <p:nvSpPr>
              <p:cNvPr id="3" name="Down Arrow 2"/>
              <p:cNvSpPr/>
              <p:nvPr/>
            </p:nvSpPr>
            <p:spPr>
              <a:xfrm>
                <a:off x="4237762" y="1455631"/>
                <a:ext cx="723900" cy="990600"/>
              </a:xfrm>
              <a:prstGeom prst="downArrow">
                <a:avLst>
                  <a:gd name="adj1" fmla="val 50000"/>
                  <a:gd name="adj2" fmla="val 9784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" name="Straight Connector 9"/>
              <p:cNvCxnSpPr/>
              <p:nvPr/>
            </p:nvCxnSpPr>
            <p:spPr>
              <a:xfrm flipV="1">
                <a:off x="2142263" y="2446231"/>
                <a:ext cx="4624823" cy="6063"/>
              </a:xfrm>
              <a:prstGeom prst="line">
                <a:avLst/>
              </a:prstGeom>
              <a:ln w="136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Down Arrow 12"/>
              <p:cNvSpPr/>
              <p:nvPr/>
            </p:nvSpPr>
            <p:spPr>
              <a:xfrm>
                <a:off x="2045278" y="2491287"/>
                <a:ext cx="353295" cy="749873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wn Arrow 13"/>
              <p:cNvSpPr/>
              <p:nvPr/>
            </p:nvSpPr>
            <p:spPr>
              <a:xfrm>
                <a:off x="6493453" y="2446231"/>
                <a:ext cx="353295" cy="749873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Rectangle 16"/>
            <p:cNvSpPr/>
            <p:nvPr/>
          </p:nvSpPr>
          <p:spPr>
            <a:xfrm>
              <a:off x="5133545" y="3274915"/>
              <a:ext cx="3067047" cy="200890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Linking  verb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27815" y="3250665"/>
              <a:ext cx="3276600" cy="209116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Compulative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Verb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or Causative</a:t>
              </a:r>
              <a:endParaRPr lang="en-US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16" b="6666"/>
          <a:stretch/>
        </p:blipFill>
        <p:spPr>
          <a:xfrm>
            <a:off x="4003965" y="3413460"/>
            <a:ext cx="1275484" cy="208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711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25110" y="118667"/>
            <a:ext cx="9144000" cy="6858000"/>
            <a:chOff x="-120357" y="-33733"/>
            <a:chExt cx="9144000" cy="6858000"/>
          </a:xfrm>
        </p:grpSpPr>
        <p:sp>
          <p:nvSpPr>
            <p:cNvPr id="2" name="Rectangle 1"/>
            <p:cNvSpPr/>
            <p:nvPr/>
          </p:nvSpPr>
          <p:spPr>
            <a:xfrm>
              <a:off x="-120357" y="-33733"/>
              <a:ext cx="9144000" cy="685800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311150" cmpd="tri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444215" y="339538"/>
              <a:ext cx="8001001" cy="2939755"/>
              <a:chOff x="447246" y="281509"/>
              <a:chExt cx="8001001" cy="2939755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447246" y="281509"/>
                <a:ext cx="8001001" cy="114300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Non-finite  verb</a:t>
                </a:r>
                <a:endParaRPr lang="en-US" sz="32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" name="Down Arrow 2"/>
              <p:cNvSpPr/>
              <p:nvPr/>
            </p:nvSpPr>
            <p:spPr>
              <a:xfrm>
                <a:off x="4237762" y="1455631"/>
                <a:ext cx="723900" cy="990600"/>
              </a:xfrm>
              <a:prstGeom prst="downArrow">
                <a:avLst>
                  <a:gd name="adj1" fmla="val 50000"/>
                  <a:gd name="adj2" fmla="val 9784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" name="Straight Connector 9"/>
              <p:cNvCxnSpPr/>
              <p:nvPr/>
            </p:nvCxnSpPr>
            <p:spPr>
              <a:xfrm flipV="1">
                <a:off x="1592408" y="2446231"/>
                <a:ext cx="5796616" cy="45058"/>
              </a:xfrm>
              <a:prstGeom prst="line">
                <a:avLst/>
              </a:prstGeom>
              <a:ln w="136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Down Arrow 12"/>
              <p:cNvSpPr/>
              <p:nvPr/>
            </p:nvSpPr>
            <p:spPr>
              <a:xfrm>
                <a:off x="1523133" y="2466211"/>
                <a:ext cx="353295" cy="749873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wn Arrow 13"/>
              <p:cNvSpPr/>
              <p:nvPr/>
            </p:nvSpPr>
            <p:spPr>
              <a:xfrm>
                <a:off x="7143101" y="2446231"/>
                <a:ext cx="353295" cy="749873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wn Arrow 15"/>
              <p:cNvSpPr/>
              <p:nvPr/>
            </p:nvSpPr>
            <p:spPr>
              <a:xfrm>
                <a:off x="4447746" y="2471391"/>
                <a:ext cx="353295" cy="749873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Rectangle 16"/>
            <p:cNvSpPr/>
            <p:nvPr/>
          </p:nvSpPr>
          <p:spPr>
            <a:xfrm>
              <a:off x="6394526" y="3231581"/>
              <a:ext cx="1844383" cy="9594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Infinitive 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72381" y="3279293"/>
              <a:ext cx="2048738" cy="91170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Participle</a:t>
              </a:r>
              <a:endParaRPr lang="en-US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510400" y="3255037"/>
              <a:ext cx="2048738" cy="93596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Gerund</a:t>
              </a:r>
              <a:endParaRPr lang="en-US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3863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25110" y="118667"/>
            <a:ext cx="9144000" cy="6858000"/>
            <a:chOff x="-120357" y="-33733"/>
            <a:chExt cx="9144000" cy="6858000"/>
          </a:xfrm>
        </p:grpSpPr>
        <p:sp>
          <p:nvSpPr>
            <p:cNvPr id="2" name="Rectangle 1"/>
            <p:cNvSpPr/>
            <p:nvPr/>
          </p:nvSpPr>
          <p:spPr>
            <a:xfrm>
              <a:off x="-120357" y="-33733"/>
              <a:ext cx="9144000" cy="685800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311150" cmpd="tri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1520102" y="339538"/>
              <a:ext cx="5973263" cy="2939755"/>
              <a:chOff x="1523133" y="281509"/>
              <a:chExt cx="5973263" cy="2939755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2598706" y="281509"/>
                <a:ext cx="4051373" cy="114300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Participle</a:t>
                </a:r>
              </a:p>
            </p:txBody>
          </p:sp>
          <p:sp>
            <p:nvSpPr>
              <p:cNvPr id="3" name="Down Arrow 2"/>
              <p:cNvSpPr/>
              <p:nvPr/>
            </p:nvSpPr>
            <p:spPr>
              <a:xfrm>
                <a:off x="4237762" y="1455631"/>
                <a:ext cx="723900" cy="990600"/>
              </a:xfrm>
              <a:prstGeom prst="downArrow">
                <a:avLst>
                  <a:gd name="adj1" fmla="val 50000"/>
                  <a:gd name="adj2" fmla="val 9784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" name="Straight Connector 9"/>
              <p:cNvCxnSpPr/>
              <p:nvPr/>
            </p:nvCxnSpPr>
            <p:spPr>
              <a:xfrm flipV="1">
                <a:off x="1578553" y="2446231"/>
                <a:ext cx="5796616" cy="45058"/>
              </a:xfrm>
              <a:prstGeom prst="line">
                <a:avLst/>
              </a:prstGeom>
              <a:ln w="136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Down Arrow 12"/>
              <p:cNvSpPr/>
              <p:nvPr/>
            </p:nvSpPr>
            <p:spPr>
              <a:xfrm>
                <a:off x="1523133" y="2466211"/>
                <a:ext cx="353295" cy="749873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wn Arrow 13"/>
              <p:cNvSpPr/>
              <p:nvPr/>
            </p:nvSpPr>
            <p:spPr>
              <a:xfrm>
                <a:off x="7143101" y="2446231"/>
                <a:ext cx="353295" cy="749873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wn Arrow 15"/>
              <p:cNvSpPr/>
              <p:nvPr/>
            </p:nvSpPr>
            <p:spPr>
              <a:xfrm>
                <a:off x="4447746" y="2471391"/>
                <a:ext cx="353295" cy="749873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Rectangle 16"/>
            <p:cNvSpPr/>
            <p:nvPr/>
          </p:nvSpPr>
          <p:spPr>
            <a:xfrm>
              <a:off x="6394526" y="3231581"/>
              <a:ext cx="1844383" cy="126421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Perfect Participle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72381" y="3279293"/>
              <a:ext cx="2048738" cy="121650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Present Participle</a:t>
              </a:r>
              <a:endParaRPr lang="en-US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510400" y="3255036"/>
              <a:ext cx="2048738" cy="124076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Past Participle</a:t>
              </a:r>
              <a:endParaRPr lang="en-US" sz="3200" b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840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25110" y="118667"/>
            <a:ext cx="9144000" cy="6858000"/>
            <a:chOff x="-120357" y="-33733"/>
            <a:chExt cx="9144000" cy="6858000"/>
          </a:xfrm>
        </p:grpSpPr>
        <p:sp>
          <p:nvSpPr>
            <p:cNvPr id="2" name="Rectangle 1"/>
            <p:cNvSpPr/>
            <p:nvPr/>
          </p:nvSpPr>
          <p:spPr>
            <a:xfrm>
              <a:off x="-120357" y="-33733"/>
              <a:ext cx="9144000" cy="685800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311150" cmpd="tri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1520102" y="336125"/>
              <a:ext cx="5973263" cy="2943168"/>
              <a:chOff x="1523133" y="278096"/>
              <a:chExt cx="5973263" cy="2943168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2138856" y="278096"/>
                <a:ext cx="4897690" cy="114300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Auxiliary Verb</a:t>
                </a:r>
                <a:endParaRPr lang="en-US" sz="4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" name="Down Arrow 2"/>
              <p:cNvSpPr/>
              <p:nvPr/>
            </p:nvSpPr>
            <p:spPr>
              <a:xfrm>
                <a:off x="4237762" y="1455631"/>
                <a:ext cx="723900" cy="990600"/>
              </a:xfrm>
              <a:prstGeom prst="downArrow">
                <a:avLst>
                  <a:gd name="adj1" fmla="val 50000"/>
                  <a:gd name="adj2" fmla="val 9784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" name="Straight Connector 9"/>
              <p:cNvCxnSpPr/>
              <p:nvPr/>
            </p:nvCxnSpPr>
            <p:spPr>
              <a:xfrm flipV="1">
                <a:off x="1620118" y="2446231"/>
                <a:ext cx="5796616" cy="45058"/>
              </a:xfrm>
              <a:prstGeom prst="line">
                <a:avLst/>
              </a:prstGeom>
              <a:ln w="136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Down Arrow 12"/>
              <p:cNvSpPr/>
              <p:nvPr/>
            </p:nvSpPr>
            <p:spPr>
              <a:xfrm>
                <a:off x="1523133" y="2466211"/>
                <a:ext cx="353295" cy="749873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wn Arrow 13"/>
              <p:cNvSpPr/>
              <p:nvPr/>
            </p:nvSpPr>
            <p:spPr>
              <a:xfrm>
                <a:off x="7143101" y="2446231"/>
                <a:ext cx="353295" cy="749873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wn Arrow 15"/>
              <p:cNvSpPr/>
              <p:nvPr/>
            </p:nvSpPr>
            <p:spPr>
              <a:xfrm>
                <a:off x="4447746" y="2471391"/>
                <a:ext cx="353295" cy="749873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Rectangle 16"/>
            <p:cNvSpPr/>
            <p:nvPr/>
          </p:nvSpPr>
          <p:spPr>
            <a:xfrm>
              <a:off x="6153153" y="3231581"/>
              <a:ext cx="2209799" cy="126421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Periphrastic Auxiliary 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72381" y="3279293"/>
              <a:ext cx="2048738" cy="121650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Primary Auxiliary </a:t>
              </a:r>
              <a:endParaRPr lang="en-US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510400" y="3255036"/>
              <a:ext cx="2048738" cy="124076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Modals Auxiliary </a:t>
              </a:r>
              <a:endParaRPr lang="en-US" sz="3200" b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428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25110" y="118667"/>
            <a:ext cx="9144000" cy="6858000"/>
            <a:chOff x="-120357" y="-33733"/>
            <a:chExt cx="9144000" cy="6858000"/>
          </a:xfrm>
        </p:grpSpPr>
        <p:sp>
          <p:nvSpPr>
            <p:cNvPr id="2" name="Rectangle 1"/>
            <p:cNvSpPr/>
            <p:nvPr/>
          </p:nvSpPr>
          <p:spPr>
            <a:xfrm>
              <a:off x="-120357" y="-33733"/>
              <a:ext cx="9144000" cy="685800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311150" cmpd="tri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1464682" y="336125"/>
              <a:ext cx="6028683" cy="2943168"/>
              <a:chOff x="1467713" y="278096"/>
              <a:chExt cx="6028683" cy="2943168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1876428" y="278096"/>
                <a:ext cx="5513413" cy="114300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Primary Auxiliary </a:t>
                </a:r>
              </a:p>
            </p:txBody>
          </p:sp>
          <p:sp>
            <p:nvSpPr>
              <p:cNvPr id="3" name="Down Arrow 2"/>
              <p:cNvSpPr/>
              <p:nvPr/>
            </p:nvSpPr>
            <p:spPr>
              <a:xfrm>
                <a:off x="4237762" y="1455631"/>
                <a:ext cx="723900" cy="990600"/>
              </a:xfrm>
              <a:prstGeom prst="downArrow">
                <a:avLst>
                  <a:gd name="adj1" fmla="val 50000"/>
                  <a:gd name="adj2" fmla="val 9784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" name="Straight Connector 9"/>
              <p:cNvCxnSpPr/>
              <p:nvPr/>
            </p:nvCxnSpPr>
            <p:spPr>
              <a:xfrm flipV="1">
                <a:off x="1481568" y="2446231"/>
                <a:ext cx="5973263" cy="45058"/>
              </a:xfrm>
              <a:prstGeom prst="line">
                <a:avLst/>
              </a:prstGeom>
              <a:ln w="136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Down Arrow 12"/>
              <p:cNvSpPr/>
              <p:nvPr/>
            </p:nvSpPr>
            <p:spPr>
              <a:xfrm>
                <a:off x="1467713" y="2466211"/>
                <a:ext cx="353295" cy="749873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wn Arrow 13"/>
              <p:cNvSpPr/>
              <p:nvPr/>
            </p:nvSpPr>
            <p:spPr>
              <a:xfrm>
                <a:off x="7143101" y="2446231"/>
                <a:ext cx="353295" cy="749873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wn Arrow 15"/>
              <p:cNvSpPr/>
              <p:nvPr/>
            </p:nvSpPr>
            <p:spPr>
              <a:xfrm>
                <a:off x="4447746" y="2471391"/>
                <a:ext cx="353295" cy="749873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Rectangle 16"/>
            <p:cNvSpPr/>
            <p:nvPr/>
          </p:nvSpPr>
          <p:spPr>
            <a:xfrm>
              <a:off x="6153153" y="3231581"/>
              <a:ext cx="2209799" cy="126421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To have verb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72381" y="3279293"/>
              <a:ext cx="2048738" cy="121650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To be verb</a:t>
              </a:r>
              <a:endParaRPr lang="en-US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510400" y="3255036"/>
              <a:ext cx="2048738" cy="124076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To do verb</a:t>
              </a:r>
              <a:endParaRPr lang="en-US" sz="3200" b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137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25110" y="118667"/>
            <a:ext cx="9144000" cy="6858000"/>
            <a:chOff x="-120357" y="-33733"/>
            <a:chExt cx="9144000" cy="6858000"/>
          </a:xfrm>
        </p:grpSpPr>
        <p:sp>
          <p:nvSpPr>
            <p:cNvPr id="2" name="Rectangle 1"/>
            <p:cNvSpPr/>
            <p:nvPr/>
          </p:nvSpPr>
          <p:spPr>
            <a:xfrm>
              <a:off x="-120357" y="-33733"/>
              <a:ext cx="9144000" cy="685800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311150" cmpd="tri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1873397" y="336125"/>
              <a:ext cx="5513413" cy="114300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Evolution  </a:t>
              </a:r>
              <a:endPara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782782" y="2514600"/>
            <a:ext cx="7772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1. We </a:t>
            </a:r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learn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English everyday.  </a:t>
            </a:r>
          </a:p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2. We want </a:t>
            </a:r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3600" b="1" u="sng" dirty="0">
                <a:latin typeface="Times New Roman" pitchFamily="18" charset="0"/>
                <a:cs typeface="Times New Roman" pitchFamily="18" charset="0"/>
              </a:rPr>
              <a:t>learn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English everyday. </a:t>
            </a: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3. I </a:t>
            </a:r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work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in the field.</a:t>
            </a:r>
          </a:p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4. They </a:t>
            </a:r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playing cricket. </a:t>
            </a:r>
          </a:p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5, The girl </a:t>
            </a:r>
            <a:r>
              <a:rPr lang="en-US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sings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6032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25110" y="118667"/>
            <a:ext cx="9144000" cy="6858000"/>
            <a:chOff x="-120357" y="-33733"/>
            <a:chExt cx="9144000" cy="6858000"/>
          </a:xfrm>
        </p:grpSpPr>
        <p:sp>
          <p:nvSpPr>
            <p:cNvPr id="2" name="Rectangle 1"/>
            <p:cNvSpPr/>
            <p:nvPr/>
          </p:nvSpPr>
          <p:spPr>
            <a:xfrm>
              <a:off x="-120357" y="-33733"/>
              <a:ext cx="9144000" cy="685800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311150" cmpd="tri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1873397" y="336125"/>
              <a:ext cx="5513413" cy="114300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Group Work</a:t>
              </a:r>
              <a:endPara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782782" y="2514600"/>
            <a:ext cx="7772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How many kinds of verb?</a:t>
            </a:r>
          </a:p>
          <a:p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Discuses  in  group and write down on your work sheet.</a:t>
            </a:r>
          </a:p>
        </p:txBody>
      </p:sp>
    </p:spTree>
    <p:extLst>
      <p:ext uri="{BB962C8B-B14F-4D97-AF65-F5344CB8AC3E}">
        <p14:creationId xmlns:p14="http://schemas.microsoft.com/office/powerpoint/2010/main" val="272812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181165"/>
            <a:ext cx="9144000" cy="6858000"/>
            <a:chOff x="-120357" y="-33733"/>
            <a:chExt cx="9144000" cy="6858000"/>
          </a:xfrm>
        </p:grpSpPr>
        <p:sp>
          <p:nvSpPr>
            <p:cNvPr id="2" name="Rectangle 1"/>
            <p:cNvSpPr/>
            <p:nvPr/>
          </p:nvSpPr>
          <p:spPr>
            <a:xfrm>
              <a:off x="-120357" y="-33733"/>
              <a:ext cx="9144000" cy="685800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311150" cmpd="tri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1873397" y="336125"/>
              <a:ext cx="5513413" cy="114300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Home Work</a:t>
              </a:r>
              <a:endPara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782782" y="2514600"/>
            <a:ext cx="7772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What is the importance of verb in English Language? Write within 70 words.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63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311150" cmpd="tri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2459182" y="381000"/>
              <a:ext cx="4419600" cy="9906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66675" cmpd="thinThick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</a:rPr>
                <a:t>INTRODUCTION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533400" y="4343400"/>
              <a:ext cx="3200400" cy="205739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ASSISTANT TEACHER </a:t>
              </a:r>
            </a:p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PASCHIM RAMKHANA HIGH SCHOOL.</a:t>
              </a:r>
            </a:p>
            <a:p>
              <a:pPr algn="ctr"/>
              <a:r>
                <a:rPr lang="en-US" sz="2400" b="1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Nageswari</a:t>
              </a:r>
              <a:r>
                <a:rPr lang="en-US" sz="2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b="1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Kurigram</a:t>
              </a:r>
              <a:endPara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278582" y="4343399"/>
              <a:ext cx="3200400" cy="205047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dirty="0" smtClean="0"/>
            </a:p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SUB: ENGLISH  2</a:t>
              </a:r>
              <a:r>
                <a:rPr lang="en-US" b="1" baseline="30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nd</a:t>
              </a:r>
              <a:r>
                <a:rPr lang="en-US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 PAPER</a:t>
              </a:r>
            </a:p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CLASS: SIX – TEN</a:t>
              </a:r>
            </a:p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ABOUT VERB</a:t>
              </a:r>
            </a:p>
            <a:p>
              <a:pPr algn="ctr"/>
              <a:endPara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33400" y="1676399"/>
              <a:ext cx="7945582" cy="2666999"/>
            </a:xfrm>
            <a:prstGeom prst="rect">
              <a:avLst/>
            </a:prstGeom>
            <a:pattFill prst="lgCheck">
              <a:fgClr>
                <a:schemeClr val="accent4">
                  <a:lumMod val="60000"/>
                  <a:lumOff val="40000"/>
                </a:schemeClr>
              </a:fgClr>
              <a:bgClr>
                <a:schemeClr val="accent6">
                  <a:lumMod val="75000"/>
                </a:schemeClr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              MD</a:t>
              </a:r>
              <a:r>
                <a:rPr lang="en-US" sz="4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4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MOBARAK  </a:t>
              </a:r>
              <a:r>
                <a:rPr lang="en-US" sz="4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ALI</a:t>
              </a:r>
              <a:endParaRPr lang="en-US" sz="4000" b="1" dirty="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600" y="1828800"/>
              <a:ext cx="1828800" cy="25146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16" b="6666"/>
          <a:stretch/>
        </p:blipFill>
        <p:spPr>
          <a:xfrm>
            <a:off x="3740727" y="4343397"/>
            <a:ext cx="1537855" cy="205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02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81165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11150" cmpd="tri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26670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17" b="29494"/>
          <a:stretch/>
        </p:blipFill>
        <p:spPr>
          <a:xfrm>
            <a:off x="152400" y="381000"/>
            <a:ext cx="8839200" cy="64770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743200" y="609600"/>
            <a:ext cx="4495799" cy="22098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THANKS YOU SO  MUCH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57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11150" cmpd="tri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33400" y="457200"/>
            <a:ext cx="8001000" cy="584775"/>
          </a:xfrm>
          <a:prstGeom prst="rect">
            <a:avLst/>
          </a:prstGeom>
          <a:ln w="762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Andalus" pitchFamily="18" charset="-78"/>
                <a:cs typeface="Andalus" pitchFamily="18" charset="-78"/>
              </a:rPr>
              <a:t>Dear Learners , do you know about Verb</a:t>
            </a:r>
            <a:r>
              <a:rPr lang="en-US" sz="3200" b="1" dirty="0" smtClean="0">
                <a:latin typeface="Andalus" pitchFamily="18" charset="-78"/>
                <a:cs typeface="Andalus" pitchFamily="18" charset="-78"/>
              </a:rPr>
              <a:t>?</a:t>
            </a:r>
            <a:endParaRPr lang="en-US" sz="3200" b="1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16" b="6666"/>
          <a:stretch/>
        </p:blipFill>
        <p:spPr>
          <a:xfrm>
            <a:off x="512618" y="1638300"/>
            <a:ext cx="8021782" cy="4381500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1524000" y="1638300"/>
            <a:ext cx="5715000" cy="1828800"/>
          </a:xfrm>
          <a:prstGeom prst="wedgeEllipseCallout">
            <a:avLst>
              <a:gd name="adj1" fmla="val -46530"/>
              <a:gd name="adj2" fmla="val 115833"/>
            </a:avLst>
          </a:prstGeom>
          <a:solidFill>
            <a:schemeClr val="accent4">
              <a:lumMod val="40000"/>
              <a:lumOff val="6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Let us follow below</a:t>
            </a:r>
            <a:endParaRPr lang="en-US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56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11150" cmpd="tri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714500" y="1070264"/>
            <a:ext cx="5981700" cy="1143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TODAYS TOPIC IS  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urved Down Ribbon 5"/>
          <p:cNvSpPr/>
          <p:nvPr/>
        </p:nvSpPr>
        <p:spPr>
          <a:xfrm>
            <a:off x="1714500" y="3429000"/>
            <a:ext cx="5791200" cy="1295400"/>
          </a:xfrm>
          <a:prstGeom prst="ellipseRibbon">
            <a:avLst>
              <a:gd name="adj1" fmla="val 20321"/>
              <a:gd name="adj2" fmla="val 59272"/>
              <a:gd name="adj3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VERB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16" b="6666"/>
          <a:stretch/>
        </p:blipFill>
        <p:spPr>
          <a:xfrm>
            <a:off x="2895600" y="4724400"/>
            <a:ext cx="34290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982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11150" cmpd="tri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714500" y="1070264"/>
            <a:ext cx="5981700" cy="1143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Learning outcome 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447800" y="2667000"/>
            <a:ext cx="6858000" cy="2819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/>
              <a:buChar char="Ë"/>
            </a:pP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What is the define of verb? </a:t>
            </a:r>
          </a:p>
          <a:p>
            <a:pPr marL="285750" indent="-285750">
              <a:buFont typeface="Wingdings"/>
              <a:buChar char="Ë"/>
            </a:pP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How many kinds of verb?    </a:t>
            </a:r>
          </a:p>
          <a:p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  Why is it important  of English    Language?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48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11150" cmpd="tri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714500" y="381000"/>
            <a:ext cx="5715000" cy="1143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/>
              <a:buChar char="Ë"/>
            </a:pP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What is the define of verb? </a:t>
            </a:r>
          </a:p>
        </p:txBody>
      </p:sp>
      <p:sp>
        <p:nvSpPr>
          <p:cNvPr id="5" name="Rectangle 4"/>
          <p:cNvSpPr/>
          <p:nvPr/>
        </p:nvSpPr>
        <p:spPr>
          <a:xfrm>
            <a:off x="384464" y="2057400"/>
            <a:ext cx="8305800" cy="7620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 verb is a word for saying something about a person or thing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9100" y="3276600"/>
            <a:ext cx="8305800" cy="762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 verb is a word that tells or asserts  something about a person or thing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4464" y="4447309"/>
            <a:ext cx="8305800" cy="762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 verb is nothing but the work of a person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4464" y="5638800"/>
            <a:ext cx="8305800" cy="76200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 verb is such a word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which indicates doing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something 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42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2860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11150" cmpd="tri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399305" y="571500"/>
            <a:ext cx="6123715" cy="2895600"/>
            <a:chOff x="1430480" y="381000"/>
            <a:chExt cx="6123715" cy="2895600"/>
          </a:xfrm>
        </p:grpSpPr>
        <p:sp>
          <p:nvSpPr>
            <p:cNvPr id="4" name="Rounded Rectangle 3"/>
            <p:cNvSpPr/>
            <p:nvPr/>
          </p:nvSpPr>
          <p:spPr>
            <a:xfrm>
              <a:off x="1714500" y="381000"/>
              <a:ext cx="5715000" cy="114300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  <a:sym typeface="Wingdings"/>
                </a:rPr>
                <a:t>Classification of verb</a:t>
              </a:r>
            </a:p>
          </p:txBody>
        </p:sp>
        <p:sp>
          <p:nvSpPr>
            <p:cNvPr id="3" name="Down Arrow 2"/>
            <p:cNvSpPr/>
            <p:nvPr/>
          </p:nvSpPr>
          <p:spPr>
            <a:xfrm>
              <a:off x="4076700" y="1524000"/>
              <a:ext cx="723900" cy="990600"/>
            </a:xfrm>
            <a:prstGeom prst="downArrow">
              <a:avLst>
                <a:gd name="adj1" fmla="val 50000"/>
                <a:gd name="adj2" fmla="val 9784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 flipV="1">
              <a:off x="1524000" y="2514600"/>
              <a:ext cx="5905500" cy="24255"/>
            </a:xfrm>
            <a:prstGeom prst="line">
              <a:avLst/>
            </a:prstGeom>
            <a:ln w="136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Down Arrow 12"/>
            <p:cNvSpPr/>
            <p:nvPr/>
          </p:nvSpPr>
          <p:spPr>
            <a:xfrm>
              <a:off x="1430480" y="2526727"/>
              <a:ext cx="353295" cy="74987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Down Arrow 13"/>
            <p:cNvSpPr/>
            <p:nvPr/>
          </p:nvSpPr>
          <p:spPr>
            <a:xfrm>
              <a:off x="7200900" y="2473035"/>
              <a:ext cx="353295" cy="74987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166252" y="3415143"/>
            <a:ext cx="2819400" cy="7239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Finite Verb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15000" y="3373578"/>
            <a:ext cx="2743200" cy="7239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Non-Finite Verb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16" b="6666"/>
          <a:stretch/>
        </p:blipFill>
        <p:spPr>
          <a:xfrm>
            <a:off x="2985652" y="2748392"/>
            <a:ext cx="2729348" cy="403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3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2860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11150" cmpd="tri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399305" y="571500"/>
            <a:ext cx="6123715" cy="2895600"/>
            <a:chOff x="1430480" y="381000"/>
            <a:chExt cx="6123715" cy="2895600"/>
          </a:xfrm>
        </p:grpSpPr>
        <p:sp>
          <p:nvSpPr>
            <p:cNvPr id="4" name="Rounded Rectangle 3"/>
            <p:cNvSpPr/>
            <p:nvPr/>
          </p:nvSpPr>
          <p:spPr>
            <a:xfrm>
              <a:off x="1714500" y="381000"/>
              <a:ext cx="5715000" cy="114300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Finite Verb</a:t>
              </a:r>
            </a:p>
          </p:txBody>
        </p:sp>
        <p:sp>
          <p:nvSpPr>
            <p:cNvPr id="3" name="Down Arrow 2"/>
            <p:cNvSpPr/>
            <p:nvPr/>
          </p:nvSpPr>
          <p:spPr>
            <a:xfrm>
              <a:off x="4076700" y="1524000"/>
              <a:ext cx="723900" cy="990600"/>
            </a:xfrm>
            <a:prstGeom prst="downArrow">
              <a:avLst>
                <a:gd name="adj1" fmla="val 50000"/>
                <a:gd name="adj2" fmla="val 9784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 flipV="1">
              <a:off x="1524000" y="2514600"/>
              <a:ext cx="5905500" cy="24255"/>
            </a:xfrm>
            <a:prstGeom prst="line">
              <a:avLst/>
            </a:prstGeom>
            <a:ln w="136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Down Arrow 12"/>
            <p:cNvSpPr/>
            <p:nvPr/>
          </p:nvSpPr>
          <p:spPr>
            <a:xfrm>
              <a:off x="1430480" y="2526727"/>
              <a:ext cx="353295" cy="74987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Down Arrow 13"/>
            <p:cNvSpPr/>
            <p:nvPr/>
          </p:nvSpPr>
          <p:spPr>
            <a:xfrm>
              <a:off x="7200900" y="2473035"/>
              <a:ext cx="353295" cy="74987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166252" y="3415143"/>
            <a:ext cx="2819400" cy="7239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Principal  Verb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15000" y="3373578"/>
            <a:ext cx="2743200" cy="7239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Auxiliary  Verb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Down Arrow 4"/>
          <p:cNvSpPr/>
          <p:nvPr/>
        </p:nvSpPr>
        <p:spPr>
          <a:xfrm rot="16200000">
            <a:off x="2074714" y="4241215"/>
            <a:ext cx="412175" cy="14097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1492825" y="4142524"/>
            <a:ext cx="0" cy="2182076"/>
          </a:xfrm>
          <a:prstGeom prst="line">
            <a:avLst/>
          </a:prstGeom>
          <a:ln w="136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Down Arrow 22"/>
          <p:cNvSpPr/>
          <p:nvPr/>
        </p:nvSpPr>
        <p:spPr>
          <a:xfrm rot="16200000">
            <a:off x="2074715" y="5413662"/>
            <a:ext cx="412175" cy="14097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997775" y="4584115"/>
            <a:ext cx="3022024" cy="7239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Transitive  Verb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035874" y="5756562"/>
            <a:ext cx="2983925" cy="7239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Intransitive  Verb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16" b="6666"/>
          <a:stretch/>
        </p:blipFill>
        <p:spPr>
          <a:xfrm>
            <a:off x="3035874" y="2748393"/>
            <a:ext cx="2679125" cy="139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0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2860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11150" cmpd="tri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72312" y="571500"/>
            <a:ext cx="8285888" cy="4580652"/>
            <a:chOff x="172312" y="571500"/>
            <a:chExt cx="8285888" cy="4580652"/>
          </a:xfrm>
        </p:grpSpPr>
        <p:grpSp>
          <p:nvGrpSpPr>
            <p:cNvPr id="15" name="Group 14"/>
            <p:cNvGrpSpPr/>
            <p:nvPr/>
          </p:nvGrpSpPr>
          <p:grpSpPr>
            <a:xfrm>
              <a:off x="1399305" y="571500"/>
              <a:ext cx="6123715" cy="2895600"/>
              <a:chOff x="1430480" y="381000"/>
              <a:chExt cx="6123715" cy="289560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1714500" y="381000"/>
                <a:ext cx="5715000" cy="114300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Transitive  Verb</a:t>
                </a:r>
              </a:p>
            </p:txBody>
          </p:sp>
          <p:sp>
            <p:nvSpPr>
              <p:cNvPr id="3" name="Down Arrow 2"/>
              <p:cNvSpPr/>
              <p:nvPr/>
            </p:nvSpPr>
            <p:spPr>
              <a:xfrm>
                <a:off x="4076700" y="1524000"/>
                <a:ext cx="723900" cy="990600"/>
              </a:xfrm>
              <a:prstGeom prst="downArrow">
                <a:avLst>
                  <a:gd name="adj1" fmla="val 50000"/>
                  <a:gd name="adj2" fmla="val 9784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" name="Straight Connector 9"/>
              <p:cNvCxnSpPr/>
              <p:nvPr/>
            </p:nvCxnSpPr>
            <p:spPr>
              <a:xfrm flipV="1">
                <a:off x="1524000" y="2514600"/>
                <a:ext cx="5905500" cy="24255"/>
              </a:xfrm>
              <a:prstGeom prst="line">
                <a:avLst/>
              </a:prstGeom>
              <a:ln w="136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Down Arrow 12"/>
              <p:cNvSpPr/>
              <p:nvPr/>
            </p:nvSpPr>
            <p:spPr>
              <a:xfrm>
                <a:off x="1430480" y="2526727"/>
                <a:ext cx="353295" cy="749873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wn Arrow 13"/>
              <p:cNvSpPr/>
              <p:nvPr/>
            </p:nvSpPr>
            <p:spPr>
              <a:xfrm>
                <a:off x="7200900" y="2473035"/>
                <a:ext cx="353295" cy="749873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Rectangle 16"/>
            <p:cNvSpPr/>
            <p:nvPr/>
          </p:nvSpPr>
          <p:spPr>
            <a:xfrm>
              <a:off x="4769425" y="3373577"/>
              <a:ext cx="3688775" cy="17785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Transitive  Verb of 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incomplete predication or  Factitive verb 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72312" y="3451505"/>
              <a:ext cx="3790087" cy="170064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Transitive  Verb of complete predication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16" b="6666"/>
          <a:stretch/>
        </p:blipFill>
        <p:spPr>
          <a:xfrm>
            <a:off x="3962399" y="3408215"/>
            <a:ext cx="807026" cy="1799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61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334</Words>
  <Application>Microsoft Office PowerPoint</Application>
  <PresentationFormat>On-screen Show (4:3)</PresentationFormat>
  <Paragraphs>92</Paragraphs>
  <Slides>20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Mobarak</dc:creator>
  <cp:lastModifiedBy>Mobarak</cp:lastModifiedBy>
  <cp:revision>30</cp:revision>
  <dcterms:created xsi:type="dcterms:W3CDTF">2006-08-16T00:00:00Z</dcterms:created>
  <dcterms:modified xsi:type="dcterms:W3CDTF">2020-10-25T06:22:30Z</dcterms:modified>
</cp:coreProperties>
</file>