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448" r:id="rId2"/>
    <p:sldId id="543" r:id="rId3"/>
    <p:sldId id="544" r:id="rId4"/>
    <p:sldId id="450" r:id="rId5"/>
    <p:sldId id="493" r:id="rId6"/>
    <p:sldId id="454" r:id="rId7"/>
    <p:sldId id="455" r:id="rId8"/>
    <p:sldId id="494" r:id="rId9"/>
    <p:sldId id="533" r:id="rId10"/>
    <p:sldId id="535" r:id="rId11"/>
    <p:sldId id="536" r:id="rId12"/>
    <p:sldId id="537" r:id="rId13"/>
    <p:sldId id="538" r:id="rId14"/>
    <p:sldId id="539" r:id="rId15"/>
    <p:sldId id="541" r:id="rId16"/>
    <p:sldId id="542" r:id="rId17"/>
    <p:sldId id="468" r:id="rId18"/>
    <p:sldId id="4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6699"/>
    <a:srgbClr val="FF99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94434" autoAdjust="0"/>
  </p:normalViewPr>
  <p:slideViewPr>
    <p:cSldViewPr>
      <p:cViewPr>
        <p:scale>
          <a:sx n="81" d="100"/>
          <a:sy n="81" d="100"/>
        </p:scale>
        <p:origin x="-618" y="-54"/>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106B96-DADB-4631-8291-711235C40DE4}" type="datetimeFigureOut">
              <a:rPr lang="en-US" smtClean="0"/>
              <a:pPr/>
              <a:t>8/18/2020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2CC45-6B04-47A7-B4E4-57F4597FD341}" type="slidenum">
              <a:rPr lang="en-US" smtClean="0"/>
              <a:pPr/>
              <a:t>‹#›</a:t>
            </a:fld>
            <a:endParaRPr lang="en-US"/>
          </a:p>
        </p:txBody>
      </p:sp>
    </p:spTree>
    <p:extLst>
      <p:ext uri="{BB962C8B-B14F-4D97-AF65-F5344CB8AC3E}">
        <p14:creationId xmlns:p14="http://schemas.microsoft.com/office/powerpoint/2010/main" val="393530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পাঠ</a:t>
            </a:r>
            <a:r>
              <a:rPr lang="bn-BD" baseline="0" dirty="0" smtClean="0">
                <a:latin typeface="NikoshBAN" pitchFamily="2" charset="0"/>
                <a:cs typeface="NikoshBAN" pitchFamily="2" charset="0"/>
              </a:rPr>
              <a:t> সংশ্লিষ্ট ছবি দ্বারা শিক্ষার্থীদের স্বাগতম জানানো যেতে পারে। পাঠ যেহেতু গালি দেওয়া; তাই এ ছবিটি দেওয়া হয়েছে।</a:t>
            </a: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1</a:t>
            </a:fld>
            <a:endParaRPr lang="en-US"/>
          </a:p>
        </p:txBody>
      </p:sp>
    </p:spTree>
    <p:extLst>
      <p:ext uri="{BB962C8B-B14F-4D97-AF65-F5344CB8AC3E}">
        <p14:creationId xmlns:p14="http://schemas.microsoft.com/office/powerpoint/2010/main" val="37143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গালি দেওয়ার</a:t>
            </a:r>
            <a:r>
              <a:rPr lang="bn-BD" baseline="0" dirty="0" smtClean="0"/>
              <a:t> কুফল শিক্ষার্থীদের বুঝিয়ে বলতে পারেন।</a:t>
            </a:r>
            <a:endParaRPr lang="en-US" dirty="0" smtClean="0"/>
          </a:p>
        </p:txBody>
      </p:sp>
      <p:sp>
        <p:nvSpPr>
          <p:cNvPr id="4" name="Slide Number Placeholder 3"/>
          <p:cNvSpPr>
            <a:spLocks noGrp="1"/>
          </p:cNvSpPr>
          <p:nvPr>
            <p:ph type="sldNum" sz="quarter" idx="10"/>
          </p:nvPr>
        </p:nvSpPr>
        <p:spPr/>
        <p:txBody>
          <a:bodyPr/>
          <a:lstStyle/>
          <a:p>
            <a:fld id="{ECF2CC45-6B04-47A7-B4E4-57F4597FD341}" type="slidenum">
              <a:rPr lang="en-US" smtClean="0"/>
              <a:pPr/>
              <a:t>12</a:t>
            </a:fld>
            <a:endParaRPr lang="en-US"/>
          </a:p>
        </p:txBody>
      </p:sp>
    </p:spTree>
    <p:extLst>
      <p:ext uri="{BB962C8B-B14F-4D97-AF65-F5344CB8AC3E}">
        <p14:creationId xmlns:p14="http://schemas.microsoft.com/office/powerpoint/2010/main" val="3401943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হাদিসের আলোকে গালি দেওয়ার</a:t>
            </a:r>
            <a:r>
              <a:rPr lang="bn-BD" baseline="0" dirty="0" smtClean="0"/>
              <a:t> কুফল শিক্ষার্থীদের বুঝিয়ে বলতে পারেন।</a:t>
            </a:r>
            <a:endParaRPr lang="en-US" dirty="0" smtClean="0"/>
          </a:p>
          <a:p>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13</a:t>
            </a:fld>
            <a:endParaRPr lang="en-US"/>
          </a:p>
        </p:txBody>
      </p:sp>
    </p:spTree>
    <p:extLst>
      <p:ext uri="{BB962C8B-B14F-4D97-AF65-F5344CB8AC3E}">
        <p14:creationId xmlns:p14="http://schemas.microsoft.com/office/powerpoint/2010/main" val="2009174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হাদিসের আলোকে গালি দেওয়ার</a:t>
            </a:r>
            <a:r>
              <a:rPr lang="bn-BD" baseline="0" dirty="0" smtClean="0"/>
              <a:t> কুফল শিক্ষার্থীদের বুঝিয়ে বলতে পারেন।</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14</a:t>
            </a:fld>
            <a:endParaRPr lang="en-US"/>
          </a:p>
        </p:txBody>
      </p:sp>
    </p:spTree>
    <p:extLst>
      <p:ext uri="{BB962C8B-B14F-4D97-AF65-F5344CB8AC3E}">
        <p14:creationId xmlns:p14="http://schemas.microsoft.com/office/powerpoint/2010/main" val="357467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হাদিসের আলোকে গালি দেওয়ার</a:t>
            </a:r>
            <a:r>
              <a:rPr lang="bn-BD" baseline="0" dirty="0" smtClean="0"/>
              <a:t> কুফল শিক্ষার্থীদের বুঝিয়ে বলতে পারেন।</a:t>
            </a:r>
            <a:endParaRPr lang="en-US" dirty="0" smtClean="0"/>
          </a:p>
        </p:txBody>
      </p:sp>
      <p:sp>
        <p:nvSpPr>
          <p:cNvPr id="4" name="Slide Number Placeholder 3"/>
          <p:cNvSpPr>
            <a:spLocks noGrp="1"/>
          </p:cNvSpPr>
          <p:nvPr>
            <p:ph type="sldNum" sz="quarter" idx="10"/>
          </p:nvPr>
        </p:nvSpPr>
        <p:spPr/>
        <p:txBody>
          <a:bodyPr/>
          <a:lstStyle/>
          <a:p>
            <a:fld id="{ECF2CC45-6B04-47A7-B4E4-57F4597FD341}" type="slidenum">
              <a:rPr lang="en-US" smtClean="0"/>
              <a:pPr/>
              <a:t>15</a:t>
            </a:fld>
            <a:endParaRPr lang="en-US"/>
          </a:p>
        </p:txBody>
      </p:sp>
    </p:spTree>
    <p:extLst>
      <p:ext uri="{BB962C8B-B14F-4D97-AF65-F5344CB8AC3E}">
        <p14:creationId xmlns:p14="http://schemas.microsoft.com/office/powerpoint/2010/main" val="4078629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হাদিসের আলোকে গালি দেওয়ার</a:t>
            </a:r>
            <a:r>
              <a:rPr lang="bn-BD" baseline="0" dirty="0" smtClean="0"/>
              <a:t> কুফল শিক্ষার্থীদের বুঝিয়ে বলতে পারেন।</a:t>
            </a:r>
            <a:endParaRPr lang="en-US" dirty="0" smtClean="0"/>
          </a:p>
        </p:txBody>
      </p:sp>
      <p:sp>
        <p:nvSpPr>
          <p:cNvPr id="4" name="Slide Number Placeholder 3"/>
          <p:cNvSpPr>
            <a:spLocks noGrp="1"/>
          </p:cNvSpPr>
          <p:nvPr>
            <p:ph type="sldNum" sz="quarter" idx="10"/>
          </p:nvPr>
        </p:nvSpPr>
        <p:spPr/>
        <p:txBody>
          <a:bodyPr/>
          <a:lstStyle/>
          <a:p>
            <a:fld id="{ECF2CC45-6B04-47A7-B4E4-57F4597FD341}" type="slidenum">
              <a:rPr lang="en-US" smtClean="0"/>
              <a:pPr/>
              <a:t>16</a:t>
            </a:fld>
            <a:endParaRPr lang="en-US"/>
          </a:p>
        </p:txBody>
      </p:sp>
    </p:spTree>
    <p:extLst>
      <p:ext uri="{BB962C8B-B14F-4D97-AF65-F5344CB8AC3E}">
        <p14:creationId xmlns:p14="http://schemas.microsoft.com/office/powerpoint/2010/main" val="1647794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উত্তর হতে</a:t>
            </a:r>
            <a:r>
              <a:rPr lang="bn-BD" baseline="0" dirty="0" smtClean="0"/>
              <a:t> পারে- </a:t>
            </a:r>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17</a:t>
            </a:fld>
            <a:endParaRPr lang="en-US"/>
          </a:p>
        </p:txBody>
      </p:sp>
    </p:spTree>
    <p:extLst>
      <p:ext uri="{BB962C8B-B14F-4D97-AF65-F5344CB8AC3E}">
        <p14:creationId xmlns:p14="http://schemas.microsoft.com/office/powerpoint/2010/main" val="1986013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উপস্থিত</a:t>
            </a:r>
            <a:r>
              <a:rPr lang="bn-BD" baseline="0" dirty="0" smtClean="0"/>
              <a:t> সবাইকে ধন্যবাদ জানিয়ে আজকের মতো পাঠ উপস্থাপন সমাপ্ত করতে </a:t>
            </a:r>
            <a:r>
              <a:rPr lang="bn-BD" baseline="0" smtClean="0"/>
              <a:t>পারেন।</a:t>
            </a:r>
            <a:endParaRPr lang="en-US" smtClean="0"/>
          </a:p>
        </p:txBody>
      </p:sp>
      <p:sp>
        <p:nvSpPr>
          <p:cNvPr id="4" name="Slide Number Placeholder 3"/>
          <p:cNvSpPr>
            <a:spLocks noGrp="1"/>
          </p:cNvSpPr>
          <p:nvPr>
            <p:ph type="sldNum" sz="quarter" idx="10"/>
          </p:nvPr>
        </p:nvSpPr>
        <p:spPr/>
        <p:txBody>
          <a:bodyPr/>
          <a:lstStyle/>
          <a:p>
            <a:fld id="{ECF2CC45-6B04-47A7-B4E4-57F4597FD341}" type="slidenum">
              <a:rPr lang="en-US" smtClean="0"/>
              <a:pPr/>
              <a:t>18</a:t>
            </a:fld>
            <a:endParaRPr lang="en-US"/>
          </a:p>
        </p:txBody>
      </p:sp>
    </p:spTree>
    <p:extLst>
      <p:ext uri="{BB962C8B-B14F-4D97-AF65-F5344CB8AC3E}">
        <p14:creationId xmlns:p14="http://schemas.microsoft.com/office/powerpoint/2010/main" val="1208947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অডিও ক্লীপটি</a:t>
            </a:r>
            <a:r>
              <a:rPr lang="bn-BD" baseline="0" dirty="0" smtClean="0"/>
              <a:t> শুনে কী বুঝতে পেরেছো? এরূপ প্রশ্ন করা যেতে পারে।</a:t>
            </a:r>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4</a:t>
            </a:fld>
            <a:endParaRPr lang="en-US"/>
          </a:p>
        </p:txBody>
      </p:sp>
    </p:spTree>
    <p:extLst>
      <p:ext uri="{BB962C8B-B14F-4D97-AF65-F5344CB8AC3E}">
        <p14:creationId xmlns:p14="http://schemas.microsoft.com/office/powerpoint/2010/main" val="1459470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কাউকে</a:t>
            </a:r>
            <a:r>
              <a:rPr lang="bn-BD" baseline="0" dirty="0" smtClean="0"/>
              <a:t> তিরষ্কার করা এটি কোন পর্যায়ে পড়ে? এরূপ প্রশ্ন করা যেতে পারে।</a:t>
            </a:r>
          </a:p>
          <a:p>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5</a:t>
            </a:fld>
            <a:endParaRPr lang="en-US"/>
          </a:p>
        </p:txBody>
      </p:sp>
    </p:spTree>
    <p:extLst>
      <p:ext uri="{BB962C8B-B14F-4D97-AF65-F5344CB8AC3E}">
        <p14:creationId xmlns:p14="http://schemas.microsoft.com/office/powerpoint/2010/main" val="100390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পাঠ</a:t>
            </a:r>
            <a:r>
              <a:rPr lang="bn-BD" baseline="0" dirty="0" smtClean="0"/>
              <a:t> ঘোষণার জন্য এই </a:t>
            </a:r>
            <a:r>
              <a:rPr lang="en-US" baseline="0" dirty="0" smtClean="0"/>
              <a:t>Slide </a:t>
            </a:r>
            <a:r>
              <a:rPr lang="bn-BD" baseline="0" dirty="0" smtClean="0"/>
              <a:t>টি। এখানে কী দেখা যাচ্ছে? লোকটির এমন আচরণ দ্বারা কী প্রকাশ পায়? ইত্যাদি প্রশ্ন করা যেতে পারে। এক্ষেত্রে শিক্ষক মহোদয় পাঠ ঘোষণা করে তা বোর্ডে লিখে দিবেন।</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CF2CC45-6B04-47A7-B4E4-57F4597FD341}" type="slidenum">
              <a:rPr lang="en-US" smtClean="0"/>
              <a:pPr/>
              <a:t>6</a:t>
            </a:fld>
            <a:endParaRPr lang="en-US"/>
          </a:p>
        </p:txBody>
      </p:sp>
    </p:spTree>
    <p:extLst>
      <p:ext uri="{BB962C8B-B14F-4D97-AF65-F5344CB8AC3E}">
        <p14:creationId xmlns:p14="http://schemas.microsoft.com/office/powerpoint/2010/main" val="154664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শিখনফল</a:t>
            </a:r>
            <a:r>
              <a:rPr lang="bn-BD" baseline="0" dirty="0" smtClean="0"/>
              <a:t> চাইলে শিক্ষার্থীদের দেখাতেও পারেন আবার নাও দেখাতে পারেন। তবে শিখনফল নিয়ে আলোচনার তেমন প্রয়োজন নেই।</a:t>
            </a:r>
            <a:endParaRPr lang="en-US" dirty="0" smtClean="0"/>
          </a:p>
        </p:txBody>
      </p:sp>
      <p:sp>
        <p:nvSpPr>
          <p:cNvPr id="4" name="Slide Number Placeholder 3"/>
          <p:cNvSpPr>
            <a:spLocks noGrp="1"/>
          </p:cNvSpPr>
          <p:nvPr>
            <p:ph type="sldNum" sz="quarter" idx="10"/>
          </p:nvPr>
        </p:nvSpPr>
        <p:spPr/>
        <p:txBody>
          <a:bodyPr/>
          <a:lstStyle/>
          <a:p>
            <a:fld id="{ECF2CC45-6B04-47A7-B4E4-57F4597FD341}" type="slidenum">
              <a:rPr lang="en-US" smtClean="0"/>
              <a:pPr/>
              <a:t>7</a:t>
            </a:fld>
            <a:endParaRPr lang="en-US"/>
          </a:p>
        </p:txBody>
      </p:sp>
    </p:spTree>
    <p:extLst>
      <p:ext uri="{BB962C8B-B14F-4D97-AF65-F5344CB8AC3E}">
        <p14:creationId xmlns:p14="http://schemas.microsoft.com/office/powerpoint/2010/main" val="3483201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গালি দেওয়া মানে কী? তা উদাহরণ দিয়ে শিক্ষার্থীদের</a:t>
            </a:r>
            <a:r>
              <a:rPr lang="bn-BD" baseline="0" dirty="0" smtClean="0"/>
              <a:t> বুঝিয়ে দিতে পারেন।</a:t>
            </a:r>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8</a:t>
            </a:fld>
            <a:endParaRPr lang="en-US"/>
          </a:p>
        </p:txBody>
      </p:sp>
    </p:spTree>
    <p:extLst>
      <p:ext uri="{BB962C8B-B14F-4D97-AF65-F5344CB8AC3E}">
        <p14:creationId xmlns:p14="http://schemas.microsoft.com/office/powerpoint/2010/main" val="3313378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কোন কোন আচরণ দ্বারা গালি প্রকাশ</a:t>
            </a:r>
            <a:r>
              <a:rPr lang="bn-BD" baseline="0" dirty="0" smtClean="0"/>
              <a:t> পায়? তা শিক্ষার্থীদের বুঝিতে বলতে পারেন।</a:t>
            </a:r>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9</a:t>
            </a:fld>
            <a:endParaRPr lang="en-US"/>
          </a:p>
        </p:txBody>
      </p:sp>
    </p:spTree>
    <p:extLst>
      <p:ext uri="{BB962C8B-B14F-4D97-AF65-F5344CB8AC3E}">
        <p14:creationId xmlns:p14="http://schemas.microsoft.com/office/powerpoint/2010/main" val="555579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গালি দেওয়া</a:t>
            </a:r>
            <a:r>
              <a:rPr lang="bn-BD" baseline="0" dirty="0" smtClean="0"/>
              <a:t> এটি কোন ধরনের কাজ? এ ব্যাপারে পবিত্র কুরআনে আল্লাহপাক কী বলেছেন? তা শিক্ষার্থীদের বুঝিয়ে বলতে পারেন।</a:t>
            </a:r>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10</a:t>
            </a:fld>
            <a:endParaRPr lang="en-US"/>
          </a:p>
        </p:txBody>
      </p:sp>
    </p:spTree>
    <p:extLst>
      <p:ext uri="{BB962C8B-B14F-4D97-AF65-F5344CB8AC3E}">
        <p14:creationId xmlns:p14="http://schemas.microsoft.com/office/powerpoint/2010/main" val="3356846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গালি দেওয়ার</a:t>
            </a:r>
            <a:r>
              <a:rPr lang="bn-BD" baseline="0" dirty="0" smtClean="0"/>
              <a:t> কুফল শিক্ষার্থীদের বুঝিয়ে বলতে পারেন।</a:t>
            </a:r>
            <a:endParaRPr lang="en-US" dirty="0"/>
          </a:p>
        </p:txBody>
      </p:sp>
      <p:sp>
        <p:nvSpPr>
          <p:cNvPr id="4" name="Slide Number Placeholder 3"/>
          <p:cNvSpPr>
            <a:spLocks noGrp="1"/>
          </p:cNvSpPr>
          <p:nvPr>
            <p:ph type="sldNum" sz="quarter" idx="10"/>
          </p:nvPr>
        </p:nvSpPr>
        <p:spPr/>
        <p:txBody>
          <a:bodyPr/>
          <a:lstStyle/>
          <a:p>
            <a:fld id="{ECF2CC45-6B04-47A7-B4E4-57F4597FD341}" type="slidenum">
              <a:rPr lang="en-US" smtClean="0"/>
              <a:pPr/>
              <a:t>11</a:t>
            </a:fld>
            <a:endParaRPr lang="en-US"/>
          </a:p>
        </p:txBody>
      </p:sp>
    </p:spTree>
    <p:extLst>
      <p:ext uri="{BB962C8B-B14F-4D97-AF65-F5344CB8AC3E}">
        <p14:creationId xmlns:p14="http://schemas.microsoft.com/office/powerpoint/2010/main" val="1388720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0D475B-069D-43A8-9A1E-8634F30FE43B}" type="datetime1">
              <a:rPr lang="en-US" smtClean="0"/>
              <a:pPr/>
              <a:t>8/18/2020</a:t>
            </a:fld>
            <a:endParaRPr lang="en-US"/>
          </a:p>
        </p:txBody>
      </p:sp>
      <p:sp>
        <p:nvSpPr>
          <p:cNvPr id="5" name="Footer Placeholder 4"/>
          <p:cNvSpPr>
            <a:spLocks noGrp="1"/>
          </p:cNvSpPr>
          <p:nvPr>
            <p:ph type="ftr" sz="quarter" idx="11"/>
          </p:nvPr>
        </p:nvSpPr>
        <p:spPr/>
        <p:txBody>
          <a:bodyPr/>
          <a:lstStyle/>
          <a:p>
            <a:r>
              <a:rPr lang="bn-BD" smtClean="0"/>
              <a:t>মোঃ ইউনুছ আজাদ</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7241267"/>
      </p:ext>
    </p:extLst>
  </p:cSld>
  <p:clrMapOvr>
    <a:masterClrMapping/>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A8BF8-3E7B-4F45-B9E8-B7A54A781A2F}" type="datetime1">
              <a:rPr lang="en-US" smtClean="0"/>
              <a:pPr/>
              <a:t>8/18/2020</a:t>
            </a:fld>
            <a:endParaRPr lang="en-US"/>
          </a:p>
        </p:txBody>
      </p:sp>
      <p:sp>
        <p:nvSpPr>
          <p:cNvPr id="5" name="Footer Placeholder 4"/>
          <p:cNvSpPr>
            <a:spLocks noGrp="1"/>
          </p:cNvSpPr>
          <p:nvPr>
            <p:ph type="ftr" sz="quarter" idx="11"/>
          </p:nvPr>
        </p:nvSpPr>
        <p:spPr/>
        <p:txBody>
          <a:bodyPr/>
          <a:lstStyle/>
          <a:p>
            <a:r>
              <a:rPr lang="bn-BD" smtClean="0"/>
              <a:t>মোঃ ইউনুছ আজাদ</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4466503"/>
      </p:ext>
    </p:extLst>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4DE20-F67B-4D8C-807E-A16E74F3E791}" type="datetime1">
              <a:rPr lang="en-US" smtClean="0"/>
              <a:pPr/>
              <a:t>8/18/2020</a:t>
            </a:fld>
            <a:endParaRPr lang="en-US"/>
          </a:p>
        </p:txBody>
      </p:sp>
      <p:sp>
        <p:nvSpPr>
          <p:cNvPr id="5" name="Footer Placeholder 4"/>
          <p:cNvSpPr>
            <a:spLocks noGrp="1"/>
          </p:cNvSpPr>
          <p:nvPr>
            <p:ph type="ftr" sz="quarter" idx="11"/>
          </p:nvPr>
        </p:nvSpPr>
        <p:spPr/>
        <p:txBody>
          <a:bodyPr/>
          <a:lstStyle/>
          <a:p>
            <a:r>
              <a:rPr lang="bn-BD" smtClean="0"/>
              <a:t>মোঃ ইউনুছ আজাদ</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7599290"/>
      </p:ext>
    </p:extLst>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C1EC1-47C7-4447-8D4E-E83FFB36861D}" type="datetime1">
              <a:rPr lang="en-US" smtClean="0"/>
              <a:pPr/>
              <a:t>8/18/2020</a:t>
            </a:fld>
            <a:endParaRPr lang="en-US"/>
          </a:p>
        </p:txBody>
      </p:sp>
      <p:sp>
        <p:nvSpPr>
          <p:cNvPr id="5" name="Footer Placeholder 4"/>
          <p:cNvSpPr>
            <a:spLocks noGrp="1"/>
          </p:cNvSpPr>
          <p:nvPr>
            <p:ph type="ftr" sz="quarter" idx="11"/>
          </p:nvPr>
        </p:nvSpPr>
        <p:spPr/>
        <p:txBody>
          <a:bodyPr/>
          <a:lstStyle/>
          <a:p>
            <a:r>
              <a:rPr lang="bn-BD" smtClean="0"/>
              <a:t>মোঃ ইউনুছ আজাদ</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585277"/>
      </p:ext>
    </p:extLst>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493D15-AA57-4869-AAB2-FC1CE76E7053}" type="datetime1">
              <a:rPr lang="en-US" smtClean="0"/>
              <a:pPr/>
              <a:t>8/18/2020</a:t>
            </a:fld>
            <a:endParaRPr lang="en-US"/>
          </a:p>
        </p:txBody>
      </p:sp>
      <p:sp>
        <p:nvSpPr>
          <p:cNvPr id="5" name="Footer Placeholder 4"/>
          <p:cNvSpPr>
            <a:spLocks noGrp="1"/>
          </p:cNvSpPr>
          <p:nvPr>
            <p:ph type="ftr" sz="quarter" idx="11"/>
          </p:nvPr>
        </p:nvSpPr>
        <p:spPr/>
        <p:txBody>
          <a:bodyPr/>
          <a:lstStyle/>
          <a:p>
            <a:r>
              <a:rPr lang="bn-BD" smtClean="0"/>
              <a:t>মোঃ ইউনুছ আজাদ</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3421197"/>
      </p:ext>
    </p:extLst>
  </p:cSld>
  <p:clrMapOvr>
    <a:masterClrMapping/>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E8F36-522E-411F-A0E7-B5642A67E50D}" type="datetime1">
              <a:rPr lang="en-US" smtClean="0"/>
              <a:pPr/>
              <a:t>8/18/2020</a:t>
            </a:fld>
            <a:endParaRPr lang="en-US"/>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94181039"/>
      </p:ext>
    </p:extLst>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4818B5-A291-41A8-9B8F-728E7EDAB9A1}" type="datetime1">
              <a:rPr lang="en-US" smtClean="0"/>
              <a:pPr/>
              <a:t>8/18/2020</a:t>
            </a:fld>
            <a:endParaRPr lang="en-US"/>
          </a:p>
        </p:txBody>
      </p:sp>
      <p:sp>
        <p:nvSpPr>
          <p:cNvPr id="8" name="Footer Placeholder 7"/>
          <p:cNvSpPr>
            <a:spLocks noGrp="1"/>
          </p:cNvSpPr>
          <p:nvPr>
            <p:ph type="ftr" sz="quarter" idx="11"/>
          </p:nvPr>
        </p:nvSpPr>
        <p:spPr/>
        <p:txBody>
          <a:bodyPr/>
          <a:lstStyle/>
          <a:p>
            <a:r>
              <a:rPr lang="bn-BD" smtClean="0"/>
              <a:t>মোঃ ইউনুছ আজাদ</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5579182"/>
      </p:ext>
    </p:extLst>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6986B9-BCFF-4DFC-9DED-880E493CC2B7}" type="datetime1">
              <a:rPr lang="en-US" smtClean="0"/>
              <a:pPr/>
              <a:t>8/18/2020</a:t>
            </a:fld>
            <a:endParaRPr lang="en-US"/>
          </a:p>
        </p:txBody>
      </p:sp>
      <p:sp>
        <p:nvSpPr>
          <p:cNvPr id="4" name="Footer Placeholder 3"/>
          <p:cNvSpPr>
            <a:spLocks noGrp="1"/>
          </p:cNvSpPr>
          <p:nvPr>
            <p:ph type="ftr" sz="quarter" idx="11"/>
          </p:nvPr>
        </p:nvSpPr>
        <p:spPr/>
        <p:txBody>
          <a:bodyPr/>
          <a:lstStyle/>
          <a:p>
            <a:r>
              <a:rPr lang="bn-BD" smtClean="0"/>
              <a:t>মোঃ ইউনুছ আজাদ</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2477232"/>
      </p:ext>
    </p:extLst>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a:off x="0" y="6492875"/>
            <a:ext cx="2133600" cy="365125"/>
          </a:xfrm>
        </p:spPr>
        <p:txBody>
          <a:bodyPr/>
          <a:lstStyle>
            <a:lvl1pPr>
              <a:defRPr/>
            </a:lvl1pPr>
          </a:lstStyle>
          <a:p>
            <a:fld id="{E325ED65-5DAF-4F72-9B47-146001102E07}" type="datetime1">
              <a:rPr lang="en-US" smtClean="0"/>
              <a:pPr/>
              <a:t>8/18/2020</a:t>
            </a:fld>
            <a:endParaRPr lang="en-US" dirty="0"/>
          </a:p>
        </p:txBody>
      </p:sp>
      <p:sp>
        <p:nvSpPr>
          <p:cNvPr id="3" name="Footer Placeholder 2"/>
          <p:cNvSpPr>
            <a:spLocks noGrp="1"/>
          </p:cNvSpPr>
          <p:nvPr>
            <p:ph type="ftr" sz="quarter" idx="11"/>
          </p:nvPr>
        </p:nvSpPr>
        <p:spPr>
          <a:xfrm>
            <a:off x="3276600" y="6492875"/>
            <a:ext cx="2895600" cy="365125"/>
          </a:xfrm>
        </p:spPr>
        <p:txBody>
          <a:bodyPr/>
          <a:lstStyle/>
          <a:p>
            <a:r>
              <a:rPr lang="bn-BD" dirty="0" smtClean="0"/>
              <a:t>মোঃ ইউনুছ আজাদ</a:t>
            </a:r>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17410277"/>
      </p:ext>
    </p:extLst>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5B303-BF7B-4AEA-9EE1-865CF64A1556}" type="datetime1">
              <a:rPr lang="en-US" smtClean="0"/>
              <a:pPr/>
              <a:t>8/18/2020</a:t>
            </a:fld>
            <a:endParaRPr lang="en-US"/>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8898961"/>
      </p:ext>
    </p:extLst>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40C28-CB78-4129-8D02-2FF2CECC7C54}" type="datetime1">
              <a:rPr lang="en-US" smtClean="0"/>
              <a:pPr/>
              <a:t>8/18/2020</a:t>
            </a:fld>
            <a:endParaRPr lang="en-US"/>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5497586"/>
      </p:ext>
    </p:extLst>
  </p:cSld>
  <p:clrMapOvr>
    <a:masterClrMapping/>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62C40-F396-40F5-8DEF-1C58B83C2B16}" type="datetime1">
              <a:rPr lang="en-US" smtClean="0"/>
              <a:pPr/>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bn-BD" smtClean="0"/>
              <a:t>মোঃ ইউনুছ আজাদ</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7503368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wedge/>
  </p:transition>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219200"/>
            <a:ext cx="8823434" cy="5500396"/>
          </a:xfrm>
          <a:prstGeom prst="rect">
            <a:avLst/>
          </a:prstGeom>
        </p:spPr>
      </p:pic>
      <p:sp>
        <p:nvSpPr>
          <p:cNvPr id="2" name="Slide Number Placeholder 1"/>
          <p:cNvSpPr>
            <a:spLocks noGrp="1"/>
          </p:cNvSpPr>
          <p:nvPr>
            <p:ph type="sldNum" sz="quarter" idx="12"/>
          </p:nvPr>
        </p:nvSpPr>
        <p:spPr/>
        <p:txBody>
          <a:bodyPr/>
          <a:lstStyle/>
          <a:p>
            <a:endParaRPr lang="en-US" dirty="0"/>
          </a:p>
        </p:txBody>
      </p:sp>
      <p:sp>
        <p:nvSpPr>
          <p:cNvPr id="3" name="Date Placeholder 1"/>
          <p:cNvSpPr>
            <a:spLocks noGrp="1"/>
          </p:cNvSpPr>
          <p:nvPr>
            <p:ph type="dt" sz="half" idx="10"/>
          </p:nvPr>
        </p:nvSpPr>
        <p:spPr>
          <a:xfrm>
            <a:off x="457200" y="6356350"/>
            <a:ext cx="2133600" cy="365125"/>
          </a:xfrm>
        </p:spPr>
        <p:txBody>
          <a:bodyPr/>
          <a:lstStyle/>
          <a:p>
            <a:fld id="{3BDF6464-DED7-4089-B5FD-6E709B2EF433}" type="datetime1">
              <a:rPr lang="en-US" smtClean="0"/>
              <a:pPr/>
              <a:t>8/18/2020</a:t>
            </a:fld>
            <a:endParaRPr lang="en-US"/>
          </a:p>
        </p:txBody>
      </p:sp>
      <p:sp>
        <p:nvSpPr>
          <p:cNvPr id="4"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1"/>
          <p:cNvSpPr txBox="1">
            <a:spLocks/>
          </p:cNvSpPr>
          <p:nvPr/>
        </p:nvSpPr>
        <p:spPr>
          <a:xfrm>
            <a:off x="655320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a:t>
            </a:r>
            <a:endParaRPr lang="en-US" dirty="0"/>
          </a:p>
        </p:txBody>
      </p:sp>
      <p:sp>
        <p:nvSpPr>
          <p:cNvPr id="7" name="TextBox 6"/>
          <p:cNvSpPr txBox="1"/>
          <p:nvPr/>
        </p:nvSpPr>
        <p:spPr>
          <a:xfrm>
            <a:off x="0" y="3316337"/>
            <a:ext cx="8975834" cy="37702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BD" sz="23900" b="1" dirty="0" smtClean="0">
                <a:ln w="11430"/>
                <a:solidFill>
                  <a:srgbClr val="00B0F0"/>
                </a:solidFill>
                <a:effectLst>
                  <a:outerShdw blurRad="50800" dist="39000" dir="5460000" algn="tl">
                    <a:srgbClr val="000000">
                      <a:alpha val="38000"/>
                    </a:srgbClr>
                  </a:outerShdw>
                </a:effectLst>
                <a:latin typeface="NikoshBAN" pitchFamily="2" charset="0"/>
                <a:cs typeface="NikoshBAN" pitchFamily="2" charset="0"/>
              </a:rPr>
              <a:t>স্বাগতম</a:t>
            </a:r>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
        <p:nvSpPr>
          <p:cNvPr id="9" name="Rectangle 8"/>
          <p:cNvSpPr/>
          <p:nvPr/>
        </p:nvSpPr>
        <p:spPr>
          <a:xfrm>
            <a:off x="990600" y="381000"/>
            <a:ext cx="65913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solidFill>
                  <a:schemeClr val="tx1"/>
                </a:solidFill>
              </a:rPr>
              <a:t>আজকের</a:t>
            </a:r>
            <a:r>
              <a:rPr lang="en-US" sz="6600" dirty="0" smtClean="0">
                <a:solidFill>
                  <a:schemeClr val="tx1"/>
                </a:solidFill>
              </a:rPr>
              <a:t> </a:t>
            </a:r>
            <a:r>
              <a:rPr lang="en-US" sz="6600" dirty="0" err="1" smtClean="0">
                <a:solidFill>
                  <a:schemeClr val="tx1"/>
                </a:solidFill>
              </a:rPr>
              <a:t>পাঠে</a:t>
            </a:r>
            <a:r>
              <a:rPr lang="en-US" sz="6600" dirty="0" smtClean="0">
                <a:solidFill>
                  <a:schemeClr val="tx1"/>
                </a:solidFill>
              </a:rPr>
              <a:t> </a:t>
            </a:r>
            <a:r>
              <a:rPr lang="en-US" sz="6600" dirty="0" err="1" smtClean="0">
                <a:solidFill>
                  <a:schemeClr val="tx1"/>
                </a:solidFill>
              </a:rPr>
              <a:t>সকল</a:t>
            </a:r>
            <a:r>
              <a:rPr lang="en-US" sz="6600" dirty="0" smtClean="0">
                <a:solidFill>
                  <a:schemeClr val="tx1"/>
                </a:solidFill>
              </a:rPr>
              <a:t> </a:t>
            </a:r>
            <a:r>
              <a:rPr lang="en-US" sz="6600" dirty="0" err="1" smtClean="0">
                <a:solidFill>
                  <a:schemeClr val="tx1"/>
                </a:solidFill>
              </a:rPr>
              <a:t>কে</a:t>
            </a:r>
            <a:endParaRPr lang="en-US" sz="6600" dirty="0">
              <a:solidFill>
                <a:schemeClr val="tx1"/>
              </a:solidFill>
            </a:endParaRPr>
          </a:p>
        </p:txBody>
      </p:sp>
    </p:spTree>
    <p:extLst>
      <p:ext uri="{BB962C8B-B14F-4D97-AF65-F5344CB8AC3E}">
        <p14:creationId xmlns:p14="http://schemas.microsoft.com/office/powerpoint/2010/main" val="1901636149"/>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376BF-1AAC-4084-A718-73C83B80D451}"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990600"/>
            <a:ext cx="8382000" cy="65422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3600" dirty="0" smtClean="0">
                <a:solidFill>
                  <a:schemeClr val="tx1"/>
                </a:solidFill>
                <a:latin typeface="NikoshBAN" pitchFamily="2" charset="0"/>
                <a:cs typeface="NikoshBAN" pitchFamily="2" charset="0"/>
              </a:rPr>
              <a:t>কাউকে গালি দেওয়া বা মন্দ নামে ডাকা নিন্দনীয় কাজ।</a:t>
            </a:r>
          </a:p>
        </p:txBody>
      </p:sp>
      <p:sp>
        <p:nvSpPr>
          <p:cNvPr id="7" name="TextBox 6"/>
          <p:cNvSpPr txBox="1"/>
          <p:nvPr/>
        </p:nvSpPr>
        <p:spPr>
          <a:xfrm>
            <a:off x="533400" y="5257800"/>
            <a:ext cx="8382000" cy="12082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3600" dirty="0" smtClean="0">
                <a:solidFill>
                  <a:schemeClr val="tx1"/>
                </a:solidFill>
                <a:latin typeface="NikoshBAN" pitchFamily="2" charset="0"/>
                <a:cs typeface="NikoshBAN" pitchFamily="2" charset="0"/>
              </a:rPr>
              <a:t>এ সম্পর্কে পবিত্র কুরআনে বলা হয়েছে- “ইমানের পর মন্দ নামে ডাকা গর্হিত কাজ।” (সূরা আল-হুজুরাত, আয়াত-১১)</a:t>
            </a:r>
          </a:p>
        </p:txBody>
      </p:sp>
      <p:pic>
        <p:nvPicPr>
          <p:cNvPr id="7170" name="Picture 2" descr="C:\Users\Yunus\Desktop\Zamima\as2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7813"/>
            <a:ext cx="7930635" cy="3271387"/>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397523854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barn(inVertical)">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69D84-DAD1-4553-A6CC-E18B4C140D2A}"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দেওয়ার কুফল</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4062" y="5450464"/>
            <a:ext cx="8382000" cy="133133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000" dirty="0" smtClean="0">
                <a:solidFill>
                  <a:schemeClr val="tx1"/>
                </a:solidFill>
                <a:latin typeface="NikoshBAN" pitchFamily="2" charset="0"/>
                <a:cs typeface="NikoshBAN" pitchFamily="2" charset="0"/>
              </a:rPr>
              <a:t>যে গালি দেয়, অশালীন </a:t>
            </a:r>
            <a:r>
              <a:rPr lang="bn-BD" sz="4000" smtClean="0">
                <a:solidFill>
                  <a:schemeClr val="tx1"/>
                </a:solidFill>
                <a:latin typeface="NikoshBAN" pitchFamily="2" charset="0"/>
                <a:cs typeface="NikoshBAN" pitchFamily="2" charset="0"/>
              </a:rPr>
              <a:t>কথা বলে, </a:t>
            </a:r>
            <a:r>
              <a:rPr lang="bn-BD" sz="4000" dirty="0" smtClean="0">
                <a:solidFill>
                  <a:schemeClr val="tx1"/>
                </a:solidFill>
                <a:latin typeface="NikoshBAN" pitchFamily="2" charset="0"/>
                <a:cs typeface="NikoshBAN" pitchFamily="2" charset="0"/>
              </a:rPr>
              <a:t>সে সমাজে ঘৃণিত। তাকে মানুষ পছন্দ করে না।</a:t>
            </a:r>
          </a:p>
        </p:txBody>
      </p:sp>
      <p:pic>
        <p:nvPicPr>
          <p:cNvPr id="8194" name="Picture 2" descr="C:\Users\Yunus\Desktop\Zamima\2012-09-12-18-10-05-5050cffda0319-untitled-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4162" y="914400"/>
            <a:ext cx="6781800" cy="4647527"/>
          </a:xfrm>
          <a:prstGeom prst="rect">
            <a:avLst/>
          </a:prstGeom>
          <a:noFill/>
          <a:extLst>
            <a:ext uri="{909E8E84-426E-40DD-AFC4-6F175D3DCCD1}">
              <a14:hiddenFill xmlns:a14="http://schemas.microsoft.com/office/drawing/2010/main">
                <a:solidFill>
                  <a:srgbClr val="FFFFFF"/>
                </a:solidFill>
              </a14:hiddenFill>
            </a:ext>
          </a:extLst>
        </p:spPr>
      </p:pic>
      <p:sp>
        <p:nvSpPr>
          <p:cNvPr id="7" name="Oval Callout 6"/>
          <p:cNvSpPr/>
          <p:nvPr/>
        </p:nvSpPr>
        <p:spPr>
          <a:xfrm>
            <a:off x="4724400" y="838200"/>
            <a:ext cx="1905000" cy="990600"/>
          </a:xfrm>
          <a:prstGeom prst="wedgeEllipseCallout">
            <a:avLst>
              <a:gd name="adj1" fmla="val 36738"/>
              <a:gd name="adj2" fmla="val 69445"/>
            </a:avLst>
          </a:prstGeom>
          <a:solidFill>
            <a:srgbClr val="FFFF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bn-BD" sz="2800" b="1" dirty="0" smtClean="0">
                <a:solidFill>
                  <a:srgbClr val="C00000"/>
                </a:solidFill>
                <a:effectLst>
                  <a:outerShdw blurRad="38100" dist="38100" dir="2700000" algn="tl">
                    <a:srgbClr val="000000">
                      <a:alpha val="43137"/>
                    </a:srgbClr>
                  </a:outerShdw>
                </a:effectLst>
              </a:rPr>
              <a:t>তুই অসভ্য</a:t>
            </a:r>
            <a:endParaRPr lang="en-US" sz="2800" b="1" dirty="0">
              <a:solidFill>
                <a:srgbClr val="C0000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397523854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arn(inVertic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A563F-9D09-4F60-AED0-E08FAE9D0EE0}"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দেওয়ার কুফল</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3116" y="5379596"/>
            <a:ext cx="8382000" cy="133133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000" dirty="0" smtClean="0">
                <a:solidFill>
                  <a:schemeClr val="tx1"/>
                </a:solidFill>
                <a:latin typeface="NikoshBAN" pitchFamily="2" charset="0"/>
                <a:cs typeface="NikoshBAN" pitchFamily="2" charset="0"/>
              </a:rPr>
              <a:t>সমাজে তার কোন সমাদর থাকে না। তার সাথে কেউ বন্ধুত্বের সম্পর্ক স্থাপন করে না।</a:t>
            </a:r>
          </a:p>
        </p:txBody>
      </p:sp>
      <p:pic>
        <p:nvPicPr>
          <p:cNvPr id="9218" name="Picture 2" descr="C:\Users\Yunus\Desktop\Zamima\anandabazar_605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631" y="965203"/>
            <a:ext cx="6227369" cy="4404098"/>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83654943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arn(inVertic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FB40A-9D3C-48D4-80D4-12719D49C199}"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দেওয়ার কুফল</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1000" y="965385"/>
            <a:ext cx="8382000" cy="157755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আমাদের প্রিয়নবি (সাঃ) গালিগালাজ করতে নিষেধ করেছেন। তিনি বলেন-</a:t>
            </a:r>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542941"/>
            <a:ext cx="7099546" cy="2127901"/>
          </a:xfrm>
          <a:prstGeom prst="rect">
            <a:avLst/>
          </a:prstGeom>
        </p:spPr>
      </p:pic>
      <p:sp>
        <p:nvSpPr>
          <p:cNvPr id="8" name="TextBox 7"/>
          <p:cNvSpPr txBox="1"/>
          <p:nvPr/>
        </p:nvSpPr>
        <p:spPr>
          <a:xfrm>
            <a:off x="381000" y="4747043"/>
            <a:ext cx="8382000" cy="157755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অর্থ- মুসলমানদের গালি দেওয়া পাপ এবং হত্যা করা কুফরি। (বুখারি ও মুসলিম)</a:t>
            </a:r>
          </a:p>
        </p:txBody>
      </p:sp>
      <p:sp>
        <p:nvSpPr>
          <p:cNvPr id="7" name="Footer Placeholder 6"/>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83654943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4559C-5BAF-4B96-989C-4B3118B5D306}"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দেওয়ার কুফল</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7710" y="989907"/>
            <a:ext cx="83820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এসো একটি হাদিস পড়ি</a:t>
            </a:r>
          </a:p>
        </p:txBody>
      </p:sp>
      <p:sp>
        <p:nvSpPr>
          <p:cNvPr id="7" name="TextBox 6"/>
          <p:cNvSpPr txBox="1"/>
          <p:nvPr/>
        </p:nvSpPr>
        <p:spPr>
          <a:xfrm>
            <a:off x="467710" y="2057400"/>
            <a:ext cx="8382000" cy="397821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just"/>
            <a:r>
              <a:rPr lang="bn-BD" sz="3600" dirty="0" smtClean="0">
                <a:solidFill>
                  <a:schemeClr val="tx1"/>
                </a:solidFill>
                <a:latin typeface="NikoshBAN" pitchFamily="2" charset="0"/>
                <a:cs typeface="NikoshBAN" pitchFamily="2" charset="0"/>
              </a:rPr>
              <a:t>একবার মহানবি (সাঃ) এর কাছে এক ব্যক্তি এসে জিজ্ঞাসা করলেন, “হে আল্লাহর রাসুল! আমাকে আমার সম্প্রদায়ের এমন এক ব্যক্তি গালি দেয় যে আমার চেয়ে নীচু। এর প্রতিশোধ নিতে আমার কোন বাধা আছে কি?” রাসুল (সাঃ) তাকে বললেন, “পরস্পর গালমন্দকারী উভয়েই শয়তান। তারা পরস্পরকে মিথ্যাবাদী বলে এবং একে অপরের দোষারোপ করে। (বুখারি ও মুসলিম)</a:t>
            </a:r>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83654943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D68FE-674B-4DD7-A280-5374B5C91516}"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দেওয়ার কুফল</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7710" y="1523307"/>
            <a:ext cx="83820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এসো আরেকটি হাদিস পড়ি</a:t>
            </a:r>
          </a:p>
        </p:txBody>
      </p:sp>
      <p:sp>
        <p:nvSpPr>
          <p:cNvPr id="7" name="TextBox 6"/>
          <p:cNvSpPr txBox="1"/>
          <p:nvPr/>
        </p:nvSpPr>
        <p:spPr>
          <a:xfrm>
            <a:off x="467710" y="2514600"/>
            <a:ext cx="8382000" cy="287021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just"/>
            <a:r>
              <a:rPr lang="bn-BD" sz="3600" dirty="0" smtClean="0">
                <a:solidFill>
                  <a:schemeClr val="tx1"/>
                </a:solidFill>
                <a:latin typeface="NikoshBAN" pitchFamily="2" charset="0"/>
                <a:cs typeface="NikoshBAN" pitchFamily="2" charset="0"/>
              </a:rPr>
              <a:t>মহানবি (সাঃ) বলেছেন, পিতা-মাতাকে গালি দেওয়া মহাপাপ। সাহাবিগণ বললেন, “হে আল্লাহর রাসুল! এমন কোন নরাধম আছে যে আপন পিতা-মাতাকে গালি দেয়?” তিনি বললেন, “যে অপরের পিতা-মাতাকে গালি দেয় এবং অপরও তার পিতা-মাতাকে গালি দেয়।” (বুখারি ও মুসলিম)</a:t>
            </a:r>
          </a:p>
        </p:txBody>
      </p:sp>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2228953205"/>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D8473-F9B2-4397-9808-6504FAE676B1}"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দেওয়ার কুফল</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4062" y="5497375"/>
            <a:ext cx="8382000" cy="12082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3600" dirty="0" smtClean="0">
                <a:solidFill>
                  <a:schemeClr val="tx1"/>
                </a:solidFill>
                <a:latin typeface="NikoshBAN" pitchFamily="2" charset="0"/>
                <a:cs typeface="NikoshBAN" pitchFamily="2" charset="0"/>
              </a:rPr>
              <a:t>হাদিস থেকে এটাই প্রমাণিত হয় যে, অন্যের পিতা-মাতাকে গালি দেওয়া মানে নিজের পিতা-মাতাকে গালি দেওয়া।</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931226"/>
            <a:ext cx="5813863" cy="4621276"/>
          </a:xfrm>
          <a:prstGeom prst="rect">
            <a:avLst/>
          </a:prstGeom>
          <a:ln>
            <a:noFill/>
          </a:ln>
          <a:effectLst>
            <a:outerShdw blurRad="190500" algn="tl" rotWithShape="0">
              <a:srgbClr val="000000">
                <a:alpha val="70000"/>
              </a:srgbClr>
            </a:outerShdw>
          </a:effectLst>
        </p:spPr>
      </p:pic>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2228953205"/>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BA1AA-9A27-4658-AD40-040FCDBACA85}"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Rounded Rectangle 3"/>
          <p:cNvSpPr/>
          <p:nvPr/>
        </p:nvSpPr>
        <p:spPr>
          <a:xfrm>
            <a:off x="2909202" y="144206"/>
            <a:ext cx="3339198" cy="693994"/>
          </a:xfrm>
          <a:prstGeom prst="round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lIns="101242" tIns="50621" rIns="101242" bIns="50621"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BD" sz="5400" b="1" spc="55" dirty="0">
                <a:ln w="11430"/>
                <a:solidFill>
                  <a:schemeClr val="tx1"/>
                </a:solidFill>
                <a:effectLst>
                  <a:outerShdw blurRad="76200" dist="50800" dir="5400000" algn="tl" rotWithShape="0">
                    <a:srgbClr val="000000">
                      <a:alpha val="65000"/>
                    </a:srgbClr>
                  </a:outerShdw>
                </a:effectLst>
                <a:latin typeface="NikoshBAN" pitchFamily="2" charset="0"/>
                <a:cs typeface="NikoshBAN" pitchFamily="2" charset="0"/>
              </a:rPr>
              <a:t>বাড়ির কাজ</a:t>
            </a:r>
            <a:endParaRPr lang="en-US" sz="5400" b="1" spc="55" dirty="0">
              <a:ln w="11430"/>
              <a:solidFill>
                <a:schemeClr val="tx1"/>
              </a:soli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5" name="Rounded Rectangle 4"/>
          <p:cNvSpPr/>
          <p:nvPr/>
        </p:nvSpPr>
        <p:spPr>
          <a:xfrm>
            <a:off x="304800" y="1981200"/>
            <a:ext cx="8610600" cy="3657600"/>
          </a:xfrm>
          <a:prstGeom prst="roundRect">
            <a:avLst/>
          </a:prstGeom>
          <a:solidFill>
            <a:schemeClr val="bg1">
              <a:lumMod val="95000"/>
            </a:schemeClr>
          </a:solidFill>
          <a:ln w="38100" cap="flat" cmpd="tri">
            <a:solidFill>
              <a:srgbClr val="002060"/>
            </a:solidFill>
            <a:prstDash val="solid"/>
            <a:bevel/>
          </a:ln>
        </p:spPr>
        <p:style>
          <a:lnRef idx="2">
            <a:schemeClr val="accent2"/>
          </a:lnRef>
          <a:fillRef idx="1">
            <a:schemeClr val="lt1"/>
          </a:fillRef>
          <a:effectRef idx="0">
            <a:schemeClr val="accent2"/>
          </a:effectRef>
          <a:fontRef idx="minor">
            <a:schemeClr val="dk1"/>
          </a:fontRef>
        </p:style>
        <p:txBody>
          <a:bodyPr lIns="101242" tIns="50621" rIns="101242" bIns="50621" rtlCol="0" anchor="ctr"/>
          <a:lstStyle/>
          <a:p>
            <a:pPr algn="ctr"/>
            <a:r>
              <a:rPr lang="bn-BD" sz="5400" dirty="0" smtClean="0">
                <a:solidFill>
                  <a:schemeClr val="tx1">
                    <a:lumMod val="95000"/>
                    <a:lumOff val="5000"/>
                  </a:schemeClr>
                </a:solidFill>
                <a:latin typeface="NikoshBAN" panose="02000000000000000000" pitchFamily="2" charset="0"/>
                <a:cs typeface="NikoshBAN" panose="02000000000000000000" pitchFamily="2" charset="0"/>
              </a:rPr>
              <a:t>“গালাগালির কারণে সমাজে অশান্তির সৃষ্টি হতে পারে”- উক্তিটির স্বপক্ষে যুক্তি দাও।</a:t>
            </a:r>
          </a:p>
        </p:txBody>
      </p:sp>
      <p:cxnSp>
        <p:nvCxnSpPr>
          <p:cNvPr id="6" name="Straight Connector 5"/>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268738600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4AFF6-B37C-40D4-BE9E-4E1769EF06E5}"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pic>
        <p:nvPicPr>
          <p:cNvPr id="10243" name="Picture 3" descr="C:\Users\Yunus\Desktop\Islamic Picture\12039340_518459314985766_778949567188883554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44" y="299387"/>
            <a:ext cx="8002156" cy="4501213"/>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3276600" y="6725614"/>
            <a:ext cx="2895600" cy="132386"/>
          </a:xfrm>
        </p:spPr>
        <p:txBody>
          <a:bodyPr/>
          <a:lstStyle/>
          <a:p>
            <a:r>
              <a:rPr lang="bn-BD" dirty="0" smtClean="0"/>
              <a:t>মোঃ ইউনুছ আজাদ</a:t>
            </a:r>
            <a:endParaRPr lang="en-US" dirty="0"/>
          </a:p>
        </p:txBody>
      </p:sp>
      <p:sp>
        <p:nvSpPr>
          <p:cNvPr id="6" name="Rectangle 5"/>
          <p:cNvSpPr/>
          <p:nvPr/>
        </p:nvSpPr>
        <p:spPr>
          <a:xfrm>
            <a:off x="1485322" y="4800600"/>
            <a:ext cx="62484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dirty="0" smtClean="0">
                <a:solidFill>
                  <a:schemeClr val="tx1"/>
                </a:solidFill>
              </a:rPr>
              <a:t>আল্লাহ হাফেজ</a:t>
            </a:r>
            <a:endParaRPr lang="en-US" sz="9600" dirty="0">
              <a:solidFill>
                <a:schemeClr val="tx1"/>
              </a:solidFill>
            </a:endParaRPr>
          </a:p>
        </p:txBody>
      </p:sp>
    </p:spTree>
    <p:extLst>
      <p:ext uri="{BB962C8B-B14F-4D97-AF65-F5344CB8AC3E}">
        <p14:creationId xmlns:p14="http://schemas.microsoft.com/office/powerpoint/2010/main" val="136459424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058946"/>
            <a:ext cx="9753600" cy="7911084"/>
          </a:xfrm>
          <a:solidFill>
            <a:schemeClr val="bg2">
              <a:lumMod val="90000"/>
            </a:schemeClr>
          </a:solidFill>
          <a:ln>
            <a:solidFill>
              <a:schemeClr val="tx1"/>
            </a:solidFill>
          </a:ln>
        </p:spPr>
        <p:txBody>
          <a:bodyPr/>
          <a:lstStyle/>
          <a:p>
            <a:pPr algn="ctr"/>
            <a:r>
              <a:rPr lang="en-US" sz="6000" dirty="0" smtClean="0">
                <a:solidFill>
                  <a:srgbClr val="FF0000"/>
                </a:solidFill>
              </a:rPr>
              <a:t>          </a:t>
            </a:r>
            <a:r>
              <a:rPr lang="en-US" sz="8000" dirty="0" err="1" smtClean="0">
                <a:solidFill>
                  <a:srgbClr val="FF0000"/>
                </a:solidFill>
              </a:rPr>
              <a:t>উপস্হাপনায়ঃ</a:t>
            </a:r>
            <a:endParaRPr lang="en-US" sz="8000" dirty="0" smtClean="0">
              <a:solidFill>
                <a:srgbClr val="FF0000"/>
              </a:solidFill>
            </a:endParaRPr>
          </a:p>
          <a:p>
            <a:pPr algn="ctr"/>
            <a:r>
              <a:rPr lang="en-US" sz="6000" dirty="0" smtClean="0">
                <a:solidFill>
                  <a:srgbClr val="00B050"/>
                </a:solidFill>
              </a:rPr>
              <a:t>           </a:t>
            </a:r>
            <a:r>
              <a:rPr lang="en-US" sz="6000" dirty="0" err="1" smtClean="0">
                <a:solidFill>
                  <a:srgbClr val="00B050"/>
                </a:solidFill>
              </a:rPr>
              <a:t>মোঃআনোয়ার</a:t>
            </a:r>
            <a:r>
              <a:rPr lang="en-US" sz="6000" dirty="0" smtClean="0">
                <a:solidFill>
                  <a:srgbClr val="00B050"/>
                </a:solidFill>
              </a:rPr>
              <a:t> </a:t>
            </a:r>
            <a:r>
              <a:rPr lang="en-US" sz="6000" dirty="0" err="1" smtClean="0">
                <a:solidFill>
                  <a:srgbClr val="00B050"/>
                </a:solidFill>
              </a:rPr>
              <a:t>হোসেন</a:t>
            </a:r>
            <a:endParaRPr lang="en-US" sz="6000" dirty="0" smtClean="0">
              <a:solidFill>
                <a:srgbClr val="00B050"/>
              </a:solidFill>
            </a:endParaRPr>
          </a:p>
          <a:p>
            <a:pPr algn="ctr"/>
            <a:r>
              <a:rPr lang="en-US" sz="4800" dirty="0" smtClean="0">
                <a:solidFill>
                  <a:schemeClr val="tx1"/>
                </a:solidFill>
              </a:rPr>
              <a:t>       </a:t>
            </a:r>
            <a:r>
              <a:rPr lang="en-US" sz="4800" dirty="0" err="1" smtClean="0">
                <a:solidFill>
                  <a:schemeClr val="tx1"/>
                </a:solidFill>
              </a:rPr>
              <a:t>সিনিয়র</a:t>
            </a:r>
            <a:r>
              <a:rPr lang="en-US" sz="4800" dirty="0" smtClean="0">
                <a:solidFill>
                  <a:schemeClr val="tx1"/>
                </a:solidFill>
              </a:rPr>
              <a:t> </a:t>
            </a:r>
            <a:r>
              <a:rPr lang="en-US" sz="4800" dirty="0" err="1" smtClean="0">
                <a:solidFill>
                  <a:schemeClr val="tx1"/>
                </a:solidFill>
              </a:rPr>
              <a:t>শিক্ষক</a:t>
            </a:r>
            <a:endParaRPr lang="en-US" sz="4800" dirty="0" smtClean="0">
              <a:solidFill>
                <a:schemeClr val="tx1"/>
              </a:solidFill>
            </a:endParaRPr>
          </a:p>
          <a:p>
            <a:pPr algn="ctr"/>
            <a:r>
              <a:rPr lang="en-US" sz="4800" dirty="0" smtClean="0">
                <a:solidFill>
                  <a:schemeClr val="tx1"/>
                </a:solidFill>
              </a:rPr>
              <a:t>        </a:t>
            </a:r>
            <a:r>
              <a:rPr lang="en-US" sz="4800" dirty="0" err="1" smtClean="0">
                <a:solidFill>
                  <a:schemeClr val="tx1"/>
                </a:solidFill>
              </a:rPr>
              <a:t>লোহাদী</a:t>
            </a:r>
            <a:r>
              <a:rPr lang="en-US" sz="4800" dirty="0" smtClean="0">
                <a:solidFill>
                  <a:schemeClr val="tx1"/>
                </a:solidFill>
              </a:rPr>
              <a:t> </a:t>
            </a:r>
            <a:r>
              <a:rPr lang="en-US" sz="4800" dirty="0" err="1" smtClean="0">
                <a:solidFill>
                  <a:schemeClr val="tx1"/>
                </a:solidFill>
              </a:rPr>
              <a:t>উচ্চবিদ্যালয়</a:t>
            </a:r>
            <a:endParaRPr lang="en-US" sz="4800" dirty="0" smtClean="0">
              <a:solidFill>
                <a:schemeClr val="tx1"/>
              </a:solidFill>
            </a:endParaRPr>
          </a:p>
          <a:p>
            <a:pPr algn="ctr"/>
            <a:r>
              <a:rPr lang="en-US" sz="4800" dirty="0" smtClean="0">
                <a:solidFill>
                  <a:schemeClr val="tx1"/>
                </a:solidFill>
              </a:rPr>
              <a:t>           </a:t>
            </a:r>
            <a:r>
              <a:rPr lang="en-US" sz="4800" dirty="0" err="1" smtClean="0">
                <a:solidFill>
                  <a:schemeClr val="tx1"/>
                </a:solidFill>
              </a:rPr>
              <a:t>কাপাসিয়া,গাজীপুর</a:t>
            </a:r>
            <a:r>
              <a:rPr lang="en-US" sz="4800" dirty="0" smtClean="0">
                <a:solidFill>
                  <a:schemeClr val="tx1"/>
                </a:solidFill>
              </a:rPr>
              <a:t>।</a:t>
            </a:r>
          </a:p>
          <a:p>
            <a:pPr algn="ctr"/>
            <a:endParaRPr lang="en-US" sz="5400" dirty="0"/>
          </a:p>
        </p:txBody>
      </p:sp>
      <p:sp>
        <p:nvSpPr>
          <p:cNvPr id="4" name="Date Placeholder 3"/>
          <p:cNvSpPr>
            <a:spLocks noGrp="1"/>
          </p:cNvSpPr>
          <p:nvPr>
            <p:ph type="dt" sz="half" idx="10"/>
          </p:nvPr>
        </p:nvSpPr>
        <p:spPr/>
        <p:txBody>
          <a:bodyPr/>
          <a:lstStyle/>
          <a:p>
            <a:pPr>
              <a:defRPr/>
            </a:pPr>
            <a:fld id="{5582725A-D917-4584-A09A-F82EFA328D7A}" type="datetime12">
              <a:rPr lang="bn-BD" smtClean="0"/>
              <a:pPr>
                <a:defRPr/>
              </a:pPr>
              <a:t>18-08-20 07.02</a:t>
            </a:fld>
            <a:endParaRPr lang="en-US"/>
          </a:p>
        </p:txBody>
      </p:sp>
      <p:sp>
        <p:nvSpPr>
          <p:cNvPr id="5" name="Slide Number Placeholder 4"/>
          <p:cNvSpPr>
            <a:spLocks noGrp="1"/>
          </p:cNvSpPr>
          <p:nvPr>
            <p:ph type="sldNum" sz="quarter" idx="12"/>
          </p:nvPr>
        </p:nvSpPr>
        <p:spPr/>
        <p:txBody>
          <a:bodyPr/>
          <a:lstStyle/>
          <a:p>
            <a:pPr>
              <a:defRPr/>
            </a:pPr>
            <a:fld id="{237E7EBE-B282-42FB-A98D-A0ADCF7A44C9}" type="slidenum">
              <a:rPr lang="en-US" smtClean="0"/>
              <a:pPr>
                <a:defRPr/>
              </a:pPr>
              <a:t>2</a:t>
            </a:fld>
            <a:endParaRPr lang="en-US"/>
          </a:p>
        </p:txBody>
      </p:sp>
      <p:pic>
        <p:nvPicPr>
          <p:cNvPr id="6" name="Picture 5" descr="IMG_20160831_0002.jpg"/>
          <p:cNvPicPr>
            <a:picLocks noChangeAspect="1"/>
          </p:cNvPicPr>
          <p:nvPr/>
        </p:nvPicPr>
        <p:blipFill>
          <a:blip r:embed="rId2" cstate="print"/>
          <a:stretch>
            <a:fillRect/>
          </a:stretch>
        </p:blipFill>
        <p:spPr>
          <a:xfrm>
            <a:off x="228600" y="1295400"/>
            <a:ext cx="2971800" cy="4419600"/>
          </a:xfrm>
          <a:prstGeom prst="rect">
            <a:avLst/>
          </a:prstGeom>
        </p:spPr>
      </p:pic>
    </p:spTree>
    <p:extLst>
      <p:ext uri="{BB962C8B-B14F-4D97-AF65-F5344CB8AC3E}">
        <p14:creationId xmlns:p14="http://schemas.microsoft.com/office/powerpoint/2010/main" val="223848479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13934"/>
            <a:ext cx="8229600" cy="4401065"/>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solidFill>
                  <a:schemeClr val="tx1"/>
                </a:solidFill>
              </a:rPr>
              <a:t>আজকে</a:t>
            </a:r>
            <a:r>
              <a:rPr lang="en-US" sz="6000" dirty="0" smtClean="0">
                <a:solidFill>
                  <a:schemeClr val="tx1"/>
                </a:solidFill>
              </a:rPr>
              <a:t> </a:t>
            </a:r>
            <a:r>
              <a:rPr lang="en-US" sz="6000" dirty="0" err="1" smtClean="0">
                <a:solidFill>
                  <a:schemeClr val="tx1"/>
                </a:solidFill>
              </a:rPr>
              <a:t>আমরা</a:t>
            </a:r>
            <a:r>
              <a:rPr lang="en-US" sz="6000" dirty="0" smtClean="0">
                <a:solidFill>
                  <a:schemeClr val="tx1"/>
                </a:solidFill>
              </a:rPr>
              <a:t> </a:t>
            </a:r>
            <a:r>
              <a:rPr lang="en-US" sz="6000" dirty="0" err="1" smtClean="0">
                <a:solidFill>
                  <a:schemeClr val="tx1"/>
                </a:solidFill>
              </a:rPr>
              <a:t>আলোচনা</a:t>
            </a:r>
            <a:r>
              <a:rPr lang="en-US" sz="6000" dirty="0" smtClean="0">
                <a:solidFill>
                  <a:schemeClr val="tx1"/>
                </a:solidFill>
              </a:rPr>
              <a:t>  </a:t>
            </a:r>
            <a:r>
              <a:rPr lang="en-US" sz="6000" dirty="0" err="1" smtClean="0">
                <a:solidFill>
                  <a:schemeClr val="tx1"/>
                </a:solidFill>
              </a:rPr>
              <a:t>করব</a:t>
            </a:r>
            <a:endParaRPr lang="en-US" sz="6000" dirty="0" smtClean="0">
              <a:solidFill>
                <a:schemeClr val="tx1"/>
              </a:solidFill>
            </a:endParaRPr>
          </a:p>
          <a:p>
            <a:pPr algn="ctr"/>
            <a:r>
              <a:rPr lang="bn-IN" sz="4000" dirty="0" smtClean="0">
                <a:solidFill>
                  <a:srgbClr val="FF0000"/>
                </a:solidFill>
              </a:rPr>
              <a:t>৬ষ্ঠ</a:t>
            </a:r>
            <a:r>
              <a:rPr lang="en-US" sz="4000" dirty="0" smtClean="0">
                <a:solidFill>
                  <a:srgbClr val="FF0000"/>
                </a:solidFill>
              </a:rPr>
              <a:t> </a:t>
            </a:r>
            <a:r>
              <a:rPr lang="en-US" sz="4000" dirty="0" err="1" smtClean="0">
                <a:solidFill>
                  <a:srgbClr val="FF0000"/>
                </a:solidFill>
              </a:rPr>
              <a:t>শ্রেণীর</a:t>
            </a:r>
            <a:r>
              <a:rPr lang="en-US" sz="4000" dirty="0" smtClean="0">
                <a:solidFill>
                  <a:srgbClr val="FF0000"/>
                </a:solidFill>
              </a:rPr>
              <a:t> </a:t>
            </a:r>
            <a:r>
              <a:rPr lang="bn-IN" sz="4000" dirty="0" smtClean="0">
                <a:solidFill>
                  <a:srgbClr val="FF0000"/>
                </a:solidFill>
              </a:rPr>
              <a:t>  </a:t>
            </a:r>
            <a:r>
              <a:rPr lang="en-US" sz="4000" dirty="0" err="1" smtClean="0">
                <a:solidFill>
                  <a:srgbClr val="FF0000"/>
                </a:solidFill>
              </a:rPr>
              <a:t>ইসলাম</a:t>
            </a:r>
            <a:r>
              <a:rPr lang="en-US" sz="4000" dirty="0" smtClean="0">
                <a:solidFill>
                  <a:srgbClr val="FF0000"/>
                </a:solidFill>
              </a:rPr>
              <a:t> ও </a:t>
            </a:r>
            <a:r>
              <a:rPr lang="en-US" sz="4000" dirty="0" err="1" smtClean="0">
                <a:solidFill>
                  <a:srgbClr val="FF0000"/>
                </a:solidFill>
              </a:rPr>
              <a:t>নৈতিক</a:t>
            </a:r>
            <a:r>
              <a:rPr lang="en-US" sz="4000" dirty="0" smtClean="0">
                <a:solidFill>
                  <a:srgbClr val="FF0000"/>
                </a:solidFill>
              </a:rPr>
              <a:t> </a:t>
            </a:r>
            <a:r>
              <a:rPr lang="en-US" sz="4000" dirty="0" err="1" smtClean="0">
                <a:solidFill>
                  <a:srgbClr val="FF0000"/>
                </a:solidFill>
              </a:rPr>
              <a:t>শিক্ষা</a:t>
            </a:r>
            <a:r>
              <a:rPr lang="en-US" sz="4000" dirty="0" smtClean="0">
                <a:solidFill>
                  <a:srgbClr val="FF0000"/>
                </a:solidFill>
              </a:rPr>
              <a:t>   </a:t>
            </a:r>
          </a:p>
          <a:p>
            <a:pPr algn="ctr"/>
            <a:r>
              <a:rPr lang="en-US" sz="4000" dirty="0" err="1" smtClean="0">
                <a:solidFill>
                  <a:srgbClr val="FF0000"/>
                </a:solidFill>
              </a:rPr>
              <a:t>অধ্যায়ঃ</a:t>
            </a:r>
            <a:r>
              <a:rPr lang="bn-IN" sz="4000" dirty="0" smtClean="0">
                <a:solidFill>
                  <a:srgbClr val="FF0000"/>
                </a:solidFill>
              </a:rPr>
              <a:t> </a:t>
            </a:r>
            <a:r>
              <a:rPr lang="en-US" sz="4000" dirty="0" err="1" smtClean="0">
                <a:solidFill>
                  <a:srgbClr val="FF0000"/>
                </a:solidFill>
              </a:rPr>
              <a:t>চতুর্থ</a:t>
            </a:r>
            <a:r>
              <a:rPr lang="en-US" sz="4000" dirty="0" smtClean="0">
                <a:solidFill>
                  <a:srgbClr val="FF0000"/>
                </a:solidFill>
              </a:rPr>
              <a:t>  </a:t>
            </a:r>
          </a:p>
          <a:p>
            <a:pPr algn="ctr"/>
            <a:r>
              <a:rPr lang="en-US" sz="4000" dirty="0" err="1" smtClean="0">
                <a:solidFill>
                  <a:srgbClr val="FF0000"/>
                </a:solidFill>
              </a:rPr>
              <a:t>পাঠঃ</a:t>
            </a:r>
            <a:r>
              <a:rPr lang="en-US" sz="4000" dirty="0" smtClean="0">
                <a:solidFill>
                  <a:srgbClr val="FF0000"/>
                </a:solidFill>
              </a:rPr>
              <a:t> ১</a:t>
            </a:r>
            <a:r>
              <a:rPr lang="bn-IN" sz="4000" dirty="0" smtClean="0">
                <a:solidFill>
                  <a:srgbClr val="FF0000"/>
                </a:solidFill>
              </a:rPr>
              <a:t>১</a:t>
            </a:r>
            <a:endParaRPr lang="en-US" sz="4000" dirty="0" smtClean="0">
              <a:solidFill>
                <a:srgbClr val="FF0000"/>
              </a:solidFill>
            </a:endParaRPr>
          </a:p>
          <a:p>
            <a:pPr algn="ctr"/>
            <a:r>
              <a:rPr lang="en-US" sz="4000" dirty="0" err="1" smtClean="0">
                <a:solidFill>
                  <a:srgbClr val="FF0000"/>
                </a:solidFill>
              </a:rPr>
              <a:t>আলোচ্য</a:t>
            </a:r>
            <a:r>
              <a:rPr lang="en-US" sz="4000" dirty="0" smtClean="0">
                <a:solidFill>
                  <a:srgbClr val="FF0000"/>
                </a:solidFill>
              </a:rPr>
              <a:t> </a:t>
            </a:r>
            <a:r>
              <a:rPr lang="en-US" sz="4000" dirty="0" err="1" smtClean="0">
                <a:solidFill>
                  <a:srgbClr val="FF0000"/>
                </a:solidFill>
              </a:rPr>
              <a:t>বিষয়ঃ</a:t>
            </a:r>
            <a:r>
              <a:rPr lang="en-US" sz="4000" dirty="0" smtClean="0">
                <a:solidFill>
                  <a:srgbClr val="FF0000"/>
                </a:solidFill>
              </a:rPr>
              <a:t> </a:t>
            </a:r>
            <a:r>
              <a:rPr lang="bn-IN" sz="4000" dirty="0" smtClean="0">
                <a:solidFill>
                  <a:srgbClr val="FF0000"/>
                </a:solidFill>
              </a:rPr>
              <a:t> </a:t>
            </a:r>
            <a:r>
              <a:rPr lang="bn-IN" sz="6000" dirty="0" smtClean="0">
                <a:solidFill>
                  <a:schemeClr val="tx1"/>
                </a:solidFill>
              </a:rPr>
              <a:t>গালীদেওয়া</a:t>
            </a:r>
            <a:endParaRPr lang="en-US" sz="6000" dirty="0">
              <a:solidFill>
                <a:schemeClr val="tx1"/>
              </a:solidFill>
            </a:endParaRPr>
          </a:p>
        </p:txBody>
      </p:sp>
    </p:spTree>
    <p:extLst>
      <p:ext uri="{BB962C8B-B14F-4D97-AF65-F5344CB8AC3E}">
        <p14:creationId xmlns:p14="http://schemas.microsoft.com/office/powerpoint/2010/main" val="229404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3" name="Date Placeholder 2"/>
          <p:cNvSpPr>
            <a:spLocks noGrp="1"/>
          </p:cNvSpPr>
          <p:nvPr>
            <p:ph type="dt" sz="half" idx="10"/>
          </p:nvPr>
        </p:nvSpPr>
        <p:spPr/>
        <p:txBody>
          <a:bodyPr/>
          <a:lstStyle/>
          <a:p>
            <a:fld id="{884E4948-2D3A-451C-9063-9083841C1366}" type="datetime1">
              <a:rPr lang="en-US" smtClean="0"/>
              <a:pPr/>
              <a:t>8/18/2020</a:t>
            </a:fld>
            <a:endParaRPr lang="en-US"/>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5638800"/>
            <a:ext cx="77724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গালিগালাজ করছে।</a:t>
            </a:r>
          </a:p>
        </p:txBody>
      </p:sp>
      <p:pic>
        <p:nvPicPr>
          <p:cNvPr id="2050" name="Picture 2" descr="C:\Users\Yunus\Desktop\Zamima\5__ID_10089829_52386128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90600"/>
            <a:ext cx="7010400" cy="440745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bn-BD" smtClean="0"/>
              <a:t>মোঃ ইউনুছ আজাদ</a:t>
            </a:r>
            <a:endParaRPr lang="en-US"/>
          </a:p>
        </p:txBody>
      </p:sp>
      <p:sp>
        <p:nvSpPr>
          <p:cNvPr id="10" name="TextBox 9"/>
          <p:cNvSpPr txBox="1"/>
          <p:nvPr/>
        </p:nvSpPr>
        <p:spPr>
          <a:xfrm>
            <a:off x="1104900" y="0"/>
            <a:ext cx="70485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এসো </a:t>
            </a:r>
            <a:r>
              <a:rPr lang="bn-BD" sz="4800" dirty="0" smtClean="0">
                <a:solidFill>
                  <a:schemeClr val="tx1"/>
                </a:solidFill>
                <a:latin typeface="NikoshBAN" pitchFamily="2" charset="0"/>
                <a:cs typeface="NikoshBAN" pitchFamily="2" charset="0"/>
              </a:rPr>
              <a:t>ছবি</a:t>
            </a:r>
            <a:r>
              <a:rPr lang="en-US" sz="4800" dirty="0" err="1" smtClean="0">
                <a:solidFill>
                  <a:schemeClr val="tx1"/>
                </a:solidFill>
                <a:latin typeface="NikoshBAN" pitchFamily="2" charset="0"/>
                <a:cs typeface="NikoshBAN" pitchFamily="2" charset="0"/>
              </a:rPr>
              <a:t>টি</a:t>
            </a:r>
            <a:r>
              <a:rPr lang="bn-BD" sz="4800" dirty="0" smtClean="0">
                <a:solidFill>
                  <a:schemeClr val="tx1"/>
                </a:solidFill>
                <a:latin typeface="NikoshBAN" pitchFamily="2" charset="0"/>
                <a:cs typeface="NikoshBAN" pitchFamily="2" charset="0"/>
              </a:rPr>
              <a:t> </a:t>
            </a:r>
            <a:r>
              <a:rPr lang="bn-BD" sz="4800" dirty="0" smtClean="0">
                <a:solidFill>
                  <a:schemeClr val="tx1"/>
                </a:solidFill>
                <a:latin typeface="NikoshBAN" pitchFamily="2" charset="0"/>
                <a:cs typeface="NikoshBAN" pitchFamily="2" charset="0"/>
              </a:rPr>
              <a:t>ভালভাবে দেখি</a:t>
            </a:r>
            <a:r>
              <a:rPr lang="en-US" sz="4800" dirty="0" smtClean="0">
                <a:solidFill>
                  <a:schemeClr val="tx1"/>
                </a:solidFill>
                <a:latin typeface="NikoshBAN" pitchFamily="2" charset="0"/>
                <a:cs typeface="NikoshBAN" pitchFamily="2" charset="0"/>
              </a:rPr>
              <a:t>-</a:t>
            </a:r>
            <a:endParaRPr lang="bn-BD" sz="4800" dirty="0" smtClean="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01418202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5E547-9BC4-48F5-9075-9F8CBDD2B0A4}"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04900" y="0"/>
            <a:ext cx="70485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a:solidFill>
                  <a:schemeClr val="tx1"/>
                </a:solidFill>
                <a:latin typeface="NikoshBAN" pitchFamily="2" charset="0"/>
                <a:cs typeface="NikoshBAN" pitchFamily="2" charset="0"/>
              </a:rPr>
              <a:t>এসো </a:t>
            </a:r>
            <a:r>
              <a:rPr lang="bn-BD" sz="4800" dirty="0" smtClean="0">
                <a:solidFill>
                  <a:schemeClr val="tx1"/>
                </a:solidFill>
                <a:latin typeface="NikoshBAN" pitchFamily="2" charset="0"/>
                <a:cs typeface="NikoshBAN" pitchFamily="2" charset="0"/>
              </a:rPr>
              <a:t>ছবি</a:t>
            </a:r>
            <a:r>
              <a:rPr lang="en-US" sz="4800" dirty="0" err="1" smtClean="0">
                <a:solidFill>
                  <a:schemeClr val="tx1"/>
                </a:solidFill>
                <a:latin typeface="NikoshBAN" pitchFamily="2" charset="0"/>
                <a:cs typeface="NikoshBAN" pitchFamily="2" charset="0"/>
              </a:rPr>
              <a:t>টি</a:t>
            </a:r>
            <a:r>
              <a:rPr lang="bn-BD" sz="4800" dirty="0" smtClean="0">
                <a:solidFill>
                  <a:schemeClr val="tx1"/>
                </a:solidFill>
                <a:latin typeface="NikoshBAN" pitchFamily="2" charset="0"/>
                <a:cs typeface="NikoshBAN" pitchFamily="2" charset="0"/>
              </a:rPr>
              <a:t> </a:t>
            </a:r>
            <a:r>
              <a:rPr lang="bn-BD" sz="4800" dirty="0">
                <a:solidFill>
                  <a:schemeClr val="tx1"/>
                </a:solidFill>
                <a:latin typeface="NikoshBAN" pitchFamily="2" charset="0"/>
                <a:cs typeface="NikoshBAN" pitchFamily="2" charset="0"/>
              </a:rPr>
              <a:t>ভালভাবে দেখি</a:t>
            </a:r>
            <a:r>
              <a:rPr lang="en-US" sz="4800" dirty="0">
                <a:solidFill>
                  <a:schemeClr val="tx1"/>
                </a:solidFill>
                <a:latin typeface="NikoshBAN" pitchFamily="2" charset="0"/>
                <a:cs typeface="NikoshBAN" pitchFamily="2" charset="0"/>
              </a:rPr>
              <a:t>-</a:t>
            </a:r>
            <a:endParaRPr lang="bn-BD" sz="4800" dirty="0">
              <a:solidFill>
                <a:schemeClr val="tx1"/>
              </a:solidFill>
              <a:latin typeface="NikoshBAN" pitchFamily="2" charset="0"/>
              <a:cs typeface="NikoshBAN" pitchFamily="2" charset="0"/>
            </a:endParaRPr>
          </a:p>
        </p:txBody>
      </p:sp>
      <p:sp>
        <p:nvSpPr>
          <p:cNvPr id="7" name="TextBox 6"/>
          <p:cNvSpPr txBox="1"/>
          <p:nvPr/>
        </p:nvSpPr>
        <p:spPr>
          <a:xfrm>
            <a:off x="685800" y="5334000"/>
            <a:ext cx="77724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smtClean="0">
                <a:solidFill>
                  <a:schemeClr val="tx1"/>
                </a:solidFill>
                <a:latin typeface="NikoshBAN" pitchFamily="2" charset="0"/>
                <a:cs typeface="NikoshBAN" pitchFamily="2" charset="0"/>
              </a:rPr>
              <a:t>প্রতিপক্ষকে তিরস্কার </a:t>
            </a:r>
            <a:r>
              <a:rPr lang="bn-BD" sz="4800" dirty="0" smtClean="0">
                <a:solidFill>
                  <a:schemeClr val="tx1"/>
                </a:solidFill>
                <a:latin typeface="NikoshBAN" pitchFamily="2" charset="0"/>
                <a:cs typeface="NikoshBAN" pitchFamily="2" charset="0"/>
              </a:rPr>
              <a:t>করছে।</a:t>
            </a:r>
          </a:p>
        </p:txBody>
      </p:sp>
      <p:sp>
        <p:nvSpPr>
          <p:cNvPr id="4" name="Footer Placeholder 3"/>
          <p:cNvSpPr>
            <a:spLocks noGrp="1"/>
          </p:cNvSpPr>
          <p:nvPr>
            <p:ph type="ftr" sz="quarter" idx="11"/>
          </p:nvPr>
        </p:nvSpPr>
        <p:spPr/>
        <p:txBody>
          <a:bodyPr/>
          <a:lstStyle/>
          <a:p>
            <a:r>
              <a:rPr lang="bn-BD" smtClean="0"/>
              <a:t>মোঃ ইউনুছ আজাদ</a:t>
            </a: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066800"/>
            <a:ext cx="6400800" cy="4270879"/>
          </a:xfrm>
          <a:prstGeom prst="rect">
            <a:avLst/>
          </a:prstGeom>
        </p:spPr>
      </p:pic>
    </p:spTree>
    <p:extLst>
      <p:ext uri="{BB962C8B-B14F-4D97-AF65-F5344CB8AC3E}">
        <p14:creationId xmlns:p14="http://schemas.microsoft.com/office/powerpoint/2010/main" val="193712728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TextBox 4"/>
          <p:cNvSpPr txBox="1"/>
          <p:nvPr/>
        </p:nvSpPr>
        <p:spPr>
          <a:xfrm>
            <a:off x="2590800" y="0"/>
            <a:ext cx="3886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আজকের পাঠ</a:t>
            </a:r>
          </a:p>
        </p:txBody>
      </p:sp>
      <p:cxnSp>
        <p:nvCxnSpPr>
          <p:cNvPr id="6" name="Straight Connector 5"/>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a:ln>
            <a:noFill/>
          </a:ln>
        </p:spPr>
        <p:txBody>
          <a:bodyPr/>
          <a:lstStyle/>
          <a:p>
            <a:fld id="{5D50F6F3-525D-4118-9BAB-A0390AA2D21E}" type="datetime1">
              <a:rPr lang="en-US" smtClean="0"/>
              <a:pPr/>
              <a:t>8/18/2020</a:t>
            </a:fld>
            <a:endParaRPr lang="en-US" dirty="0"/>
          </a:p>
        </p:txBody>
      </p:sp>
      <p:sp>
        <p:nvSpPr>
          <p:cNvPr id="9" name="TextBox 8"/>
          <p:cNvSpPr txBox="1"/>
          <p:nvPr/>
        </p:nvSpPr>
        <p:spPr>
          <a:xfrm>
            <a:off x="609600" y="5181600"/>
            <a:ext cx="8077200" cy="186994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11500" b="1" dirty="0" smtClean="0">
                <a:ln w="28575">
                  <a:solidFill>
                    <a:schemeClr val="tx1"/>
                  </a:solidFill>
                </a:ln>
                <a:solidFill>
                  <a:srgbClr val="7030A0"/>
                </a:solidFill>
                <a:effectLst>
                  <a:glow rad="101600">
                    <a:schemeClr val="accent2">
                      <a:satMod val="175000"/>
                      <a:alpha val="40000"/>
                    </a:schemeClr>
                  </a:glow>
                  <a:outerShdw blurRad="38100" dist="38100" dir="2700000" algn="tl">
                    <a:srgbClr val="000000">
                      <a:alpha val="43137"/>
                    </a:srgbClr>
                  </a:outerShdw>
                </a:effectLst>
                <a:latin typeface="NikoshBAN" pitchFamily="2" charset="0"/>
                <a:cs typeface="NikoshBAN" pitchFamily="2" charset="0"/>
              </a:rPr>
              <a:t>গালি দেওয়া</a:t>
            </a:r>
          </a:p>
        </p:txBody>
      </p:sp>
      <p:pic>
        <p:nvPicPr>
          <p:cNvPr id="4098" name="Picture 2" descr="C:\Users\Yunus\Desktop\Zamima\Psyclog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23351"/>
            <a:ext cx="8061434" cy="4486849"/>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124247354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AA9DF-A92D-4D0A-9C03-F891797D53F3}"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TextBox 3"/>
          <p:cNvSpPr txBox="1"/>
          <p:nvPr/>
        </p:nvSpPr>
        <p:spPr>
          <a:xfrm>
            <a:off x="477044" y="1853625"/>
            <a:ext cx="8285956" cy="4641935"/>
          </a:xfrm>
          <a:prstGeom prst="rect">
            <a:avLst/>
          </a:prstGeom>
        </p:spPr>
        <p:style>
          <a:lnRef idx="2">
            <a:schemeClr val="accent1"/>
          </a:lnRef>
          <a:fillRef idx="1">
            <a:schemeClr val="lt1"/>
          </a:fillRef>
          <a:effectRef idx="0">
            <a:schemeClr val="accent1"/>
          </a:effectRef>
          <a:fontRef idx="minor">
            <a:schemeClr val="dk1"/>
          </a:fontRef>
        </p:style>
        <p:txBody>
          <a:bodyPr wrap="square" lIns="101242" tIns="50621" rIns="101242" bIns="50621"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4800" b="1" u="sng" dirty="0">
                <a:ln w="11430"/>
                <a:effectLst>
                  <a:outerShdw blurRad="50800" dist="39000" dir="5460000" algn="tl">
                    <a:srgbClr val="000000">
                      <a:alpha val="38000"/>
                    </a:srgbClr>
                  </a:outerShdw>
                </a:effectLst>
                <a:latin typeface="NikoshBAN" pitchFamily="2" charset="0"/>
                <a:cs typeface="NikoshBAN" pitchFamily="2" charset="0"/>
              </a:rPr>
              <a:t>এ পাঠ শেষে শিক্ষার্থীরা-</a:t>
            </a:r>
          </a:p>
          <a:p>
            <a:endParaRPr lang="bn-BD" sz="700" b="1" u="sng" dirty="0">
              <a:ln w="11430"/>
              <a:effectLst>
                <a:outerShdw blurRad="50800" dist="39000" dir="5460000" algn="tl">
                  <a:srgbClr val="000000">
                    <a:alpha val="38000"/>
                  </a:srgbClr>
                </a:outerShdw>
              </a:effectLst>
              <a:latin typeface="NikoshBAN" pitchFamily="2" charset="0"/>
              <a:cs typeface="NikoshBAN" pitchFamily="2" charset="0"/>
            </a:endParaRPr>
          </a:p>
          <a:p>
            <a:pPr marL="569488" indent="-569488">
              <a:buFont typeface="+mj-lt"/>
              <a:buAutoNum type="arabicPeriod"/>
            </a:pPr>
            <a:r>
              <a:rPr lang="bn-BD" sz="4000" b="1" dirty="0" smtClean="0">
                <a:ln w="11430"/>
                <a:effectLst>
                  <a:outerShdw blurRad="50800" dist="39000" dir="5460000" algn="tl">
                    <a:srgbClr val="000000">
                      <a:alpha val="38000"/>
                    </a:srgbClr>
                  </a:outerShdw>
                </a:effectLst>
                <a:latin typeface="NikoshBAN" pitchFamily="2" charset="0"/>
                <a:cs typeface="NikoshBAN" pitchFamily="2" charset="0"/>
              </a:rPr>
              <a:t>গালি এর পরিচয় বলতে পারবে।</a:t>
            </a:r>
          </a:p>
          <a:p>
            <a:pPr marL="569488" indent="-569488">
              <a:buFont typeface="+mj-lt"/>
              <a:buAutoNum type="arabicPeriod"/>
            </a:pP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এক</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মুসলমান</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অন্য</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মুসলমান</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কে</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গালি</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দেওয়া</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কী</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তা</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বলতে</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effectLst>
                  <a:outerShdw blurRad="50800" dist="39000" dir="5460000" algn="tl">
                    <a:srgbClr val="000000">
                      <a:alpha val="38000"/>
                    </a:srgbClr>
                  </a:outerShdw>
                </a:effectLst>
                <a:latin typeface="NikoshBAN" pitchFamily="2" charset="0"/>
                <a:cs typeface="NikoshBAN" pitchFamily="2" charset="0"/>
              </a:rPr>
              <a:t>পারবে</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p>
          <a:p>
            <a:pPr marL="569488" indent="-569488">
              <a:buFont typeface="+mj-lt"/>
              <a:buAutoNum type="arabicPeriod"/>
            </a:pP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effectLst>
                  <a:outerShdw blurRad="50800" dist="39000" dir="5460000" algn="tl">
                    <a:srgbClr val="000000">
                      <a:alpha val="38000"/>
                    </a:srgbClr>
                  </a:outerShdw>
                </a:effectLst>
                <a:latin typeface="NikoshBAN" pitchFamily="2" charset="0"/>
                <a:cs typeface="NikoshBAN" pitchFamily="2" charset="0"/>
              </a:rPr>
              <a:t>গালি দেওয়ার কুফল বর্ণনা করতে পারবে।</a:t>
            </a:r>
            <a:endParaRPr lang="en-US" sz="4000" b="1" dirty="0" smtClean="0">
              <a:ln w="11430"/>
              <a:effectLst>
                <a:outerShdw blurRad="50800" dist="39000" dir="5460000" algn="tl">
                  <a:srgbClr val="000000">
                    <a:alpha val="38000"/>
                  </a:srgbClr>
                </a:outerShdw>
              </a:effectLst>
              <a:latin typeface="NikoshBAN" pitchFamily="2" charset="0"/>
              <a:cs typeface="NikoshBAN" pitchFamily="2" charset="0"/>
            </a:endParaRPr>
          </a:p>
          <a:p>
            <a:pPr marL="569488" indent="-569488">
              <a:buFont typeface="+mj-lt"/>
              <a:buAutoNum type="arabicPeriod"/>
            </a:pPr>
            <a:endParaRPr lang="bn-BD" sz="4000" b="1" dirty="0" smtClean="0">
              <a:ln w="11430"/>
              <a:effectLst>
                <a:outerShdw blurRad="50800" dist="39000" dir="5460000" algn="tl">
                  <a:srgbClr val="000000">
                    <a:alpha val="38000"/>
                  </a:srgbClr>
                </a:outerShdw>
              </a:effectLst>
              <a:latin typeface="NikoshBAN" pitchFamily="2" charset="0"/>
              <a:cs typeface="NikoshBAN" pitchFamily="2" charset="0"/>
            </a:endParaRPr>
          </a:p>
          <a:p>
            <a:pPr marL="569488" indent="-569488">
              <a:buFont typeface="+mj-lt"/>
              <a:buAutoNum type="arabicPeriod"/>
            </a:pPr>
            <a:endParaRPr lang="bn-BD" sz="4000" b="1" dirty="0" smtClean="0">
              <a:ln w="11430"/>
              <a:effectLst>
                <a:outerShdw blurRad="50800" dist="39000" dir="5460000" algn="tl">
                  <a:srgbClr val="000000">
                    <a:alpha val="38000"/>
                  </a:srgbClr>
                </a:outerShdw>
              </a:effectLst>
              <a:latin typeface="NikoshBAN" pitchFamily="2" charset="0"/>
              <a:cs typeface="NikoshBAN" pitchFamily="2" charset="0"/>
            </a:endParaRPr>
          </a:p>
        </p:txBody>
      </p:sp>
      <p:sp>
        <p:nvSpPr>
          <p:cNvPr id="5" name="TextBox 4"/>
          <p:cNvSpPr txBox="1"/>
          <p:nvPr/>
        </p:nvSpPr>
        <p:spPr>
          <a:xfrm>
            <a:off x="3200400" y="0"/>
            <a:ext cx="2667000" cy="93322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101242" tIns="50621" rIns="101242" bIns="50621" rtlCol="0">
            <a:spAutoFit/>
          </a:bodyPr>
          <a:lstStyle/>
          <a:p>
            <a:pPr algn="ctr"/>
            <a:r>
              <a:rPr lang="bn-BD" sz="5400" dirty="0">
                <a:solidFill>
                  <a:schemeClr val="tx1"/>
                </a:solidFill>
                <a:latin typeface="NikoshBAN" pitchFamily="2" charset="0"/>
                <a:cs typeface="NikoshBAN" pitchFamily="2" charset="0"/>
              </a:rPr>
              <a:t>শিখনফল</a:t>
            </a:r>
            <a:endParaRPr lang="en-US" sz="5400" dirty="0">
              <a:solidFill>
                <a:schemeClr val="tx1"/>
              </a:solidFill>
              <a:latin typeface="NikoshBAN" pitchFamily="2" charset="0"/>
              <a:cs typeface="NikoshBAN" pitchFamily="2" charset="0"/>
            </a:endParaRPr>
          </a:p>
        </p:txBody>
      </p:sp>
      <p:cxnSp>
        <p:nvCxnSpPr>
          <p:cNvPr id="6" name="Straight Connector 5"/>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258825259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58BF4-1FEF-4A4D-A9F8-03A4B6F7961B}"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4062" y="5410200"/>
            <a:ext cx="8382000" cy="12082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3600" dirty="0" smtClean="0">
                <a:solidFill>
                  <a:schemeClr val="tx1"/>
                </a:solidFill>
                <a:latin typeface="NikoshBAN" pitchFamily="2" charset="0"/>
                <a:cs typeface="NikoshBAN" pitchFamily="2" charset="0"/>
              </a:rPr>
              <a:t>কাউকে মন্দ নামে ডাকা, মন্দ কথা বলা, তিরস্কার করা, </a:t>
            </a:r>
            <a:r>
              <a:rPr lang="bn-BD" sz="3600" dirty="0">
                <a:solidFill>
                  <a:schemeClr val="tx1"/>
                </a:solidFill>
                <a:latin typeface="NikoshBAN" pitchFamily="2" charset="0"/>
                <a:cs typeface="NikoshBAN" pitchFamily="2" charset="0"/>
              </a:rPr>
              <a:t>অ</a:t>
            </a:r>
            <a:r>
              <a:rPr lang="bn-BD" sz="3600" dirty="0" smtClean="0">
                <a:solidFill>
                  <a:schemeClr val="tx1"/>
                </a:solidFill>
                <a:latin typeface="NikoshBAN" pitchFamily="2" charset="0"/>
                <a:cs typeface="NikoshBAN" pitchFamily="2" charset="0"/>
              </a:rPr>
              <a:t>শালিন বা অশ্লীল কথা বলা হলো গালি দেওয়া।</a:t>
            </a:r>
          </a:p>
        </p:txBody>
      </p:sp>
      <p:pic>
        <p:nvPicPr>
          <p:cNvPr id="5122" name="Picture 2" descr="C:\Users\Yunus\Desktop\Zamima\52165ea489cc7-Untitle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86600" cy="4278086"/>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bn-BD" smtClean="0"/>
              <a:t>মোঃ ইউনুছ আজাদ</a:t>
            </a:r>
            <a:endParaRPr lang="en-US"/>
          </a:p>
        </p:txBody>
      </p:sp>
    </p:spTree>
    <p:extLst>
      <p:ext uri="{BB962C8B-B14F-4D97-AF65-F5344CB8AC3E}">
        <p14:creationId xmlns:p14="http://schemas.microsoft.com/office/powerpoint/2010/main" val="207429415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5606A-1B6B-49DB-88C2-B765C69E94B6}" type="datetime1">
              <a:rPr lang="en-US" smtClean="0"/>
              <a:pPr/>
              <a:t>8/18/2020</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TextBox 3"/>
          <p:cNvSpPr txBox="1"/>
          <p:nvPr/>
        </p:nvSpPr>
        <p:spPr>
          <a:xfrm>
            <a:off x="1929962" y="0"/>
            <a:ext cx="5410200" cy="9312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5400" dirty="0" smtClean="0">
                <a:solidFill>
                  <a:schemeClr val="tx1"/>
                </a:solidFill>
                <a:latin typeface="NikoshBAN" pitchFamily="2" charset="0"/>
                <a:cs typeface="NikoshBAN" pitchFamily="2" charset="0"/>
              </a:rPr>
              <a:t>গালি দেওয়া</a:t>
            </a:r>
          </a:p>
        </p:txBody>
      </p:sp>
      <p:cxnSp>
        <p:nvCxnSpPr>
          <p:cNvPr id="5" name="Straight Connector 4"/>
          <p:cNvCxnSpPr/>
          <p:nvPr/>
        </p:nvCxnSpPr>
        <p:spPr>
          <a:xfrm>
            <a:off x="0" y="838200"/>
            <a:ext cx="9144000" cy="0"/>
          </a:xfrm>
          <a:prstGeom prst="line">
            <a:avLst/>
          </a:prstGeom>
          <a:ln w="57150">
            <a:solidFill>
              <a:schemeClr val="tx2">
                <a:lumMod val="75000"/>
              </a:schemeClr>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2455" y="5685018"/>
            <a:ext cx="8382000" cy="8388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9261" tIns="49630" rIns="99261" bIns="49630" rtlCol="0">
            <a:spAutoFit/>
          </a:bodyPr>
          <a:lstStyle/>
          <a:p>
            <a:pPr algn="ctr"/>
            <a:r>
              <a:rPr lang="bn-BD" sz="4800" dirty="0" smtClean="0">
                <a:solidFill>
                  <a:schemeClr val="tx1"/>
                </a:solidFill>
                <a:latin typeface="NikoshBAN" pitchFamily="2" charset="0"/>
                <a:cs typeface="NikoshBAN" pitchFamily="2" charset="0"/>
              </a:rPr>
              <a:t>কারও প্রতি হীনতা ও ঘৃণা প্রকাশ গালিস্বরূপ।</a:t>
            </a:r>
          </a:p>
        </p:txBody>
      </p:sp>
      <p:sp>
        <p:nvSpPr>
          <p:cNvPr id="6" name="Footer Placeholder 5"/>
          <p:cNvSpPr>
            <a:spLocks noGrp="1"/>
          </p:cNvSpPr>
          <p:nvPr>
            <p:ph type="ftr" sz="quarter" idx="11"/>
          </p:nvPr>
        </p:nvSpPr>
        <p:spPr/>
        <p:txBody>
          <a:bodyPr/>
          <a:lstStyle/>
          <a:p>
            <a:r>
              <a:rPr lang="bn-BD" smtClean="0"/>
              <a:t>মোঃ ইউনুছ আজাদ</a:t>
            </a: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6562" y="1023301"/>
            <a:ext cx="6528238" cy="4644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7523854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7">
      <a:majorFont>
        <a:latin typeface="NikoshBAN"/>
        <a:ea typeface=""/>
        <a:cs typeface="NikoshBAN"/>
      </a:majorFont>
      <a:minorFont>
        <a:latin typeface="NikoshBAN"/>
        <a:ea typeface=""/>
        <a:cs typeface="NikoshB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8546</TotalTime>
  <Words>719</Words>
  <Application>Microsoft Office PowerPoint</Application>
  <PresentationFormat>On-screen Show (4:3)</PresentationFormat>
  <Paragraphs>132</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Anowar</cp:lastModifiedBy>
  <cp:revision>1138</cp:revision>
  <dcterms:created xsi:type="dcterms:W3CDTF">2006-08-16T00:00:00Z</dcterms:created>
  <dcterms:modified xsi:type="dcterms:W3CDTF">2020-08-18T01:07:00Z</dcterms:modified>
</cp:coreProperties>
</file>