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59" r:id="rId4"/>
    <p:sldId id="261" r:id="rId5"/>
    <p:sldId id="267" r:id="rId6"/>
    <p:sldId id="270" r:id="rId7"/>
    <p:sldId id="263" r:id="rId8"/>
    <p:sldId id="264" r:id="rId9"/>
    <p:sldId id="271" r:id="rId10"/>
    <p:sldId id="272" r:id="rId11"/>
    <p:sldId id="281" r:id="rId12"/>
    <p:sldId id="275" r:id="rId13"/>
    <p:sldId id="266" r:id="rId14"/>
    <p:sldId id="280" r:id="rId15"/>
    <p:sldId id="269" r:id="rId16"/>
    <p:sldId id="268" r:id="rId17"/>
    <p:sldId id="274" r:id="rId18"/>
    <p:sldId id="273" r:id="rId19"/>
    <p:sldId id="279" r:id="rId20"/>
    <p:sldId id="276" r:id="rId21"/>
    <p:sldId id="277" r:id="rId22"/>
    <p:sldId id="278" r:id="rId23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C4C4C4"/>
    <a:srgbClr val="CBCBCB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5A65-9FD5-421A-8D97-0548B8EA032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7DA1-6656-41DC-BFC4-4B14C67EF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48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5A65-9FD5-421A-8D97-0548B8EA032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7DA1-6656-41DC-BFC4-4B14C67EF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6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5A65-9FD5-421A-8D97-0548B8EA032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7DA1-6656-41DC-BFC4-4B14C67EF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7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5A65-9FD5-421A-8D97-0548B8EA032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7DA1-6656-41DC-BFC4-4B14C67EF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5A65-9FD5-421A-8D97-0548B8EA032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7DA1-6656-41DC-BFC4-4B14C67EF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3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5A65-9FD5-421A-8D97-0548B8EA032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7DA1-6656-41DC-BFC4-4B14C67EF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5A65-9FD5-421A-8D97-0548B8EA032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7DA1-6656-41DC-BFC4-4B14C67EF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1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5A65-9FD5-421A-8D97-0548B8EA032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7DA1-6656-41DC-BFC4-4B14C67EF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9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5A65-9FD5-421A-8D97-0548B8EA032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7DA1-6656-41DC-BFC4-4B14C67EF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9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5A65-9FD5-421A-8D97-0548B8EA032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7DA1-6656-41DC-BFC4-4B14C67EF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5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A5A65-9FD5-421A-8D97-0548B8EA032A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7DA1-6656-41DC-BFC4-4B14C67EF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9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3D8534-FF54-4512-81CE-0C184C214E42}"/>
              </a:ext>
            </a:extLst>
          </p:cNvPr>
          <p:cNvGrpSpPr/>
          <p:nvPr userDrawn="1"/>
        </p:nvGrpSpPr>
        <p:grpSpPr>
          <a:xfrm>
            <a:off x="0" y="0"/>
            <a:ext cx="11430000" cy="6858000"/>
            <a:chOff x="0" y="0"/>
            <a:chExt cx="12192000" cy="6858000"/>
          </a:xfrm>
          <a:gradFill flip="none" rotWithShape="1">
            <a:gsLst>
              <a:gs pos="0">
                <a:srgbClr val="FFFF00"/>
              </a:gs>
              <a:gs pos="30000">
                <a:schemeClr val="accent4">
                  <a:lumMod val="60000"/>
                  <a:lumOff val="40000"/>
                </a:schemeClr>
              </a:gs>
              <a:gs pos="5800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3500000" scaled="1"/>
            <a:tileRect/>
          </a:gradFill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F3543BDA-7C5F-4BEA-87A6-75AEEBE16447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1071"/>
              </a:avLst>
            </a:prstGeom>
            <a:gradFill>
              <a:gsLst>
                <a:gs pos="0">
                  <a:srgbClr val="FFFF00"/>
                </a:gs>
                <a:gs pos="30000">
                  <a:schemeClr val="accent4">
                    <a:lumMod val="60000"/>
                    <a:lumOff val="40000"/>
                  </a:schemeClr>
                </a:gs>
                <a:gs pos="58000">
                  <a:schemeClr val="accent4"/>
                </a:gs>
                <a:gs pos="100000">
                  <a:schemeClr val="accent2">
                    <a:lumMod val="75000"/>
                  </a:schemeClr>
                </a:gs>
              </a:gsLst>
              <a:lin ang="13500000" scaled="1"/>
            </a:gradFill>
            <a:ln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>
                <a:solidFill>
                  <a:schemeClr val="tx1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D6391B2A-43B6-49DC-B9A6-E6D320CAE26F}"/>
                </a:ext>
              </a:extLst>
            </p:cNvPr>
            <p:cNvSpPr/>
            <p:nvPr userDrawn="1"/>
          </p:nvSpPr>
          <p:spPr>
            <a:xfrm>
              <a:off x="103498" y="98474"/>
              <a:ext cx="11980649" cy="6656028"/>
            </a:xfrm>
            <a:prstGeom prst="frame">
              <a:avLst>
                <a:gd name="adj1" fmla="val 1190"/>
              </a:avLst>
            </a:prstGeom>
            <a:gradFill>
              <a:gsLst>
                <a:gs pos="2000">
                  <a:schemeClr val="accent2">
                    <a:lumMod val="50000"/>
                  </a:schemeClr>
                </a:gs>
                <a:gs pos="44000">
                  <a:schemeClr val="accent2">
                    <a:lumMod val="75000"/>
                  </a:schemeClr>
                </a:gs>
                <a:gs pos="74000">
                  <a:schemeClr val="accent4"/>
                </a:gs>
                <a:gs pos="100000">
                  <a:srgbClr val="C00000"/>
                </a:gs>
              </a:gsLst>
              <a:lin ang="13500000" scaled="1"/>
            </a:gradFill>
            <a:ln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80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3B6B71-8437-4EA0-93F1-7CF30AB88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7" y="177896"/>
            <a:ext cx="11113226" cy="6502207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58387" y="806826"/>
            <a:ext cx="10611213" cy="1026887"/>
          </a:xfrm>
          <a:prstGeom prst="horizontalScroll">
            <a:avLst>
              <a:gd name="adj" fmla="val 1468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স্বাগতম  </a:t>
            </a:r>
            <a:endParaRPr lang="en-US" sz="80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4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ogle-Ra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1" y="838201"/>
            <a:ext cx="7127535" cy="4048125"/>
          </a:xfrm>
          <a:prstGeom prst="rect">
            <a:avLst/>
          </a:prstGeom>
          <a:ln w="28575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020787" y="562612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এখানে কিছু লিখে সার্চ করলে ,সেই বিষয় সম্পর্কে জানা যাবে।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 Arrow 4"/>
          <p:cNvSpPr/>
          <p:nvPr/>
        </p:nvSpPr>
        <p:spPr>
          <a:xfrm rot="2097683">
            <a:off x="3068701" y="2845774"/>
            <a:ext cx="762000" cy="2971800"/>
          </a:xfrm>
          <a:prstGeom prst="upArrow">
            <a:avLst>
              <a:gd name="adj1" fmla="val 30285"/>
              <a:gd name="adj2" fmla="val 109600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0" y="5484496"/>
            <a:ext cx="5185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Search Bar  (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সার্চ বার )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88EAC7BA-918D-48EB-B207-E00F30AEED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768516"/>
              </p:ext>
            </p:extLst>
          </p:nvPr>
        </p:nvGraphicFramePr>
        <p:xfrm>
          <a:off x="1468438" y="2973388"/>
          <a:ext cx="7646987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3688920" imgH="437760" progId="Package">
                  <p:embed/>
                </p:oleObj>
              </mc:Choice>
              <mc:Fallback>
                <p:oleObj name="Packager Shell Object" showAsIcon="1" r:id="rId3" imgW="368892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8438" y="2973388"/>
                        <a:ext cx="7646987" cy="909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17E5344-CF15-4E0D-BBF3-72BF2A9A2BF4}"/>
              </a:ext>
            </a:extLst>
          </p:cNvPr>
          <p:cNvSpPr txBox="1"/>
          <p:nvPr/>
        </p:nvSpPr>
        <p:spPr>
          <a:xfrm>
            <a:off x="273957" y="316357"/>
            <a:ext cx="10487828" cy="6463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01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3900" y="457201"/>
            <a:ext cx="2362200" cy="769441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একক কাজ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9942" y="4793342"/>
            <a:ext cx="8236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4DFD69-3A92-465D-ADD0-C89E570EB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977" y="1226642"/>
            <a:ext cx="5982046" cy="31405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mo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42" y="1182157"/>
            <a:ext cx="3352800" cy="2746830"/>
          </a:xfrm>
          <a:prstGeom prst="rect">
            <a:avLst/>
          </a:prstGeom>
          <a:ln w="1905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 descr="pen 1.jpg"/>
          <p:cNvPicPr>
            <a:picLocks noChangeAspect="1"/>
          </p:cNvPicPr>
          <p:nvPr/>
        </p:nvPicPr>
        <p:blipFill rotWithShape="1">
          <a:blip r:embed="rId3"/>
          <a:srcRect r="7457"/>
          <a:stretch/>
        </p:blipFill>
        <p:spPr>
          <a:xfrm>
            <a:off x="7391327" y="1182158"/>
            <a:ext cx="3706886" cy="2819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4121920" y="208122"/>
            <a:ext cx="264464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তথ্য সংরক্ষণ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Quad Arrow 5"/>
          <p:cNvSpPr/>
          <p:nvPr/>
        </p:nvSpPr>
        <p:spPr>
          <a:xfrm>
            <a:off x="3511521" y="281964"/>
            <a:ext cx="533400" cy="533400"/>
          </a:xfrm>
          <a:prstGeom prst="quadArrow">
            <a:avLst>
              <a:gd name="adj1" fmla="val 10108"/>
              <a:gd name="adj2" fmla="val 22500"/>
              <a:gd name="adj3" fmla="val 225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Quad Arrow 6"/>
          <p:cNvSpPr/>
          <p:nvPr/>
        </p:nvSpPr>
        <p:spPr>
          <a:xfrm>
            <a:off x="6905919" y="281964"/>
            <a:ext cx="533400" cy="533400"/>
          </a:xfrm>
          <a:prstGeom prst="quadArrow">
            <a:avLst>
              <a:gd name="adj1" fmla="val 10108"/>
              <a:gd name="adj2" fmla="val 22500"/>
              <a:gd name="adj3" fmla="val 225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39054" y="4045753"/>
            <a:ext cx="1600200" cy="533400"/>
          </a:xfrm>
          <a:prstGeom prst="roundRect">
            <a:avLst>
              <a:gd name="adj" fmla="val 3792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 ডি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d 1.jpg"/>
          <p:cNvPicPr>
            <a:picLocks noChangeAspect="1"/>
          </p:cNvPicPr>
          <p:nvPr/>
        </p:nvPicPr>
        <p:blipFill>
          <a:blip r:embed="rId4"/>
          <a:srcRect l="7821" t="11944" r="7546" b="16826"/>
          <a:stretch>
            <a:fillRect/>
          </a:stretch>
        </p:blipFill>
        <p:spPr>
          <a:xfrm>
            <a:off x="4306741" y="1182157"/>
            <a:ext cx="2743200" cy="2819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Rounded Rectangle 9"/>
          <p:cNvSpPr/>
          <p:nvPr/>
        </p:nvSpPr>
        <p:spPr>
          <a:xfrm>
            <a:off x="1221106" y="4045753"/>
            <a:ext cx="2198663" cy="533400"/>
          </a:xfrm>
          <a:prstGeom prst="roundRect">
            <a:avLst>
              <a:gd name="adj" fmla="val 3792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মেমোরি কার্ড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050530" y="4044852"/>
            <a:ext cx="2133600" cy="533400"/>
          </a:xfrm>
          <a:prstGeom prst="roundRect">
            <a:avLst>
              <a:gd name="adj" fmla="val 3945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পেন ড্রাইভ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5639" y="4821710"/>
            <a:ext cx="10042574" cy="17543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ইন্টারনেট থেকে প্রাপ্ত তথ্য আমরা সংরক্ষ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ণের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যেমন-পেন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ড্রাইভ,সিডি,ডিভিডি,মেমোরি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3899" y="457201"/>
            <a:ext cx="2752271" cy="769441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9942" y="4793342"/>
            <a:ext cx="867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তুমি কীভাবে তোমার সংগ্রহ করা তথ্য সংরক্ষণ করবে?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ECDAC2-9356-4AE0-A5A7-BA26FBE40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767" y="1226642"/>
            <a:ext cx="4752465" cy="355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93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6000">
              <a:srgbClr val="C4C4C4"/>
            </a:gs>
            <a:gs pos="60000">
              <a:srgbClr val="F2F2F2"/>
            </a:gs>
            <a:gs pos="100000">
              <a:srgbClr val="CBCBC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2B71F60-BB32-4AA0-ADC2-CC0CA19C6D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3" t="2919" r="10117" b="7041"/>
          <a:stretch/>
        </p:blipFill>
        <p:spPr>
          <a:xfrm rot="5400000">
            <a:off x="4031688" y="-445252"/>
            <a:ext cx="3773023" cy="72136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" name="Picture 2" descr="le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122" y="1647515"/>
            <a:ext cx="5254171" cy="30253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kotha.jpg"/>
          <p:cNvPicPr>
            <a:picLocks noChangeAspect="1"/>
          </p:cNvPicPr>
          <p:nvPr/>
        </p:nvPicPr>
        <p:blipFill>
          <a:blip r:embed="rId4"/>
          <a:srcRect r="39189"/>
          <a:stretch>
            <a:fillRect/>
          </a:stretch>
        </p:blipFill>
        <p:spPr>
          <a:xfrm>
            <a:off x="3173121" y="1668149"/>
            <a:ext cx="5254171" cy="3006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sm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3120" y="1644144"/>
            <a:ext cx="5254171" cy="302537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face 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3118" y="1661174"/>
            <a:ext cx="5254171" cy="298294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1BB0A6F-1AD0-4028-97AA-CDC20E74F5F2}"/>
              </a:ext>
            </a:extLst>
          </p:cNvPr>
          <p:cNvSpPr/>
          <p:nvPr/>
        </p:nvSpPr>
        <p:spPr>
          <a:xfrm>
            <a:off x="216202" y="4873492"/>
            <a:ext cx="10988827" cy="19845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6000">
                <a:srgbClr val="C4C4C4"/>
              </a:gs>
              <a:gs pos="60000">
                <a:srgbClr val="F2F2F2"/>
              </a:gs>
              <a:gs pos="100000">
                <a:srgbClr val="CBCBC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05200" y="288664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ছবিগুলো লক্ষ কর--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202" y="5332763"/>
            <a:ext cx="11184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0"/>
                <a:latin typeface="NikoshBAN" pitchFamily="2" charset="0"/>
                <a:cs typeface="NikoshBAN" pitchFamily="2" charset="0"/>
              </a:rPr>
              <a:t>সামাজিক যোগাযোগ মাধ্যম (ফেসবুক বা টুইটার ) ব্যবহার করে তথ্য বিনিময় করা যায় ।   </a:t>
            </a:r>
            <a:endParaRPr lang="en-US" sz="32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1385" y="5354951"/>
            <a:ext cx="9630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খুদে বার্তা (এস এম এস ) ব্যবহার করে তথ্য বিনিময় করা যায়।  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5358162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ফোনে কথা বলে আমরা তথ্য বিনিময় করতে পারি।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5354951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চিঠি লিখে তথ্য বিনিময় করা যায় ।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022" y="298269"/>
            <a:ext cx="986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 কীভাবে তথ্য বিনিময় বা আদান প্রদান করতে পারি ? 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83B922-55BF-448F-82C2-503195FCC60D}"/>
              </a:ext>
            </a:extLst>
          </p:cNvPr>
          <p:cNvSpPr/>
          <p:nvPr/>
        </p:nvSpPr>
        <p:spPr>
          <a:xfrm>
            <a:off x="3144091" y="4658629"/>
            <a:ext cx="5375796" cy="21977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10000" y="381000"/>
            <a:ext cx="3352800" cy="685800"/>
          </a:xfrm>
          <a:prstGeom prst="roundRect">
            <a:avLst>
              <a:gd name="adj" fmla="val 38354"/>
            </a:avLst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বিনিময়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473582" y="5017061"/>
            <a:ext cx="2193918" cy="15602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ফোনে কথা বলে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934200" y="3200400"/>
            <a:ext cx="2208212" cy="1676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ফেসবুক/টুইটার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13912" y="3581400"/>
            <a:ext cx="2209800" cy="17526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চিঠি লিখে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791199" y="1371600"/>
            <a:ext cx="2208212" cy="167560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ইমেইল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467429" y="1524000"/>
            <a:ext cx="2333171" cy="1752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এসএমএস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82775" y="3157252"/>
            <a:ext cx="1828800" cy="14485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 বিনিময়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981701" y="2971403"/>
            <a:ext cx="381000" cy="304800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4495800" y="3047206"/>
            <a:ext cx="381000" cy="304800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4174644" y="4117405"/>
            <a:ext cx="457200" cy="228600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353163" y="4828405"/>
            <a:ext cx="457200" cy="1588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400800" y="4002314"/>
            <a:ext cx="533400" cy="153988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067437" y="24004"/>
            <a:ext cx="2950030" cy="1033250"/>
            <a:chOff x="2286000" y="304800"/>
            <a:chExt cx="3048000" cy="1432561"/>
          </a:xfrm>
          <a:noFill/>
        </p:grpSpPr>
        <p:sp>
          <p:nvSpPr>
            <p:cNvPr id="2" name="TextBox 1"/>
            <p:cNvSpPr txBox="1"/>
            <p:nvPr/>
          </p:nvSpPr>
          <p:spPr>
            <a:xfrm>
              <a:off x="2362200" y="457200"/>
              <a:ext cx="2895601" cy="128016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দলীয় কাজ </a:t>
              </a:r>
              <a:endPara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32-Point Star 3"/>
            <p:cNvSpPr/>
            <p:nvPr/>
          </p:nvSpPr>
          <p:spPr>
            <a:xfrm>
              <a:off x="2286000" y="304800"/>
              <a:ext cx="3048000" cy="1066800"/>
            </a:xfrm>
            <a:prstGeom prst="star32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06963" y="5217886"/>
            <a:ext cx="741578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 বিভিন্ন তথ্য তুমি কীভাবে বিনিময় করবে?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FA23C2-8C11-4A2F-B332-3801BBE61D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7" b="12822"/>
          <a:stretch/>
        </p:blipFill>
        <p:spPr>
          <a:xfrm>
            <a:off x="2007108" y="1234922"/>
            <a:ext cx="7415784" cy="3541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857" y="406400"/>
            <a:ext cx="10638971" cy="76944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 এবার পাঠ্য বই এর ৭০ও৭১ পৃষ্ঠা বের করো এবং নিরবে পড়।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3200" y="145143"/>
            <a:ext cx="10958286" cy="6451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68515" y="261257"/>
            <a:ext cx="10762342" cy="633548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32102C-A6B2-4DA6-A7B0-5C21E511E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343" y="1475526"/>
            <a:ext cx="2826657" cy="3749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8065B2-BA37-4CF3-92A0-85D3B40A5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782" y="1496134"/>
            <a:ext cx="2944330" cy="3749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3900" y="457200"/>
            <a:ext cx="2362200" cy="830997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5486" y="1982097"/>
            <a:ext cx="7990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কয়েকটি তথ্য সংরক্ষণ প্রযুক্তির নাম লেখ।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গুগল (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google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),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ইয়াহু (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yahoo),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পিপীলিকা </a:t>
            </a:r>
          </a:p>
          <a:p>
            <a:pPr>
              <a:lnSpc>
                <a:spcPct val="200000"/>
              </a:lnSpc>
            </a:pP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pipilika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এগুলোকে কী বলে? 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 কী কী উপায়ে তথ্য বিনিময় করতে পারি?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Ribbon 3">
            <a:extLst>
              <a:ext uri="{FF2B5EF4-FFF2-40B4-BE49-F238E27FC236}">
                <a16:creationId xmlns:a16="http://schemas.microsoft.com/office/drawing/2014/main" id="{634B3AB2-C781-4329-A219-3850A6F94FFF}"/>
              </a:ext>
            </a:extLst>
          </p:cNvPr>
          <p:cNvSpPr/>
          <p:nvPr/>
        </p:nvSpPr>
        <p:spPr>
          <a:xfrm>
            <a:off x="1255486" y="224998"/>
            <a:ext cx="8938986" cy="1295400"/>
          </a:xfrm>
          <a:prstGeom prst="ribbon">
            <a:avLst>
              <a:gd name="adj1" fmla="val 19218"/>
              <a:gd name="adj2" fmla="val 64657"/>
            </a:avLst>
          </a:prstGeom>
          <a:noFill/>
          <a:ln w="190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70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CBBF11-171F-41C7-A621-D18A9C3F393B}"/>
              </a:ext>
            </a:extLst>
          </p:cNvPr>
          <p:cNvSpPr txBox="1"/>
          <p:nvPr/>
        </p:nvSpPr>
        <p:spPr>
          <a:xfrm>
            <a:off x="4517889" y="751091"/>
            <a:ext cx="2306445" cy="9002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5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5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C9B8F0-3F59-4C3D-84CF-5C4808B8C3C0}"/>
              </a:ext>
            </a:extLst>
          </p:cNvPr>
          <p:cNvSpPr txBox="1"/>
          <p:nvPr/>
        </p:nvSpPr>
        <p:spPr>
          <a:xfrm>
            <a:off x="747780" y="3410242"/>
            <a:ext cx="4773578" cy="26222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560"/>
              </a:spcBef>
              <a:spcAft>
                <a:spcPts val="560"/>
              </a:spcAft>
            </a:pPr>
            <a:r>
              <a:rPr lang="bn-IN" sz="33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প্রতিভা রানী </a:t>
            </a:r>
          </a:p>
          <a:p>
            <a:pPr algn="ctr">
              <a:spcBef>
                <a:spcPts val="560"/>
              </a:spcBef>
              <a:spcAft>
                <a:spcPts val="560"/>
              </a:spcAft>
            </a:pPr>
            <a:r>
              <a:rPr lang="bn-IN" sz="33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en-US" sz="33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3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560"/>
              </a:spcBef>
              <a:spcAft>
                <a:spcPts val="560"/>
              </a:spcAft>
            </a:pPr>
            <a:r>
              <a:rPr lang="bn-IN" sz="33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মৌখাড়া সর</a:t>
            </a:r>
            <a:r>
              <a:rPr lang="en-US" sz="33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কারী</a:t>
            </a:r>
            <a:r>
              <a:rPr lang="bn-IN" sz="33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প্রাথ</a:t>
            </a:r>
            <a:r>
              <a:rPr lang="en-US" sz="33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মিক</a:t>
            </a:r>
            <a:r>
              <a:rPr lang="bn-IN" sz="33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বিদ্যালয়</a:t>
            </a:r>
          </a:p>
          <a:p>
            <a:pPr algn="ctr">
              <a:spcBef>
                <a:spcPts val="560"/>
              </a:spcBef>
              <a:spcAft>
                <a:spcPts val="560"/>
              </a:spcAft>
            </a:pPr>
            <a:r>
              <a:rPr lang="bn-IN" sz="33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বড়াইগ্রাম,</a:t>
            </a:r>
            <a:r>
              <a:rPr lang="en-US" sz="33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3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নাটোর</a:t>
            </a:r>
            <a:r>
              <a:rPr lang="en-US" sz="33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C026FEB-67C9-40F0-B351-39961BD777D6}"/>
              </a:ext>
            </a:extLst>
          </p:cNvPr>
          <p:cNvGrpSpPr/>
          <p:nvPr/>
        </p:nvGrpSpPr>
        <p:grpSpPr>
          <a:xfrm>
            <a:off x="5715000" y="3187110"/>
            <a:ext cx="4617312" cy="3211537"/>
            <a:chOff x="5801179" y="3134948"/>
            <a:chExt cx="5276928" cy="314952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832278-73D3-4665-92F1-F1D2D851026B}"/>
                </a:ext>
              </a:extLst>
            </p:cNvPr>
            <p:cNvSpPr txBox="1"/>
            <p:nvPr/>
          </p:nvSpPr>
          <p:spPr>
            <a:xfrm>
              <a:off x="6834956" y="3319240"/>
              <a:ext cx="4243151" cy="24674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15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</a:t>
              </a:r>
              <a:r>
                <a:rPr lang="as-IN" sz="31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1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r>
                <a:rPr lang="as-IN" sz="31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1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bn-IN" sz="31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পঞ্চম </a:t>
              </a:r>
              <a:r>
                <a:rPr lang="en-US" sz="31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</a:p>
            <a:p>
              <a:pPr algn="ctr"/>
              <a:r>
                <a:rPr lang="en-US" sz="315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31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315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</a:t>
              </a:r>
              <a:r>
                <a:rPr lang="as-IN" sz="31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31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31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1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en-US" sz="315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endParaRPr lang="en-US" sz="3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1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as-IN" sz="31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en-US" sz="31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1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31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1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31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bn-IN" sz="31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১০    </a:t>
              </a:r>
            </a:p>
            <a:p>
              <a:pPr algn="ctr"/>
              <a:r>
                <a:rPr lang="bn-IN" sz="31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সময়-৪৫মি</a:t>
              </a:r>
              <a:r>
                <a:rPr lang="en-US" sz="315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নিট</a:t>
              </a:r>
              <a:r>
                <a:rPr lang="bn-IN" sz="31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bn-IN" sz="31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তারিখ-</a:t>
              </a:r>
              <a:r>
                <a:rPr lang="en-US" sz="31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1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২৬</a:t>
              </a:r>
              <a:r>
                <a:rPr lang="en-US" sz="31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bn-IN" sz="31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১০</a:t>
              </a:r>
              <a:r>
                <a:rPr lang="en-US" sz="31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/২০২০ </a:t>
              </a:r>
              <a:r>
                <a:rPr lang="en-US" sz="315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খ্রি</a:t>
              </a:r>
              <a:r>
                <a:rPr lang="en-US" sz="31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IN" sz="31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1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21E18FA-0F18-40C0-98C8-48E795BE6408}"/>
                </a:ext>
              </a:extLst>
            </p:cNvPr>
            <p:cNvSpPr/>
            <p:nvPr/>
          </p:nvSpPr>
          <p:spPr>
            <a:xfrm>
              <a:off x="5801179" y="3134948"/>
              <a:ext cx="5074164" cy="3149529"/>
            </a:xfrm>
            <a:prstGeom prst="roundRect">
              <a:avLst>
                <a:gd name="adj" fmla="val 27438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73EB57B-35D6-4BAE-AECC-00AFAD5C29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46" t="6409" r="12496" b="18621"/>
          <a:stretch/>
        </p:blipFill>
        <p:spPr>
          <a:xfrm>
            <a:off x="2152540" y="1120730"/>
            <a:ext cx="1706880" cy="2108625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73241D-2CED-4FA3-9F51-AADF2C2120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472" y="1043155"/>
            <a:ext cx="1643102" cy="2186199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5D7432-4728-4107-9086-76637F38AB44}"/>
              </a:ext>
            </a:extLst>
          </p:cNvPr>
          <p:cNvCxnSpPr/>
          <p:nvPr/>
        </p:nvCxnSpPr>
        <p:spPr>
          <a:xfrm>
            <a:off x="5892800" y="2017486"/>
            <a:ext cx="0" cy="401501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C2D51AF-E770-4AB3-9C36-876506070A9A}"/>
              </a:ext>
            </a:extLst>
          </p:cNvPr>
          <p:cNvCxnSpPr/>
          <p:nvPr/>
        </p:nvCxnSpPr>
        <p:spPr>
          <a:xfrm>
            <a:off x="6023429" y="2312126"/>
            <a:ext cx="0" cy="401501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466A12A-641F-4D30-BB65-41BC14F1DCF5}"/>
              </a:ext>
            </a:extLst>
          </p:cNvPr>
          <p:cNvCxnSpPr/>
          <p:nvPr/>
        </p:nvCxnSpPr>
        <p:spPr>
          <a:xfrm>
            <a:off x="6168572" y="2017486"/>
            <a:ext cx="0" cy="401501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388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6096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 মূল্যায়ন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5328" y="2797077"/>
            <a:ext cx="95739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তোমার একজন বন্ধু জাপানে থাকে। তুমি তার সাথে তথ্য বিনিময় করতে চাও। কোন কোন উপায়ে তুমি তার সাথে তথ্য বিনিময় করতে পারবে? এর জন্য তোমার কী কী প্রযুক্তি দরকার হবে?লেখ।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1090386" y="237530"/>
            <a:ext cx="8938986" cy="1295400"/>
          </a:xfrm>
          <a:prstGeom prst="ribbon">
            <a:avLst>
              <a:gd name="adj1" fmla="val 19218"/>
              <a:gd name="adj2" fmla="val 64657"/>
            </a:avLst>
          </a:prstGeom>
          <a:noFill/>
          <a:ln w="190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62522" y="208508"/>
            <a:ext cx="3962400" cy="838200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9936" y="4314371"/>
            <a:ext cx="10867573" cy="2819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##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 সংগ্রহ,সংরক্ষণ ও বিনিময় করতে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পারি,এমন একটি প্রযুক্তি সম্পর্কে পাচঁটি বাক্য লিখে আনবে। 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 w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1889" y="320198"/>
            <a:ext cx="2819399" cy="1480185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5D4D96-7C61-4F6C-9F37-2E8E4C808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26" y="1115127"/>
            <a:ext cx="4190547" cy="36429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7A2D61-CEBB-45D5-8DBB-E107F27C6B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2" y="178596"/>
            <a:ext cx="2818945" cy="162178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om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62000"/>
            <a:ext cx="7718220" cy="47244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673600" y="1767115"/>
            <a:ext cx="397691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2222E-6 5.55112E-17 L 2.22222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90800" y="228600"/>
            <a:ext cx="5867400" cy="1676400"/>
          </a:xfrm>
          <a:prstGeom prst="horizontalScroll">
            <a:avLst>
              <a:gd name="adj" fmla="val 2010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6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Arrow Callout 2"/>
          <p:cNvSpPr/>
          <p:nvPr/>
        </p:nvSpPr>
        <p:spPr>
          <a:xfrm>
            <a:off x="1402442" y="1066800"/>
            <a:ext cx="8244115" cy="5283200"/>
          </a:xfrm>
          <a:prstGeom prst="upArrowCallout">
            <a:avLst>
              <a:gd name="adj1" fmla="val 8920"/>
              <a:gd name="adj2" fmla="val 8513"/>
              <a:gd name="adj3" fmla="val 12519"/>
              <a:gd name="adj4" fmla="val 8223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.২..১ ইন্টারনেট ব্যবহারের মাধ্যমে তথ্য সংগ্রহ করতে পারবে ও সংগৃহীত তথ্য শ্রেণিতে উপস্থাপন করতে পারবে।</a:t>
            </a:r>
          </a:p>
          <a:p>
            <a:pPr algn="ctr">
              <a:lnSpc>
                <a:spcPct val="150000"/>
              </a:lnSpc>
            </a:pP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১১.২.২ সংগৃহীত তথ্য সংরক্ষণের উপায় বলতে পারবে।                       ১১.২.৩ প্রযুক্তি ব্যবহার করে সহপাঠী ও অন্যান্যদের সাথে তথ্য বিনিময় করতে পারবে।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99544" y="240235"/>
            <a:ext cx="4336141" cy="533400"/>
          </a:xfrm>
          <a:prstGeom prst="roundRect">
            <a:avLst>
              <a:gd name="adj" fmla="val 32932"/>
            </a:avLst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লক্ষ কর 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11256" y="3005624"/>
            <a:ext cx="1828800" cy="533400"/>
          </a:xfrm>
          <a:prstGeom prst="roundRect">
            <a:avLst>
              <a:gd name="adj" fmla="val 32932"/>
            </a:avLst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রেডিও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5805547"/>
            <a:ext cx="1752600" cy="609600"/>
          </a:xfrm>
          <a:prstGeom prst="roundRect">
            <a:avLst>
              <a:gd name="adj" fmla="val 32932"/>
            </a:avLst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সংবাদপত্র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51486" y="5728638"/>
            <a:ext cx="1828800" cy="609600"/>
          </a:xfrm>
          <a:prstGeom prst="roundRect">
            <a:avLst>
              <a:gd name="adj" fmla="val 32932"/>
            </a:avLst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rad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6704" y="816010"/>
            <a:ext cx="3038553" cy="223198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 descr="kom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704" y="3694401"/>
            <a:ext cx="3223966" cy="190976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 descr="new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16" y="3823638"/>
            <a:ext cx="3223966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038CAD-4AA5-41C0-838F-AE87CAD131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8" b="17695"/>
          <a:stretch/>
        </p:blipFill>
        <p:spPr>
          <a:xfrm>
            <a:off x="744406" y="774522"/>
            <a:ext cx="3677185" cy="2497802"/>
          </a:xfrm>
          <a:prstGeom prst="rect">
            <a:avLst/>
          </a:prstGeom>
        </p:spPr>
      </p:pic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C58B537C-7969-4423-9E77-798258F0429D}"/>
              </a:ext>
            </a:extLst>
          </p:cNvPr>
          <p:cNvSpPr/>
          <p:nvPr/>
        </p:nvSpPr>
        <p:spPr>
          <a:xfrm>
            <a:off x="1524000" y="3005624"/>
            <a:ext cx="1828800" cy="533400"/>
          </a:xfrm>
          <a:prstGeom prst="roundRect">
            <a:avLst>
              <a:gd name="adj" fmla="val 32932"/>
            </a:avLst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899D02E-E44C-4CEC-9430-5A5A5704FB74}"/>
              </a:ext>
            </a:extLst>
          </p:cNvPr>
          <p:cNvSpPr txBox="1"/>
          <p:nvPr/>
        </p:nvSpPr>
        <p:spPr>
          <a:xfrm>
            <a:off x="1897250" y="802399"/>
            <a:ext cx="7983842" cy="10402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সংগ্রহ,সংরক্ষণ ও বিনিময় </a:t>
            </a:r>
            <a:endParaRPr lang="en-US" sz="96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0C88F-25EC-4522-AE5B-0CB63F9DE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15" y="1812987"/>
            <a:ext cx="5102755" cy="3598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0EBEA29-5CE3-4F9F-8409-94F9D02DFFC3}"/>
              </a:ext>
            </a:extLst>
          </p:cNvPr>
          <p:cNvGrpSpPr/>
          <p:nvPr/>
        </p:nvGrpSpPr>
        <p:grpSpPr>
          <a:xfrm>
            <a:off x="6033057" y="152135"/>
            <a:ext cx="5213355" cy="6515490"/>
            <a:chOff x="6139542" y="195943"/>
            <a:chExt cx="5102755" cy="64080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DAE4BF9-BF24-41F9-ACD7-8A8AD8458770}"/>
                </a:ext>
              </a:extLst>
            </p:cNvPr>
            <p:cNvSpPr/>
            <p:nvPr/>
          </p:nvSpPr>
          <p:spPr>
            <a:xfrm>
              <a:off x="6139543" y="195943"/>
              <a:ext cx="5102754" cy="6379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F2CDE7-5C36-45B7-A6A5-8609C71904BC}"/>
                </a:ext>
              </a:extLst>
            </p:cNvPr>
            <p:cNvSpPr/>
            <p:nvPr/>
          </p:nvSpPr>
          <p:spPr>
            <a:xfrm>
              <a:off x="6139542" y="203200"/>
              <a:ext cx="159658" cy="6400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7CE4D7B-84AB-49F3-85A4-D00BF970B866}"/>
              </a:ext>
            </a:extLst>
          </p:cNvPr>
          <p:cNvGrpSpPr/>
          <p:nvPr/>
        </p:nvGrpSpPr>
        <p:grpSpPr>
          <a:xfrm rot="10800000">
            <a:off x="120646" y="158168"/>
            <a:ext cx="5912410" cy="6508077"/>
            <a:chOff x="6139542" y="195943"/>
            <a:chExt cx="5110980" cy="640805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70D142E-3B65-4C32-B446-FAEA53149910}"/>
                </a:ext>
              </a:extLst>
            </p:cNvPr>
            <p:cNvSpPr/>
            <p:nvPr/>
          </p:nvSpPr>
          <p:spPr>
            <a:xfrm>
              <a:off x="6147768" y="195943"/>
              <a:ext cx="5102754" cy="6379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D3F1D5-734A-4D8E-8566-B8FF4F391A93}"/>
                </a:ext>
              </a:extLst>
            </p:cNvPr>
            <p:cNvSpPr/>
            <p:nvPr/>
          </p:nvSpPr>
          <p:spPr>
            <a:xfrm>
              <a:off x="6139542" y="203200"/>
              <a:ext cx="159658" cy="6400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72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7A8D347-2990-4E7A-90BF-C55F2EEB32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4" t="10556" r="7913" b="8013"/>
          <a:stretch/>
        </p:blipFill>
        <p:spPr>
          <a:xfrm>
            <a:off x="2923264" y="938071"/>
            <a:ext cx="5735871" cy="42078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6374" y="231339"/>
            <a:ext cx="4087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লক্ষ কর --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kotha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661" y="1285471"/>
            <a:ext cx="4692237" cy="2745404"/>
          </a:xfrm>
          <a:prstGeom prst="rect">
            <a:avLst/>
          </a:prstGeom>
        </p:spPr>
      </p:pic>
      <p:pic>
        <p:nvPicPr>
          <p:cNvPr id="5" name="Picture 4" descr="le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010" y="1285471"/>
            <a:ext cx="4925539" cy="27454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2200" y="5562601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দুই জন একে অপরের সাথে কথা বলছে ।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9935" y="5607585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টেলিভিশনে একজন সংবাদ প্রচার করছে ।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2743" y="5596245"/>
            <a:ext cx="965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এর সাহায্যে আমরা দূরের কারো সাথে কথা বলতে  পারি । 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9278" y="5569434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চিঠির সাহায্যে আমরা তথ্য আদান-প্রদান করতে পারি।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678" y="5618549"/>
            <a:ext cx="10876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সংবাদপত্রের মাধ্যমে আমরা দেশের এবং দেশের বাইরের খবর জানতে পারি । 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1470" y="5573941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রেডিও থেকেও আমরা বিভিন্ন খবর জানতে পারি।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334280B-AF23-46C0-917D-5880694E21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3" b="8353"/>
          <a:stretch/>
        </p:blipFill>
        <p:spPr>
          <a:xfrm>
            <a:off x="3714749" y="1296896"/>
            <a:ext cx="4000502" cy="27522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FFC984-0108-48FE-B28E-544D6449F0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87" y="1265522"/>
            <a:ext cx="5084497" cy="28143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71EB46C-5457-4563-BF72-8467942A51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420" y="1314511"/>
            <a:ext cx="5009736" cy="27163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391A53E-0C40-42DE-A533-3C772F6916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 t="5154" r="2334"/>
          <a:stretch/>
        </p:blipFill>
        <p:spPr>
          <a:xfrm>
            <a:off x="3196994" y="1295380"/>
            <a:ext cx="5084497" cy="28112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righ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39" y="176070"/>
            <a:ext cx="7546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 কী কী উপায়ে তথ্য সংগ্রহ করতে পারি ?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888728" y="3966545"/>
            <a:ext cx="2168186" cy="177621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টেলিভিশন থেকে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905388" y="1930299"/>
            <a:ext cx="2046514" cy="1719943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চিঠি লিখে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704790" y="824540"/>
            <a:ext cx="2046514" cy="171994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 বলে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361923" y="1750947"/>
            <a:ext cx="2046514" cy="171994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সংবাদপত্র থেকে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264875" y="3831660"/>
            <a:ext cx="2046514" cy="1719943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ফোনে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97619" y="4927300"/>
            <a:ext cx="2046514" cy="171994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রেডিও শুনে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Up Arrow 10"/>
          <p:cNvSpPr/>
          <p:nvPr/>
        </p:nvSpPr>
        <p:spPr>
          <a:xfrm rot="7099185">
            <a:off x="6407175" y="3960055"/>
            <a:ext cx="538581" cy="716555"/>
          </a:xfrm>
          <a:prstGeom prst="upArrow">
            <a:avLst>
              <a:gd name="adj1" fmla="val 59259"/>
              <a:gd name="adj2" fmla="val 7222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10800000">
            <a:off x="5383701" y="4347574"/>
            <a:ext cx="508992" cy="642356"/>
          </a:xfrm>
          <a:prstGeom prst="upArrow">
            <a:avLst>
              <a:gd name="adj1" fmla="val 59259"/>
              <a:gd name="adj2" fmla="val 7222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8478513">
            <a:off x="4331911" y="2856347"/>
            <a:ext cx="573694" cy="787039"/>
          </a:xfrm>
          <a:prstGeom prst="upArrow">
            <a:avLst>
              <a:gd name="adj1" fmla="val 59259"/>
              <a:gd name="adj2" fmla="val 7222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 rot="3576987">
            <a:off x="6454561" y="3035354"/>
            <a:ext cx="542781" cy="709158"/>
          </a:xfrm>
          <a:prstGeom prst="upArrow">
            <a:avLst>
              <a:gd name="adj1" fmla="val 59259"/>
              <a:gd name="adj2" fmla="val 7222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5383701" y="2542101"/>
            <a:ext cx="533400" cy="685800"/>
          </a:xfrm>
          <a:prstGeom prst="upArrow">
            <a:avLst>
              <a:gd name="adj1" fmla="val 59259"/>
              <a:gd name="adj2" fmla="val 7222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14758201">
            <a:off x="4285156" y="3794204"/>
            <a:ext cx="558676" cy="746023"/>
          </a:xfrm>
          <a:prstGeom prst="upArrow">
            <a:avLst>
              <a:gd name="adj1" fmla="val 59259"/>
              <a:gd name="adj2" fmla="val 7222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778603" y="3133538"/>
            <a:ext cx="1712909" cy="132716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সংগ্রহ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1562" y="5345070"/>
            <a:ext cx="9007704" cy="762000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 সহজেই তথ্য সংগ্রহ করতে পারি ইন্টারনেটের মাধ্যমে।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3290" y="374890"/>
            <a:ext cx="2590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কী ?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70000" y="5345070"/>
            <a:ext cx="9350829" cy="1066800"/>
          </a:xfrm>
          <a:prstGeom prst="roundRect">
            <a:avLst>
              <a:gd name="adj" fmla="val 43977"/>
            </a:avLst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 হচ্ছে পৃথিবীর বিভিন্ন প্রান্তের  কম্পিউটারগুলোকে সংযুক্তকারী বিশাল নেটওয়ার্ক।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915" y="1556656"/>
            <a:ext cx="5086350" cy="2906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4C45AA-8729-4142-BD32-9DAF48027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302212"/>
            <a:ext cx="3948115" cy="3415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5295900" y="2157408"/>
            <a:ext cx="990600" cy="1295400"/>
          </a:xfrm>
          <a:prstGeom prst="downArrow">
            <a:avLst>
              <a:gd name="adj1" fmla="val 34228"/>
              <a:gd name="adj2" fmla="val 57886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657600" y="1600200"/>
            <a:ext cx="4267200" cy="609600"/>
          </a:xfrm>
          <a:prstGeom prst="roundRect">
            <a:avLst>
              <a:gd name="adj" fmla="val 38353"/>
            </a:avLst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সার্চ (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search)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ইঞ্জিন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1742" y="358561"/>
            <a:ext cx="8138886" cy="6463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ইন্টারনেট ব্যবহারের কয়েকটি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926F3B-E6A1-4C15-8FD2-C601AD787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40" y="3591264"/>
            <a:ext cx="2492393" cy="12461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7F134E-F974-4960-B486-CEEF673E2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240" y="3462243"/>
            <a:ext cx="2967115" cy="18029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257466-59BF-473C-BB2B-6C05B71812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0" t="22855" r="15683" b="29813"/>
          <a:stretch/>
        </p:blipFill>
        <p:spPr>
          <a:xfrm>
            <a:off x="459922" y="3366507"/>
            <a:ext cx="3577470" cy="155996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2270B28-10BE-4696-85BF-578B84C9574D}"/>
              </a:ext>
            </a:extLst>
          </p:cNvPr>
          <p:cNvSpPr/>
          <p:nvPr/>
        </p:nvSpPr>
        <p:spPr>
          <a:xfrm>
            <a:off x="4020260" y="3512233"/>
            <a:ext cx="3640246" cy="212352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709C46-BC07-410B-AD1B-5B53ADB9F714}"/>
              </a:ext>
            </a:extLst>
          </p:cNvPr>
          <p:cNvSpPr/>
          <p:nvPr/>
        </p:nvSpPr>
        <p:spPr>
          <a:xfrm>
            <a:off x="527507" y="3518907"/>
            <a:ext cx="3640246" cy="212352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04ED6B-BC45-4CAF-94FA-D06BEA11052A}"/>
              </a:ext>
            </a:extLst>
          </p:cNvPr>
          <p:cNvSpPr/>
          <p:nvPr/>
        </p:nvSpPr>
        <p:spPr>
          <a:xfrm>
            <a:off x="7513013" y="3505785"/>
            <a:ext cx="3640246" cy="212352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0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1553</TotalTime>
  <Words>503</Words>
  <Application>Microsoft Office PowerPoint</Application>
  <PresentationFormat>Custom</PresentationFormat>
  <Paragraphs>78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61</cp:revision>
  <dcterms:created xsi:type="dcterms:W3CDTF">2020-10-23T14:00:57Z</dcterms:created>
  <dcterms:modified xsi:type="dcterms:W3CDTF">2020-10-26T07:38:52Z</dcterms:modified>
</cp:coreProperties>
</file>