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Caveat"/>
      <p:regular r:id="rId40"/>
      <p:bold r:id="rId41"/>
    </p:embeddedFont>
    <p:embeddedFont>
      <p:font typeface="Comfortaa"/>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4" roundtripDataSignature="AMtx7miv9HaQ+pLxnoIh/lGX7ShqS+VQ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veat-regular.fntdata"/><Relationship Id="rId20" Type="http://schemas.openxmlformats.org/officeDocument/2006/relationships/slide" Target="slides/slide15.xml"/><Relationship Id="rId42" Type="http://schemas.openxmlformats.org/officeDocument/2006/relationships/font" Target="fonts/Comfortaa-regular.fntdata"/><Relationship Id="rId41" Type="http://schemas.openxmlformats.org/officeDocument/2006/relationships/font" Target="fonts/Caveat-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Comfortaa-bold.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4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3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4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4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4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4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4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4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4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4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1.jp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6.jp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4.jpg"/><Relationship Id="rId4" Type="http://schemas.openxmlformats.org/officeDocument/2006/relationships/image" Target="../media/image25.jpg"/><Relationship Id="rId5" Type="http://schemas.openxmlformats.org/officeDocument/2006/relationships/image" Target="../media/image22.png"/><Relationship Id="rId6"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5108" l="4725" r="4554" t="6356"/>
          <a:stretch/>
        </p:blipFill>
        <p:spPr>
          <a:xfrm>
            <a:off x="4343300" y="0"/>
            <a:ext cx="4800700" cy="5143501"/>
          </a:xfrm>
          <a:prstGeom prst="rect">
            <a:avLst/>
          </a:prstGeom>
          <a:noFill/>
          <a:ln>
            <a:noFill/>
          </a:ln>
        </p:spPr>
      </p:pic>
      <p:sp>
        <p:nvSpPr>
          <p:cNvPr id="55" name="Google Shape;55;p1"/>
          <p:cNvSpPr txBox="1"/>
          <p:nvPr/>
        </p:nvSpPr>
        <p:spPr>
          <a:xfrm>
            <a:off x="386600" y="2571750"/>
            <a:ext cx="4800600" cy="2365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rPr b="1" i="1" lang="en" sz="3700" u="none" cap="none" strike="noStrike">
                <a:solidFill>
                  <a:srgbClr val="000000"/>
                </a:solidFill>
                <a:latin typeface="Caveat"/>
                <a:ea typeface="Caveat"/>
                <a:cs typeface="Caveat"/>
                <a:sym typeface="Caveat"/>
              </a:rPr>
              <a:t>হিরালাল রায়</a:t>
            </a:r>
            <a:endParaRPr b="1" i="1" sz="3700" u="sng" cap="none" strike="noStrike">
              <a:solidFill>
                <a:srgbClr val="FF0000"/>
              </a:solidFill>
              <a:latin typeface="Caveat"/>
              <a:ea typeface="Caveat"/>
              <a:cs typeface="Caveat"/>
              <a:sym typeface="Caveat"/>
            </a:endParaRPr>
          </a:p>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0000"/>
                </a:solidFill>
                <a:latin typeface="Caveat"/>
                <a:ea typeface="Caveat"/>
                <a:cs typeface="Caveat"/>
                <a:sym typeface="Caveat"/>
              </a:rPr>
              <a:t>B. Sc. Ag. MS in Agronomy (BAU)</a:t>
            </a:r>
            <a:endParaRPr b="1" i="0" sz="2400" u="none" cap="none" strike="noStrike">
              <a:solidFill>
                <a:srgbClr val="FF0000"/>
              </a:solidFill>
              <a:latin typeface="Caveat"/>
              <a:ea typeface="Caveat"/>
              <a:cs typeface="Caveat"/>
              <a:sym typeface="Caveat"/>
            </a:endParaRPr>
          </a:p>
          <a:p>
            <a:pPr indent="0" lvl="0" marL="0" marR="0" rtl="0" algn="l">
              <a:lnSpc>
                <a:spcPct val="100000"/>
              </a:lnSpc>
              <a:spcBef>
                <a:spcPts val="0"/>
              </a:spcBef>
              <a:spcAft>
                <a:spcPts val="0"/>
              </a:spcAft>
              <a:buClr>
                <a:srgbClr val="000000"/>
              </a:buClr>
              <a:buSzPts val="2400"/>
              <a:buFont typeface="Arial"/>
              <a:buNone/>
            </a:pPr>
            <a:r>
              <a:rPr b="1" i="0" lang="en" sz="2400" u="sng" cap="none" strike="noStrike">
                <a:solidFill>
                  <a:srgbClr val="000000"/>
                </a:solidFill>
                <a:latin typeface="Caveat"/>
                <a:ea typeface="Caveat"/>
                <a:cs typeface="Caveat"/>
                <a:sym typeface="Caveat"/>
              </a:rPr>
              <a:t>প্রভাষক (কৃষি)</a:t>
            </a:r>
            <a:endParaRPr b="1" i="0" sz="2400" u="sng" cap="none" strike="noStrike">
              <a:solidFill>
                <a:srgbClr val="000000"/>
              </a:solidFill>
              <a:latin typeface="Caveat"/>
              <a:ea typeface="Caveat"/>
              <a:cs typeface="Caveat"/>
              <a:sym typeface="Caveat"/>
            </a:endParaRPr>
          </a:p>
          <a:p>
            <a:pPr indent="0" lvl="0" marL="0" marR="0" rtl="0" algn="l">
              <a:lnSpc>
                <a:spcPct val="100000"/>
              </a:lnSpc>
              <a:spcBef>
                <a:spcPts val="0"/>
              </a:spcBef>
              <a:spcAft>
                <a:spcPts val="0"/>
              </a:spcAft>
              <a:buClr>
                <a:srgbClr val="000000"/>
              </a:buClr>
              <a:buSzPts val="2400"/>
              <a:buFont typeface="Arial"/>
              <a:buNone/>
            </a:pPr>
            <a:r>
              <a:rPr b="1" i="0" lang="en" sz="2400" u="sng" cap="none" strike="noStrike">
                <a:solidFill>
                  <a:srgbClr val="000000"/>
                </a:solidFill>
                <a:latin typeface="Caveat"/>
                <a:ea typeface="Caveat"/>
                <a:cs typeface="Caveat"/>
                <a:sym typeface="Caveat"/>
              </a:rPr>
              <a:t>নশিপুর হাইস্কুল এন্ড কলেজ, দিনাজপুর।</a:t>
            </a:r>
            <a:endParaRPr b="1" i="0" sz="2400" u="sng" cap="none" strike="noStrike">
              <a:solidFill>
                <a:srgbClr val="000000"/>
              </a:solidFill>
              <a:latin typeface="Caveat"/>
              <a:ea typeface="Caveat"/>
              <a:cs typeface="Caveat"/>
              <a:sym typeface="Caveat"/>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Comic Sans MS"/>
              <a:ea typeface="Comic Sans MS"/>
              <a:cs typeface="Comic Sans MS"/>
              <a:sym typeface="Comic Sans MS"/>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Comic Sans MS"/>
              <a:ea typeface="Comic Sans MS"/>
              <a:cs typeface="Comic Sans MS"/>
              <a:sym typeface="Comic Sans MS"/>
            </a:endParaRPr>
          </a:p>
        </p:txBody>
      </p:sp>
      <p:sp>
        <p:nvSpPr>
          <p:cNvPr id="56" name="Google Shape;56;p1"/>
          <p:cNvSpPr txBox="1"/>
          <p:nvPr/>
        </p:nvSpPr>
        <p:spPr>
          <a:xfrm>
            <a:off x="414350" y="521000"/>
            <a:ext cx="5420700" cy="1448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300"/>
              <a:buFont typeface="Arial"/>
              <a:buNone/>
            </a:pPr>
            <a:r>
              <a:t/>
            </a:r>
            <a:endParaRPr b="1" i="0" sz="4300" u="sng" cap="none" strike="noStrike">
              <a:solidFill>
                <a:srgbClr val="FF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4300"/>
              <a:buFont typeface="Arial"/>
              <a:buNone/>
            </a:pPr>
            <a:r>
              <a:rPr b="1" i="0" lang="en" sz="4300" u="sng" cap="none" strike="noStrike">
                <a:solidFill>
                  <a:srgbClr val="FF0000"/>
                </a:solidFill>
                <a:latin typeface="Comic Sans MS"/>
                <a:ea typeface="Comic Sans MS"/>
                <a:cs typeface="Comic Sans MS"/>
                <a:sym typeface="Comic Sans MS"/>
              </a:rPr>
              <a:t>প্রিয় ছাত্রছাত্রীবৃন্দ স্বাগত জানাচ্ছি</a:t>
            </a:r>
            <a:endParaRPr b="0" i="0" sz="3000" u="none" cap="none" strike="noStrike">
              <a:solidFill>
                <a:srgbClr val="000000"/>
              </a:solidFill>
              <a:latin typeface="Comic Sans MS"/>
              <a:ea typeface="Comic Sans MS"/>
              <a:cs typeface="Comic Sans MS"/>
              <a:sym typeface="Comic Sans MS"/>
            </a:endParaRPr>
          </a:p>
          <a:p>
            <a:pPr indent="0" lvl="0" marL="45720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a:p>
            <a:pPr indent="0" lvl="0" marL="45720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0"/>
          <p:cNvPicPr preferRelativeResize="0"/>
          <p:nvPr/>
        </p:nvPicPr>
        <p:blipFill rotWithShape="1">
          <a:blip r:embed="rId3">
            <a:alphaModFix amt="97000"/>
          </a:blip>
          <a:srcRect b="0" l="0" r="0" t="0"/>
          <a:stretch/>
        </p:blipFill>
        <p:spPr>
          <a:xfrm>
            <a:off x="316675" y="0"/>
            <a:ext cx="5156600" cy="3671875"/>
          </a:xfrm>
          <a:prstGeom prst="rect">
            <a:avLst/>
          </a:prstGeom>
          <a:noFill/>
          <a:ln>
            <a:noFill/>
          </a:ln>
        </p:spPr>
      </p:pic>
      <p:sp>
        <p:nvSpPr>
          <p:cNvPr id="105" name="Google Shape;105;p10"/>
          <p:cNvSpPr txBox="1"/>
          <p:nvPr/>
        </p:nvSpPr>
        <p:spPr>
          <a:xfrm>
            <a:off x="6951675" y="590900"/>
            <a:ext cx="2192400" cy="19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বাইম মাছ</a:t>
            </a:r>
            <a:endParaRPr b="1" i="0" sz="3500" u="none" cap="none" strike="noStrike">
              <a:solidFill>
                <a:srgbClr val="CC0000"/>
              </a:solidFill>
              <a:latin typeface="Georgia"/>
              <a:ea typeface="Georgia"/>
              <a:cs typeface="Georgia"/>
              <a:sym typeface="Georgia"/>
            </a:endParaRPr>
          </a:p>
        </p:txBody>
      </p:sp>
      <p:sp>
        <p:nvSpPr>
          <p:cNvPr id="106" name="Google Shape;106;p10"/>
          <p:cNvSpPr txBox="1"/>
          <p:nvPr/>
        </p:nvSpPr>
        <p:spPr>
          <a:xfrm>
            <a:off x="946825" y="3435775"/>
            <a:ext cx="7362600" cy="120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000000"/>
                </a:solidFill>
                <a:latin typeface="Georgia"/>
                <a:ea typeface="Georgia"/>
                <a:cs typeface="Georgia"/>
                <a:sym typeface="Georgia"/>
              </a:rPr>
              <a:t>সবথেকে স্বাস্থ্যকর খাবারগুলির মধ্যে অন্যতম হলো মাছ। এটি প্রোটিন এবং ভিটামিন “ডি” এর মতো গুরুত্বপূর্ণ পুষ্টি উপাদানের দ্বারা পরিপূর্ণভাবে ক্যান্সার থেকে।</a:t>
            </a:r>
            <a:endParaRPr b="0" i="0" sz="2300" u="none" cap="none" strike="noStrike">
              <a:solidFill>
                <a:srgbClr val="000000"/>
              </a:solidFill>
              <a:latin typeface="Georgia"/>
              <a:ea typeface="Georgia"/>
              <a:cs typeface="Georgia"/>
              <a:sym typeface="Georgia"/>
            </a:endParaRPr>
          </a:p>
        </p:txBody>
      </p:sp>
      <p:pic>
        <p:nvPicPr>
          <p:cNvPr id="107" name="Google Shape;107;p10"/>
          <p:cNvPicPr preferRelativeResize="0"/>
          <p:nvPr/>
        </p:nvPicPr>
        <p:blipFill rotWithShape="1">
          <a:blip r:embed="rId4">
            <a:alphaModFix/>
          </a:blip>
          <a:srcRect b="0" l="0" r="0" t="0"/>
          <a:stretch/>
        </p:blipFill>
        <p:spPr>
          <a:xfrm>
            <a:off x="5473275" y="1790700"/>
            <a:ext cx="2933700" cy="156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1"/>
          <p:cNvSpPr txBox="1"/>
          <p:nvPr/>
        </p:nvSpPr>
        <p:spPr>
          <a:xfrm>
            <a:off x="6951675" y="590900"/>
            <a:ext cx="2192400" cy="9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টেংরা মাছ</a:t>
            </a:r>
            <a:endParaRPr b="1" i="0" sz="3500" u="none" cap="none" strike="noStrike">
              <a:solidFill>
                <a:srgbClr val="CC0000"/>
              </a:solidFill>
              <a:latin typeface="Georgia"/>
              <a:ea typeface="Georgia"/>
              <a:cs typeface="Georgia"/>
              <a:sym typeface="Georgia"/>
            </a:endParaRPr>
          </a:p>
        </p:txBody>
      </p:sp>
      <p:sp>
        <p:nvSpPr>
          <p:cNvPr id="113" name="Google Shape;113;p11"/>
          <p:cNvSpPr txBox="1"/>
          <p:nvPr/>
        </p:nvSpPr>
        <p:spPr>
          <a:xfrm flipH="1">
            <a:off x="5602750" y="1538600"/>
            <a:ext cx="3182100" cy="3179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Comic Sans MS"/>
                <a:ea typeface="Comic Sans MS"/>
                <a:cs typeface="Comic Sans MS"/>
                <a:sym typeface="Comic Sans MS"/>
              </a:rPr>
              <a:t>মাছ ওমেগা-3 ফ্যাটি অ্যাসিডসমৃদ্ধ। যেটা আমাদের শরীর এবং মস্তিষ্কের জন্য অবিশ্বাস্যভাবে গুরুত্বপূর্ণ।</a:t>
            </a:r>
            <a:endParaRPr b="0" i="0" sz="2800" u="none" cap="none" strike="noStrike">
              <a:solidFill>
                <a:srgbClr val="000000"/>
              </a:solidFill>
              <a:latin typeface="Comic Sans MS"/>
              <a:ea typeface="Comic Sans MS"/>
              <a:cs typeface="Comic Sans MS"/>
              <a:sym typeface="Comic Sans MS"/>
            </a:endParaRPr>
          </a:p>
        </p:txBody>
      </p:sp>
      <p:pic>
        <p:nvPicPr>
          <p:cNvPr id="114" name="Google Shape;114;p11"/>
          <p:cNvPicPr preferRelativeResize="0"/>
          <p:nvPr/>
        </p:nvPicPr>
        <p:blipFill rotWithShape="1">
          <a:blip r:embed="rId3">
            <a:alphaModFix/>
          </a:blip>
          <a:srcRect b="14086" l="0" r="0" t="21851"/>
          <a:stretch/>
        </p:blipFill>
        <p:spPr>
          <a:xfrm>
            <a:off x="152400" y="924150"/>
            <a:ext cx="5297949" cy="226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2"/>
          <p:cNvPicPr preferRelativeResize="0"/>
          <p:nvPr/>
        </p:nvPicPr>
        <p:blipFill rotWithShape="1">
          <a:blip r:embed="rId3">
            <a:alphaModFix/>
          </a:blip>
          <a:srcRect b="0" l="0" r="0" t="0"/>
          <a:stretch/>
        </p:blipFill>
        <p:spPr>
          <a:xfrm>
            <a:off x="152400" y="152400"/>
            <a:ext cx="4926800" cy="2419350"/>
          </a:xfrm>
          <a:prstGeom prst="rect">
            <a:avLst/>
          </a:prstGeom>
          <a:noFill/>
          <a:ln>
            <a:noFill/>
          </a:ln>
        </p:spPr>
      </p:pic>
      <p:pic>
        <p:nvPicPr>
          <p:cNvPr id="120" name="Google Shape;120;p12"/>
          <p:cNvPicPr preferRelativeResize="0"/>
          <p:nvPr/>
        </p:nvPicPr>
        <p:blipFill rotWithShape="1">
          <a:blip r:embed="rId4">
            <a:alphaModFix/>
          </a:blip>
          <a:srcRect b="0" l="14104" r="0" t="21204"/>
          <a:stretch/>
        </p:blipFill>
        <p:spPr>
          <a:xfrm>
            <a:off x="152400" y="2571750"/>
            <a:ext cx="4926800" cy="2419350"/>
          </a:xfrm>
          <a:prstGeom prst="rect">
            <a:avLst/>
          </a:prstGeom>
          <a:noFill/>
          <a:ln>
            <a:noFill/>
          </a:ln>
        </p:spPr>
      </p:pic>
      <p:sp>
        <p:nvSpPr>
          <p:cNvPr id="121" name="Google Shape;121;p12"/>
          <p:cNvSpPr txBox="1"/>
          <p:nvPr/>
        </p:nvSpPr>
        <p:spPr>
          <a:xfrm>
            <a:off x="6564300" y="152400"/>
            <a:ext cx="2579700" cy="101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পাবদা মাছ</a:t>
            </a:r>
            <a:endParaRPr b="1" i="0" sz="3500" u="none" cap="none" strike="noStrike">
              <a:solidFill>
                <a:srgbClr val="CC0000"/>
              </a:solidFill>
              <a:latin typeface="Georgia"/>
              <a:ea typeface="Georgia"/>
              <a:cs typeface="Georgia"/>
              <a:sym typeface="Georgia"/>
            </a:endParaRPr>
          </a:p>
        </p:txBody>
      </p:sp>
      <p:sp>
        <p:nvSpPr>
          <p:cNvPr id="122" name="Google Shape;122;p12"/>
          <p:cNvSpPr txBox="1"/>
          <p:nvPr/>
        </p:nvSpPr>
        <p:spPr>
          <a:xfrm>
            <a:off x="5534975" y="1896600"/>
            <a:ext cx="2985300" cy="3000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a:ea typeface="Arial"/>
                <a:cs typeface="Arial"/>
                <a:sym typeface="Arial"/>
              </a:rPr>
              <a:t>আমেরিকান হার্ট এ্যাসোসিয়েশনের মতে সপ্তাহে অন্তত ২ সারভিং (পিচ) মাছ খাওয়া উচিত।</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3"/>
          <p:cNvPicPr preferRelativeResize="0"/>
          <p:nvPr/>
        </p:nvPicPr>
        <p:blipFill rotWithShape="1">
          <a:blip r:embed="rId3">
            <a:alphaModFix/>
          </a:blip>
          <a:srcRect b="0" l="0" r="0" t="0"/>
          <a:stretch/>
        </p:blipFill>
        <p:spPr>
          <a:xfrm>
            <a:off x="1067663" y="416767"/>
            <a:ext cx="4438650" cy="1476375"/>
          </a:xfrm>
          <a:prstGeom prst="rect">
            <a:avLst/>
          </a:prstGeom>
          <a:noFill/>
          <a:ln>
            <a:noFill/>
          </a:ln>
        </p:spPr>
      </p:pic>
      <p:pic>
        <p:nvPicPr>
          <p:cNvPr id="128" name="Google Shape;128;p13"/>
          <p:cNvPicPr preferRelativeResize="0"/>
          <p:nvPr/>
        </p:nvPicPr>
        <p:blipFill rotWithShape="1">
          <a:blip r:embed="rId4">
            <a:alphaModFix/>
          </a:blip>
          <a:srcRect b="17574" l="0" r="0" t="23688"/>
          <a:stretch/>
        </p:blipFill>
        <p:spPr>
          <a:xfrm>
            <a:off x="747108" y="2571750"/>
            <a:ext cx="4438650" cy="2014100"/>
          </a:xfrm>
          <a:prstGeom prst="rect">
            <a:avLst/>
          </a:prstGeom>
          <a:noFill/>
          <a:ln>
            <a:noFill/>
          </a:ln>
        </p:spPr>
      </p:pic>
      <p:sp>
        <p:nvSpPr>
          <p:cNvPr id="129" name="Google Shape;129;p13"/>
          <p:cNvSpPr txBox="1"/>
          <p:nvPr/>
        </p:nvSpPr>
        <p:spPr>
          <a:xfrm>
            <a:off x="5772500" y="743175"/>
            <a:ext cx="2489700" cy="7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চিতল মাছ</a:t>
            </a:r>
            <a:endParaRPr b="1" i="0" sz="3500" u="none" cap="none" strike="noStrike">
              <a:solidFill>
                <a:srgbClr val="CC0000"/>
              </a:solidFill>
              <a:latin typeface="Georgia"/>
              <a:ea typeface="Georgia"/>
              <a:cs typeface="Georgia"/>
              <a:sym typeface="Georgia"/>
            </a:endParaRPr>
          </a:p>
        </p:txBody>
      </p:sp>
      <p:sp>
        <p:nvSpPr>
          <p:cNvPr id="130" name="Google Shape;130;p13"/>
          <p:cNvSpPr txBox="1"/>
          <p:nvPr/>
        </p:nvSpPr>
        <p:spPr>
          <a:xfrm>
            <a:off x="4572000" y="1369400"/>
            <a:ext cx="3948300" cy="2907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Comic Sans MS"/>
                <a:ea typeface="Comic Sans MS"/>
                <a:cs typeface="Comic Sans MS"/>
                <a:sym typeface="Comic Sans MS"/>
              </a:rPr>
              <a:t>হার্ট অ্যাটাক এবং স্ট্রোকের ঝুঁকি কমায়:</a:t>
            </a:r>
            <a:endParaRPr b="0" i="0" sz="26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Comic Sans MS"/>
                <a:ea typeface="Comic Sans MS"/>
                <a:cs typeface="Comic Sans MS"/>
                <a:sym typeface="Comic Sans MS"/>
              </a:rPr>
              <a:t>মাছ হার্টের জন্য সব থেকে-স্বাস্থ্যকর খাবারগুলির মধ্যে একটি।</a:t>
            </a:r>
            <a:endParaRPr b="0" i="0" sz="26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4"/>
          <p:cNvPicPr preferRelativeResize="0"/>
          <p:nvPr/>
        </p:nvPicPr>
        <p:blipFill rotWithShape="1">
          <a:blip r:embed="rId3">
            <a:alphaModFix/>
          </a:blip>
          <a:srcRect b="18243" l="0" r="0" t="27698"/>
          <a:stretch/>
        </p:blipFill>
        <p:spPr>
          <a:xfrm>
            <a:off x="0" y="740925"/>
            <a:ext cx="5588900" cy="2817900"/>
          </a:xfrm>
          <a:prstGeom prst="rect">
            <a:avLst/>
          </a:prstGeom>
          <a:noFill/>
          <a:ln>
            <a:noFill/>
          </a:ln>
        </p:spPr>
      </p:pic>
      <p:sp>
        <p:nvSpPr>
          <p:cNvPr id="136" name="Google Shape;136;p14"/>
          <p:cNvSpPr txBox="1"/>
          <p:nvPr/>
        </p:nvSpPr>
        <p:spPr>
          <a:xfrm>
            <a:off x="5588900" y="740925"/>
            <a:ext cx="2697900" cy="105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বোয়াল মাছ</a:t>
            </a:r>
            <a:endParaRPr b="1" i="0" sz="3500" u="none" cap="none" strike="noStrike">
              <a:solidFill>
                <a:srgbClr val="CC0000"/>
              </a:solidFill>
              <a:latin typeface="Georgia"/>
              <a:ea typeface="Georgia"/>
              <a:cs typeface="Georgia"/>
              <a:sym typeface="Georgia"/>
            </a:endParaRPr>
          </a:p>
        </p:txBody>
      </p:sp>
      <p:sp>
        <p:nvSpPr>
          <p:cNvPr id="137" name="Google Shape;137;p14"/>
          <p:cNvSpPr txBox="1"/>
          <p:nvPr/>
        </p:nvSpPr>
        <p:spPr>
          <a:xfrm flipH="1">
            <a:off x="4766275" y="1580725"/>
            <a:ext cx="3822900" cy="2817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700"/>
              <a:buFont typeface="Arial"/>
              <a:buNone/>
            </a:pPr>
            <a:r>
              <a:rPr b="0" i="0" lang="en" sz="2700" u="none" cap="none" strike="noStrike">
                <a:solidFill>
                  <a:srgbClr val="000000"/>
                </a:solidFill>
                <a:latin typeface="Arial"/>
                <a:ea typeface="Arial"/>
                <a:cs typeface="Arial"/>
                <a:sym typeface="Arial"/>
              </a:rPr>
              <a:t>অনেক বড় পর্যবেক্ষণ গবেষণায় দেখা যায় যে, যারা নিয়মিত মাছ খান তাদের হার্ট অ্যাটাক, স্ট্রোক এবং হার্টের রোগের কারণে মৃত্যুর ঝুঁকি কম থাকে।</a:t>
            </a:r>
            <a:endParaRPr b="0" i="0" sz="27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5"/>
          <p:cNvPicPr preferRelativeResize="0"/>
          <p:nvPr/>
        </p:nvPicPr>
        <p:blipFill rotWithShape="1">
          <a:blip r:embed="rId3">
            <a:alphaModFix/>
          </a:blip>
          <a:srcRect b="0" l="0" r="0" t="0"/>
          <a:stretch/>
        </p:blipFill>
        <p:spPr>
          <a:xfrm>
            <a:off x="278500" y="520150"/>
            <a:ext cx="5295975" cy="3802625"/>
          </a:xfrm>
          <a:prstGeom prst="rect">
            <a:avLst/>
          </a:prstGeom>
          <a:noFill/>
          <a:ln>
            <a:noFill/>
          </a:ln>
        </p:spPr>
      </p:pic>
      <p:sp>
        <p:nvSpPr>
          <p:cNvPr id="143" name="Google Shape;143;p15"/>
          <p:cNvSpPr txBox="1"/>
          <p:nvPr/>
        </p:nvSpPr>
        <p:spPr>
          <a:xfrm>
            <a:off x="5574475" y="152400"/>
            <a:ext cx="3569400" cy="101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দেশী কৈ মাছ</a:t>
            </a:r>
            <a:endParaRPr b="1" i="0" sz="3500" u="none" cap="none" strike="noStrike">
              <a:solidFill>
                <a:srgbClr val="CC0000"/>
              </a:solidFill>
              <a:latin typeface="Georgia"/>
              <a:ea typeface="Georgia"/>
              <a:cs typeface="Georgia"/>
              <a:sym typeface="Georgia"/>
            </a:endParaRPr>
          </a:p>
        </p:txBody>
      </p:sp>
      <p:sp>
        <p:nvSpPr>
          <p:cNvPr id="144" name="Google Shape;144;p15"/>
          <p:cNvSpPr txBox="1"/>
          <p:nvPr/>
        </p:nvSpPr>
        <p:spPr>
          <a:xfrm flipH="1">
            <a:off x="5574500" y="1164000"/>
            <a:ext cx="3072000" cy="3158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veat"/>
                <a:ea typeface="Caveat"/>
                <a:cs typeface="Caveat"/>
                <a:sym typeface="Caveat"/>
              </a:rPr>
              <a:t>মার্কিন যুক্তরাষ্ট্রে ৪০,০০০ এরও বেশি পুরুষের এক সমীক্ষায় দেখা গেছে, যারা নিয়মিত এক সপ্তাহ ধরে মাছ খেয়েছিলেন তাদের হার্টের রোগের ঝুঁকি ১৫% কম ছিল।</a:t>
            </a:r>
            <a:endParaRPr b="0" i="0" sz="2500" u="none" cap="none" strike="noStrike">
              <a:solidFill>
                <a:srgbClr val="000000"/>
              </a:solidFill>
              <a:latin typeface="Caveat"/>
              <a:ea typeface="Caveat"/>
              <a:cs typeface="Caveat"/>
              <a:sym typeface="Cave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6"/>
          <p:cNvPicPr preferRelativeResize="0"/>
          <p:nvPr/>
        </p:nvPicPr>
        <p:blipFill rotWithShape="1">
          <a:blip r:embed="rId3">
            <a:alphaModFix/>
          </a:blip>
          <a:srcRect b="24605" l="0" r="0" t="33753"/>
          <a:stretch/>
        </p:blipFill>
        <p:spPr>
          <a:xfrm>
            <a:off x="884875" y="327850"/>
            <a:ext cx="4502250" cy="1827450"/>
          </a:xfrm>
          <a:prstGeom prst="rect">
            <a:avLst/>
          </a:prstGeom>
          <a:noFill/>
          <a:ln>
            <a:noFill/>
          </a:ln>
        </p:spPr>
      </p:pic>
      <p:pic>
        <p:nvPicPr>
          <p:cNvPr id="150" name="Google Shape;150;p16"/>
          <p:cNvPicPr preferRelativeResize="0"/>
          <p:nvPr/>
        </p:nvPicPr>
        <p:blipFill rotWithShape="1">
          <a:blip r:embed="rId4">
            <a:alphaModFix/>
          </a:blip>
          <a:srcRect b="34429" l="-1347" r="0" t="24481"/>
          <a:stretch/>
        </p:blipFill>
        <p:spPr>
          <a:xfrm>
            <a:off x="456000" y="2571750"/>
            <a:ext cx="4931126" cy="1255076"/>
          </a:xfrm>
          <a:prstGeom prst="rect">
            <a:avLst/>
          </a:prstGeom>
          <a:noFill/>
          <a:ln>
            <a:noFill/>
          </a:ln>
        </p:spPr>
      </p:pic>
      <p:sp>
        <p:nvSpPr>
          <p:cNvPr id="151" name="Google Shape;151;p16"/>
          <p:cNvSpPr txBox="1"/>
          <p:nvPr/>
        </p:nvSpPr>
        <p:spPr>
          <a:xfrm>
            <a:off x="695175" y="1540606"/>
            <a:ext cx="2248200" cy="61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চেং মাছ</a:t>
            </a:r>
            <a:endParaRPr b="1" i="0" sz="3500" u="none" cap="none" strike="noStrike">
              <a:solidFill>
                <a:srgbClr val="CC0000"/>
              </a:solidFill>
              <a:latin typeface="Georgia"/>
              <a:ea typeface="Georgia"/>
              <a:cs typeface="Georgia"/>
              <a:sym typeface="Georgia"/>
            </a:endParaRPr>
          </a:p>
        </p:txBody>
      </p:sp>
      <p:sp>
        <p:nvSpPr>
          <p:cNvPr id="152" name="Google Shape;152;p16"/>
          <p:cNvSpPr txBox="1"/>
          <p:nvPr/>
        </p:nvSpPr>
        <p:spPr>
          <a:xfrm>
            <a:off x="847575" y="3714078"/>
            <a:ext cx="2248200" cy="61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টাকি মাছ</a:t>
            </a:r>
            <a:endParaRPr b="1" i="0" sz="3500" u="none" cap="none" strike="noStrike">
              <a:solidFill>
                <a:srgbClr val="CC0000"/>
              </a:solidFill>
              <a:latin typeface="Georgia"/>
              <a:ea typeface="Georgia"/>
              <a:cs typeface="Georgia"/>
              <a:sym typeface="Georgia"/>
            </a:endParaRPr>
          </a:p>
        </p:txBody>
      </p:sp>
      <p:sp>
        <p:nvSpPr>
          <p:cNvPr id="153" name="Google Shape;153;p16"/>
          <p:cNvSpPr txBox="1"/>
          <p:nvPr/>
        </p:nvSpPr>
        <p:spPr>
          <a:xfrm flipH="1">
            <a:off x="5387200" y="712450"/>
            <a:ext cx="3241800" cy="36165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veat"/>
                <a:ea typeface="Caveat"/>
                <a:cs typeface="Caveat"/>
                <a:sym typeface="Caveat"/>
              </a:rPr>
              <a:t>ভিটামিন “ডি” এর উৎস:</a:t>
            </a:r>
            <a:endParaRPr b="0" i="0" sz="2500" u="none" cap="none" strike="noStrike">
              <a:solidFill>
                <a:srgbClr val="000000"/>
              </a:solidFill>
              <a:latin typeface="Caveat"/>
              <a:ea typeface="Caveat"/>
              <a:cs typeface="Caveat"/>
              <a:sym typeface="Caveat"/>
            </a:endParaRPr>
          </a:p>
          <a:p>
            <a:pPr indent="0" lvl="0" marL="0" marR="0" rtl="0" algn="just">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veat"/>
                <a:ea typeface="Caveat"/>
                <a:cs typeface="Caveat"/>
                <a:sym typeface="Caveat"/>
              </a:rPr>
              <a:t>ন্যাশনাল ইনস্টিটিউটস অফ হেলথের তথ্য অনুসারে, মাছে ভিটামিন “ডি” বেশি যা হাড়ের স্বাস্থ্য এবং বৃদ্ধির জন্য ক্যালসিয়াম শোষণের জন্য উপকারী।</a:t>
            </a:r>
            <a:endParaRPr b="0" i="0" sz="2500" u="none" cap="none" strike="noStrike">
              <a:solidFill>
                <a:srgbClr val="000000"/>
              </a:solidFill>
              <a:latin typeface="Caveat"/>
              <a:ea typeface="Caveat"/>
              <a:cs typeface="Caveat"/>
              <a:sym typeface="Cave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7"/>
          <p:cNvPicPr preferRelativeResize="0"/>
          <p:nvPr/>
        </p:nvPicPr>
        <p:blipFill rotWithShape="1">
          <a:blip r:embed="rId3">
            <a:alphaModFix/>
          </a:blip>
          <a:srcRect b="42479" l="0" r="0" t="0"/>
          <a:stretch/>
        </p:blipFill>
        <p:spPr>
          <a:xfrm>
            <a:off x="407625" y="303425"/>
            <a:ext cx="4430100" cy="1217100"/>
          </a:xfrm>
          <a:prstGeom prst="rect">
            <a:avLst/>
          </a:prstGeom>
          <a:noFill/>
          <a:ln>
            <a:noFill/>
          </a:ln>
        </p:spPr>
      </p:pic>
      <p:pic>
        <p:nvPicPr>
          <p:cNvPr id="159" name="Google Shape;159;p17"/>
          <p:cNvPicPr preferRelativeResize="0"/>
          <p:nvPr/>
        </p:nvPicPr>
        <p:blipFill rotWithShape="1">
          <a:blip r:embed="rId4">
            <a:alphaModFix/>
          </a:blip>
          <a:srcRect b="30044" l="0" r="0" t="22786"/>
          <a:stretch/>
        </p:blipFill>
        <p:spPr>
          <a:xfrm>
            <a:off x="599775" y="2571750"/>
            <a:ext cx="4754600" cy="1217050"/>
          </a:xfrm>
          <a:prstGeom prst="rect">
            <a:avLst/>
          </a:prstGeom>
          <a:noFill/>
          <a:ln>
            <a:noFill/>
          </a:ln>
        </p:spPr>
      </p:pic>
      <p:sp>
        <p:nvSpPr>
          <p:cNvPr id="160" name="Google Shape;160;p17"/>
          <p:cNvSpPr txBox="1"/>
          <p:nvPr/>
        </p:nvSpPr>
        <p:spPr>
          <a:xfrm>
            <a:off x="1479800" y="3693250"/>
            <a:ext cx="2607900" cy="121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বেলে মাছ</a:t>
            </a:r>
            <a:endParaRPr b="1" i="0" sz="3500" u="none" cap="none" strike="noStrike">
              <a:solidFill>
                <a:srgbClr val="CC0000"/>
              </a:solidFill>
              <a:latin typeface="Georgia"/>
              <a:ea typeface="Georgia"/>
              <a:cs typeface="Georgia"/>
              <a:sym typeface="Georgia"/>
            </a:endParaRPr>
          </a:p>
        </p:txBody>
      </p:sp>
      <p:sp>
        <p:nvSpPr>
          <p:cNvPr id="161" name="Google Shape;161;p17"/>
          <p:cNvSpPr txBox="1"/>
          <p:nvPr/>
        </p:nvSpPr>
        <p:spPr>
          <a:xfrm>
            <a:off x="999975" y="1520516"/>
            <a:ext cx="2248200" cy="60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বাইল্লা মাছ</a:t>
            </a:r>
            <a:endParaRPr b="1" i="0" sz="3500" u="none" cap="none" strike="noStrike">
              <a:solidFill>
                <a:srgbClr val="CC0000"/>
              </a:solidFill>
              <a:latin typeface="Georgia"/>
              <a:ea typeface="Georgia"/>
              <a:cs typeface="Georgia"/>
              <a:sym typeface="Georgia"/>
            </a:endParaRPr>
          </a:p>
        </p:txBody>
      </p:sp>
      <p:sp>
        <p:nvSpPr>
          <p:cNvPr id="162" name="Google Shape;162;p17"/>
          <p:cNvSpPr txBox="1"/>
          <p:nvPr/>
        </p:nvSpPr>
        <p:spPr>
          <a:xfrm>
            <a:off x="5354375" y="715475"/>
            <a:ext cx="3250500" cy="3073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veat"/>
                <a:ea typeface="Caveat"/>
                <a:cs typeface="Caveat"/>
                <a:sym typeface="Caveat"/>
              </a:rPr>
              <a:t>মস্তিষ্কের জন্য ভালো:</a:t>
            </a:r>
            <a:endParaRPr b="0" i="0" sz="2500" u="none" cap="none" strike="noStrike">
              <a:solidFill>
                <a:srgbClr val="000000"/>
              </a:solidFill>
              <a:latin typeface="Caveat"/>
              <a:ea typeface="Caveat"/>
              <a:cs typeface="Caveat"/>
              <a:sym typeface="Caveat"/>
            </a:endParaRPr>
          </a:p>
          <a:p>
            <a:pPr indent="0" lvl="0" marL="0" marR="0" rtl="0" algn="just">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veat"/>
                <a:ea typeface="Caveat"/>
                <a:cs typeface="Caveat"/>
                <a:sym typeface="Caveat"/>
              </a:rPr>
              <a:t>অনেক পর্যবেক্ষণমূলক গবেষণায় দেখা গেছে যেসব লোকেরা বেশি মাছ খান তাদের মানসিক অবনতির হার কম হয়।</a:t>
            </a:r>
            <a:endParaRPr b="0" i="0" sz="2500" u="none" cap="none" strike="noStrike">
              <a:solidFill>
                <a:srgbClr val="000000"/>
              </a:solidFill>
              <a:latin typeface="Caveat"/>
              <a:ea typeface="Caveat"/>
              <a:cs typeface="Caveat"/>
              <a:sym typeface="Cave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8"/>
          <p:cNvPicPr preferRelativeResize="0"/>
          <p:nvPr/>
        </p:nvPicPr>
        <p:blipFill rotWithShape="1">
          <a:blip r:embed="rId3">
            <a:alphaModFix/>
          </a:blip>
          <a:srcRect b="0" l="0" r="0" t="0"/>
          <a:stretch/>
        </p:blipFill>
        <p:spPr>
          <a:xfrm>
            <a:off x="815700" y="999275"/>
            <a:ext cx="3756300" cy="3011024"/>
          </a:xfrm>
          <a:prstGeom prst="rect">
            <a:avLst/>
          </a:prstGeom>
          <a:noFill/>
          <a:ln>
            <a:noFill/>
          </a:ln>
        </p:spPr>
      </p:pic>
      <p:sp>
        <p:nvSpPr>
          <p:cNvPr id="168" name="Google Shape;168;p18"/>
          <p:cNvSpPr txBox="1"/>
          <p:nvPr/>
        </p:nvSpPr>
        <p:spPr>
          <a:xfrm>
            <a:off x="4648200" y="812400"/>
            <a:ext cx="3756300" cy="3696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Caveat"/>
                <a:ea typeface="Caveat"/>
                <a:cs typeface="Caveat"/>
                <a:sym typeface="Caveat"/>
              </a:rPr>
              <a:t>গবেষণাগুলি আরও প্রকাশ করে যে, যারা প্রতি সপ্তাহে মাছ খান তাদের মস্তিষ্কের প্রধান কার্যকরী টিস্যু অনেক সক্রিয় থাকে।</a:t>
            </a:r>
            <a:endParaRPr b="0" i="0" sz="2800" u="none" cap="none" strike="noStrike">
              <a:solidFill>
                <a:srgbClr val="000000"/>
              </a:solidFill>
              <a:latin typeface="Caveat"/>
              <a:ea typeface="Caveat"/>
              <a:cs typeface="Caveat"/>
              <a:sym typeface="Cave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nvSpPr>
        <p:spPr>
          <a:xfrm rot="292">
            <a:off x="5213950" y="1402450"/>
            <a:ext cx="3533700" cy="2703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Caveat"/>
              <a:ea typeface="Caveat"/>
              <a:cs typeface="Caveat"/>
              <a:sym typeface="Caveat"/>
            </a:endParaRPr>
          </a:p>
          <a:p>
            <a:pPr indent="0" lvl="0" marL="0" marR="0" rtl="0" algn="just">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veat"/>
                <a:ea typeface="Caveat"/>
                <a:cs typeface="Caveat"/>
                <a:sym typeface="Caveat"/>
              </a:rPr>
              <a:t>হতাশা দূর করতে পারে:</a:t>
            </a:r>
            <a:endParaRPr b="0" i="0" sz="2500" u="none" cap="none" strike="noStrike">
              <a:solidFill>
                <a:srgbClr val="000000"/>
              </a:solidFill>
              <a:latin typeface="Caveat"/>
              <a:ea typeface="Caveat"/>
              <a:cs typeface="Caveat"/>
              <a:sym typeface="Caveat"/>
            </a:endParaRPr>
          </a:p>
          <a:p>
            <a:pPr indent="0" lvl="0" marL="0" marR="0" rtl="0" algn="just">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veat"/>
                <a:ea typeface="Caveat"/>
                <a:cs typeface="Caveat"/>
                <a:sym typeface="Caveat"/>
              </a:rPr>
              <a:t>গবেষণায় দেখা গেছে যে ব্যক্তিরা নিয়মিত মাছ খান তাদের হতাশার সম্ভাবনা খুব কম থাকে। ওমেগা-3 ফ্যাটি অ্যাসিড হতাশার বিরুদ্ধে লড়াই করতে পারে।</a:t>
            </a:r>
            <a:endParaRPr b="0" i="0" sz="2500" u="none" cap="none" strike="noStrike">
              <a:solidFill>
                <a:srgbClr val="000000"/>
              </a:solidFill>
              <a:latin typeface="Caveat"/>
              <a:ea typeface="Caveat"/>
              <a:cs typeface="Caveat"/>
              <a:sym typeface="Caveat"/>
            </a:endParaRPr>
          </a:p>
        </p:txBody>
      </p:sp>
      <p:pic>
        <p:nvPicPr>
          <p:cNvPr id="174" name="Google Shape;174;p19"/>
          <p:cNvPicPr preferRelativeResize="0"/>
          <p:nvPr/>
        </p:nvPicPr>
        <p:blipFill>
          <a:blip r:embed="rId3">
            <a:alphaModFix/>
          </a:blip>
          <a:stretch>
            <a:fillRect/>
          </a:stretch>
        </p:blipFill>
        <p:spPr>
          <a:xfrm>
            <a:off x="152400" y="152400"/>
            <a:ext cx="4991100" cy="4991100"/>
          </a:xfrm>
          <a:prstGeom prst="rect">
            <a:avLst/>
          </a:prstGeom>
          <a:noFill/>
          <a:ln>
            <a:noFill/>
          </a:ln>
        </p:spPr>
      </p:pic>
      <p:sp>
        <p:nvSpPr>
          <p:cNvPr id="175" name="Google Shape;175;p19"/>
          <p:cNvSpPr txBox="1"/>
          <p:nvPr/>
        </p:nvSpPr>
        <p:spPr>
          <a:xfrm>
            <a:off x="1479800" y="3693250"/>
            <a:ext cx="2607900" cy="121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lang="en" sz="3500">
                <a:solidFill>
                  <a:srgbClr val="CC0000"/>
                </a:solidFill>
                <a:latin typeface="Georgia"/>
                <a:ea typeface="Georgia"/>
                <a:cs typeface="Georgia"/>
                <a:sym typeface="Georgia"/>
              </a:rPr>
              <a:t>জাপানি রুই </a:t>
            </a:r>
            <a:r>
              <a:rPr b="1" i="0" lang="en" sz="3500" u="none" cap="none" strike="noStrike">
                <a:solidFill>
                  <a:srgbClr val="CC0000"/>
                </a:solidFill>
                <a:latin typeface="Georgia"/>
                <a:ea typeface="Georgia"/>
                <a:cs typeface="Georgia"/>
                <a:sym typeface="Georgia"/>
              </a:rPr>
              <a:t>মাছ</a:t>
            </a:r>
            <a:endParaRPr b="1" i="0" sz="3500" u="none" cap="none" strike="noStrike">
              <a:solidFill>
                <a:srgbClr val="CC0000"/>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nvSpPr>
        <p:spPr>
          <a:xfrm>
            <a:off x="895900" y="1132050"/>
            <a:ext cx="7737300" cy="28794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300"/>
              <a:buFont typeface="Arial"/>
              <a:buNone/>
            </a:pPr>
            <a:r>
              <a:rPr b="1" i="0" lang="en" sz="4300" u="sng" cap="none" strike="noStrike">
                <a:solidFill>
                  <a:srgbClr val="FF0000"/>
                </a:solidFill>
                <a:latin typeface="Comic Sans MS"/>
                <a:ea typeface="Comic Sans MS"/>
                <a:cs typeface="Comic Sans MS"/>
                <a:sym typeface="Comic Sans MS"/>
              </a:rPr>
              <a:t>আলোচ্য বিষয়:</a:t>
            </a:r>
            <a:endParaRPr b="0" i="0" sz="30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a:p>
            <a:pPr indent="-419100" lvl="0" marL="457200" marR="0" rtl="0" algn="just">
              <a:lnSpc>
                <a:spcPct val="100000"/>
              </a:lnSpc>
              <a:spcBef>
                <a:spcPts val="0"/>
              </a:spcBef>
              <a:spcAft>
                <a:spcPts val="0"/>
              </a:spcAft>
              <a:buClr>
                <a:srgbClr val="000000"/>
              </a:buClr>
              <a:buSzPts val="3000"/>
              <a:buFont typeface="Comic Sans MS"/>
              <a:buChar char="❖"/>
            </a:pPr>
            <a:r>
              <a:rPr b="0" i="0" lang="en" sz="3000" u="none" cap="none" strike="noStrike">
                <a:solidFill>
                  <a:srgbClr val="000000"/>
                </a:solidFill>
                <a:latin typeface="Comic Sans MS"/>
                <a:ea typeface="Comic Sans MS"/>
                <a:cs typeface="Comic Sans MS"/>
                <a:sym typeface="Comic Sans MS"/>
              </a:rPr>
              <a:t>মাছ কি?</a:t>
            </a:r>
            <a:endParaRPr b="0" i="0" sz="3000" u="none" cap="none" strike="noStrike">
              <a:solidFill>
                <a:srgbClr val="000000"/>
              </a:solidFill>
              <a:latin typeface="Comic Sans MS"/>
              <a:ea typeface="Comic Sans MS"/>
              <a:cs typeface="Comic Sans MS"/>
              <a:sym typeface="Comic Sans MS"/>
            </a:endParaRPr>
          </a:p>
          <a:p>
            <a:pPr indent="-419100" lvl="0" marL="457200" marR="0" rtl="0" algn="just">
              <a:lnSpc>
                <a:spcPct val="100000"/>
              </a:lnSpc>
              <a:spcBef>
                <a:spcPts val="0"/>
              </a:spcBef>
              <a:spcAft>
                <a:spcPts val="0"/>
              </a:spcAft>
              <a:buClr>
                <a:srgbClr val="000000"/>
              </a:buClr>
              <a:buSzPts val="3000"/>
              <a:buFont typeface="Comic Sans MS"/>
              <a:buChar char="❖"/>
            </a:pPr>
            <a:r>
              <a:rPr b="0" i="0" lang="en" sz="3000" u="none" cap="none" strike="noStrike">
                <a:solidFill>
                  <a:srgbClr val="000000"/>
                </a:solidFill>
                <a:latin typeface="Comic Sans MS"/>
                <a:ea typeface="Comic Sans MS"/>
                <a:cs typeface="Comic Sans MS"/>
                <a:sym typeface="Comic Sans MS"/>
              </a:rPr>
              <a:t>মাছ খাওয়া জরুরী কেন?</a:t>
            </a:r>
            <a:endParaRPr b="0" i="0" sz="3000" u="none" cap="none" strike="noStrike">
              <a:solidFill>
                <a:srgbClr val="000000"/>
              </a:solidFill>
              <a:latin typeface="Comic Sans MS"/>
              <a:ea typeface="Comic Sans MS"/>
              <a:cs typeface="Comic Sans MS"/>
              <a:sym typeface="Comic Sans MS"/>
            </a:endParaRPr>
          </a:p>
          <a:p>
            <a:pPr indent="-419100" lvl="0" marL="457200" marR="0" rtl="0" algn="just">
              <a:lnSpc>
                <a:spcPct val="100000"/>
              </a:lnSpc>
              <a:spcBef>
                <a:spcPts val="0"/>
              </a:spcBef>
              <a:spcAft>
                <a:spcPts val="0"/>
              </a:spcAft>
              <a:buClr>
                <a:srgbClr val="000000"/>
              </a:buClr>
              <a:buSzPts val="3000"/>
              <a:buFont typeface="Comic Sans MS"/>
              <a:buChar char="❖"/>
            </a:pPr>
            <a:r>
              <a:rPr b="0" i="0" lang="en" sz="3000" u="none" cap="none" strike="noStrike">
                <a:solidFill>
                  <a:srgbClr val="000000"/>
                </a:solidFill>
                <a:latin typeface="Comic Sans MS"/>
                <a:ea typeface="Comic Sans MS"/>
                <a:cs typeface="Comic Sans MS"/>
                <a:sym typeface="Comic Sans MS"/>
              </a:rPr>
              <a:t>মাছের পরিচিতি ?</a:t>
            </a:r>
            <a:endParaRPr b="0" i="0" sz="3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0"/>
          <p:cNvPicPr preferRelativeResize="0"/>
          <p:nvPr/>
        </p:nvPicPr>
        <p:blipFill rotWithShape="1">
          <a:blip r:embed="rId3">
            <a:alphaModFix/>
          </a:blip>
          <a:srcRect b="0" l="0" r="0" t="0"/>
          <a:stretch/>
        </p:blipFill>
        <p:spPr>
          <a:xfrm>
            <a:off x="873275" y="152400"/>
            <a:ext cx="4438925" cy="1986225"/>
          </a:xfrm>
          <a:prstGeom prst="rect">
            <a:avLst/>
          </a:prstGeom>
          <a:noFill/>
          <a:ln>
            <a:noFill/>
          </a:ln>
        </p:spPr>
      </p:pic>
      <p:pic>
        <p:nvPicPr>
          <p:cNvPr id="181" name="Google Shape;181;p20"/>
          <p:cNvPicPr preferRelativeResize="0"/>
          <p:nvPr/>
        </p:nvPicPr>
        <p:blipFill rotWithShape="1">
          <a:blip r:embed="rId4">
            <a:alphaModFix/>
          </a:blip>
          <a:srcRect b="0" l="0" r="0" t="0"/>
          <a:stretch/>
        </p:blipFill>
        <p:spPr>
          <a:xfrm>
            <a:off x="152400" y="2571750"/>
            <a:ext cx="5367325" cy="2716300"/>
          </a:xfrm>
          <a:prstGeom prst="rect">
            <a:avLst/>
          </a:prstGeom>
          <a:noFill/>
          <a:ln>
            <a:noFill/>
          </a:ln>
        </p:spPr>
      </p:pic>
      <p:sp>
        <p:nvSpPr>
          <p:cNvPr id="182" name="Google Shape;182;p20"/>
          <p:cNvSpPr txBox="1"/>
          <p:nvPr/>
        </p:nvSpPr>
        <p:spPr>
          <a:xfrm flipH="1">
            <a:off x="6218475" y="424775"/>
            <a:ext cx="2597400" cy="4704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Caveat"/>
                <a:ea typeface="Caveat"/>
                <a:cs typeface="Caveat"/>
                <a:sym typeface="Caveat"/>
              </a:rPr>
              <a:t>মাছ খাওয়ার ফলে রিউমাটয়েড (rheumatoid) আর্থ্রাইটিস এবং একাধিক স্ক্লেরোসিস (sclerosis) হওয়ার ঝুঁকিও কমে যেতে পারে।</a:t>
            </a:r>
            <a:endParaRPr b="0" i="0" sz="2800" u="none" cap="none" strike="noStrike">
              <a:solidFill>
                <a:srgbClr val="000000"/>
              </a:solidFill>
              <a:latin typeface="Caveat"/>
              <a:ea typeface="Caveat"/>
              <a:cs typeface="Caveat"/>
              <a:sym typeface="Cave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1"/>
          <p:cNvPicPr preferRelativeResize="0"/>
          <p:nvPr/>
        </p:nvPicPr>
        <p:blipFill rotWithShape="1">
          <a:blip r:embed="rId3">
            <a:alphaModFix/>
          </a:blip>
          <a:srcRect b="26872" l="0" r="-3530" t="27085"/>
          <a:stretch/>
        </p:blipFill>
        <p:spPr>
          <a:xfrm>
            <a:off x="414125" y="258650"/>
            <a:ext cx="5481575" cy="4274576"/>
          </a:xfrm>
          <a:prstGeom prst="rect">
            <a:avLst/>
          </a:prstGeom>
          <a:noFill/>
          <a:ln>
            <a:noFill/>
          </a:ln>
        </p:spPr>
      </p:pic>
      <p:sp>
        <p:nvSpPr>
          <p:cNvPr id="188" name="Google Shape;188;p21"/>
          <p:cNvSpPr txBox="1"/>
          <p:nvPr/>
        </p:nvSpPr>
        <p:spPr>
          <a:xfrm>
            <a:off x="5895700" y="604725"/>
            <a:ext cx="2709300" cy="3928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300"/>
              <a:buFont typeface="Arial"/>
              <a:buNone/>
            </a:pPr>
            <a:r>
              <a:rPr b="0" i="0" lang="en" sz="2300" u="none" cap="none" strike="noStrike">
                <a:solidFill>
                  <a:srgbClr val="000000"/>
                </a:solidFill>
                <a:latin typeface="Arial"/>
                <a:ea typeface="Arial"/>
                <a:cs typeface="Arial"/>
                <a:sym typeface="Arial"/>
              </a:rPr>
              <a:t>বাচ্চাদের হাঁপানি কমায়:</a:t>
            </a:r>
            <a:endParaRPr b="0" i="0" sz="23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300"/>
              <a:buFont typeface="Arial"/>
              <a:buNone/>
            </a:pPr>
            <a:r>
              <a:rPr b="0" i="0" lang="en" sz="2300" u="none" cap="none" strike="noStrike">
                <a:solidFill>
                  <a:srgbClr val="000000"/>
                </a:solidFill>
                <a:latin typeface="Arial"/>
                <a:ea typeface="Arial"/>
                <a:cs typeface="Arial"/>
                <a:sym typeface="Arial"/>
              </a:rPr>
              <a:t>মাছ বাচ্চাদের হাঁপানি রোধে সহায়তা করতে পারে। অধ্যয়নগুলি দেখায় যে, নিয়মিত মাছ খাওয়ার ফলে শিশুদের মধ্যে হাঁপানির ২৪% ঝুঁকি কমে।</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2"/>
          <p:cNvPicPr preferRelativeResize="0"/>
          <p:nvPr/>
        </p:nvPicPr>
        <p:blipFill rotWithShape="1">
          <a:blip r:embed="rId3">
            <a:alphaModFix/>
          </a:blip>
          <a:srcRect b="0" l="0" r="0" t="0"/>
          <a:stretch/>
        </p:blipFill>
        <p:spPr>
          <a:xfrm>
            <a:off x="523999" y="152400"/>
            <a:ext cx="4248600" cy="4838700"/>
          </a:xfrm>
          <a:prstGeom prst="rect">
            <a:avLst/>
          </a:prstGeom>
          <a:noFill/>
          <a:ln>
            <a:noFill/>
          </a:ln>
        </p:spPr>
      </p:pic>
      <p:sp>
        <p:nvSpPr>
          <p:cNvPr id="194" name="Google Shape;194;p22"/>
          <p:cNvSpPr txBox="1"/>
          <p:nvPr/>
        </p:nvSpPr>
        <p:spPr>
          <a:xfrm>
            <a:off x="5395200" y="895450"/>
            <a:ext cx="3140700" cy="3675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Caveat"/>
                <a:ea typeface="Caveat"/>
                <a:cs typeface="Caveat"/>
                <a:sym typeface="Caveat"/>
              </a:rPr>
              <a:t>ক্যালসিয়ামের চাহিদা পূরণ করে:</a:t>
            </a:r>
            <a:endParaRPr b="0" i="0" sz="2600" u="none" cap="none" strike="noStrike">
              <a:solidFill>
                <a:srgbClr val="000000"/>
              </a:solidFill>
              <a:latin typeface="Caveat"/>
              <a:ea typeface="Caveat"/>
              <a:cs typeface="Caveat"/>
              <a:sym typeface="Caveat"/>
            </a:endParaRPr>
          </a:p>
          <a:p>
            <a:pPr indent="0" lvl="0" marL="0" marR="0" rtl="0" algn="just">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Caveat"/>
                <a:ea typeface="Caveat"/>
                <a:cs typeface="Caveat"/>
                <a:sym typeface="Caveat"/>
              </a:rPr>
              <a:t>বাড়ন্ত শিশু, গর্ভবতী মায়েদের হাড় ও দাঁত গঠনে ক্যালসিয়াম অত্যন্ত জরুরী। ছোট মাছে পর্যাপ্ত ক্যালসিয়াম রয়েছে।</a:t>
            </a:r>
            <a:endParaRPr b="0" i="0" sz="2600" u="none" cap="none" strike="noStrike">
              <a:solidFill>
                <a:srgbClr val="000000"/>
              </a:solidFill>
              <a:latin typeface="Caveat"/>
              <a:ea typeface="Caveat"/>
              <a:cs typeface="Caveat"/>
              <a:sym typeface="Cave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nvSpPr>
        <p:spPr>
          <a:xfrm>
            <a:off x="5315650" y="540850"/>
            <a:ext cx="3455400" cy="4048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Caveat"/>
                <a:ea typeface="Caveat"/>
                <a:cs typeface="Caveat"/>
                <a:sym typeface="Caveat"/>
              </a:rPr>
              <a:t>চোখের জন্য ভালো:</a:t>
            </a:r>
            <a:endParaRPr b="0" i="0" sz="2400" u="none" cap="none" strike="noStrike">
              <a:solidFill>
                <a:srgbClr val="000000"/>
              </a:solidFill>
              <a:latin typeface="Caveat"/>
              <a:ea typeface="Caveat"/>
              <a:cs typeface="Caveat"/>
              <a:sym typeface="Caveat"/>
            </a:endParaRPr>
          </a:p>
          <a:p>
            <a:pPr indent="0" lvl="0" marL="0" marR="0" rtl="0" algn="just">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Caveat"/>
                <a:ea typeface="Caveat"/>
                <a:cs typeface="Caveat"/>
                <a:sym typeface="Caveat"/>
              </a:rPr>
              <a:t>বয়স-সম্পর্কিত চোখের ছানি (AMD) দৃষ্টি প্রতিবন্ধকতা এবং অন্ধত্বের একটি প্রধান কারণ যা, বেশিরভাগ বয়স্ক প্রাপ্তবয়স্কদের হয়ে থাকে।মাছ এবং ওমেগা-3 ফ্যাটি অ্যাসিড এই রোগ থেকে রক্ষা করতে পারে।</a:t>
            </a:r>
            <a:endParaRPr b="0" i="0" sz="2400" u="none" cap="none" strike="noStrike">
              <a:solidFill>
                <a:srgbClr val="000000"/>
              </a:solidFill>
              <a:latin typeface="Caveat"/>
              <a:ea typeface="Caveat"/>
              <a:cs typeface="Caveat"/>
              <a:sym typeface="Caveat"/>
            </a:endParaRPr>
          </a:p>
        </p:txBody>
      </p:sp>
      <p:sp>
        <p:nvSpPr>
          <p:cNvPr id="200" name="Google Shape;200;p23"/>
          <p:cNvSpPr txBox="1"/>
          <p:nvPr/>
        </p:nvSpPr>
        <p:spPr>
          <a:xfrm>
            <a:off x="1479800" y="4356375"/>
            <a:ext cx="2607900" cy="78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ইলিশ মাছ</a:t>
            </a:r>
            <a:endParaRPr b="1" i="0" sz="3500" u="none" cap="none" strike="noStrike">
              <a:solidFill>
                <a:srgbClr val="CC0000"/>
              </a:solidFill>
              <a:latin typeface="Georgia"/>
              <a:ea typeface="Georgia"/>
              <a:cs typeface="Georgia"/>
              <a:sym typeface="Georgia"/>
            </a:endParaRPr>
          </a:p>
        </p:txBody>
      </p:sp>
      <p:pic>
        <p:nvPicPr>
          <p:cNvPr id="201" name="Google Shape;201;p23"/>
          <p:cNvPicPr preferRelativeResize="0"/>
          <p:nvPr/>
        </p:nvPicPr>
        <p:blipFill rotWithShape="1">
          <a:blip r:embed="rId3">
            <a:alphaModFix/>
          </a:blip>
          <a:srcRect b="0" l="19146" r="0" t="23153"/>
          <a:stretch/>
        </p:blipFill>
        <p:spPr>
          <a:xfrm>
            <a:off x="635850" y="540850"/>
            <a:ext cx="4427300" cy="38155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4"/>
          <p:cNvPicPr preferRelativeResize="0"/>
          <p:nvPr/>
        </p:nvPicPr>
        <p:blipFill rotWithShape="1">
          <a:blip r:embed="rId3">
            <a:alphaModFix/>
          </a:blip>
          <a:srcRect b="33969" l="0" r="0" t="21852"/>
          <a:stretch/>
        </p:blipFill>
        <p:spPr>
          <a:xfrm>
            <a:off x="276625" y="1053400"/>
            <a:ext cx="4911050" cy="2990975"/>
          </a:xfrm>
          <a:prstGeom prst="rect">
            <a:avLst/>
          </a:prstGeom>
          <a:noFill/>
          <a:ln>
            <a:noFill/>
          </a:ln>
        </p:spPr>
      </p:pic>
      <p:sp>
        <p:nvSpPr>
          <p:cNvPr id="207" name="Google Shape;207;p24"/>
          <p:cNvSpPr txBox="1"/>
          <p:nvPr/>
        </p:nvSpPr>
        <p:spPr>
          <a:xfrm>
            <a:off x="5187675" y="1053400"/>
            <a:ext cx="3514200" cy="28059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veat"/>
              <a:ea typeface="Caveat"/>
              <a:cs typeface="Caveat"/>
              <a:sym typeface="Caveat"/>
            </a:endParaRPr>
          </a:p>
          <a:p>
            <a:pPr indent="0" lvl="0" marL="0" marR="0" rtl="0" algn="just">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Caveat"/>
                <a:ea typeface="Caveat"/>
                <a:cs typeface="Caveat"/>
                <a:sym typeface="Caveat"/>
              </a:rPr>
              <a:t>ভালো ঘুমের জন্য:</a:t>
            </a:r>
            <a:endParaRPr b="0" i="0" sz="2600" u="none" cap="none" strike="noStrike">
              <a:solidFill>
                <a:srgbClr val="000000"/>
              </a:solidFill>
              <a:latin typeface="Caveat"/>
              <a:ea typeface="Caveat"/>
              <a:cs typeface="Caveat"/>
              <a:sym typeface="Caveat"/>
            </a:endParaRPr>
          </a:p>
          <a:p>
            <a:pPr indent="0" lvl="0" marL="0" marR="0" rtl="0" algn="just">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Caveat"/>
                <a:ea typeface="Caveat"/>
                <a:cs typeface="Caveat"/>
                <a:sym typeface="Caveat"/>
              </a:rPr>
              <a:t>আপনার যদি ঘুমোতে সমস্যা হয় তবে বেশি করে মাছ খেতে পারেন। গবেষকদের মতে, মাছে থাকা ভিটামিন “ডি” ঘুমের জন্য সহায়তা করে।</a:t>
            </a:r>
            <a:endParaRPr b="0" i="0" sz="2600" u="none" cap="none" strike="noStrike">
              <a:solidFill>
                <a:srgbClr val="000000"/>
              </a:solidFill>
              <a:latin typeface="Caveat"/>
              <a:ea typeface="Caveat"/>
              <a:cs typeface="Caveat"/>
              <a:sym typeface="Caveat"/>
            </a:endParaRPr>
          </a:p>
        </p:txBody>
      </p:sp>
      <p:sp>
        <p:nvSpPr>
          <p:cNvPr id="208" name="Google Shape;208;p24"/>
          <p:cNvSpPr txBox="1"/>
          <p:nvPr/>
        </p:nvSpPr>
        <p:spPr>
          <a:xfrm>
            <a:off x="1479800" y="3693250"/>
            <a:ext cx="2607900" cy="121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রুই মাছ</a:t>
            </a:r>
            <a:endParaRPr b="1" i="0" sz="3500" u="none" cap="none" strike="noStrike">
              <a:solidFill>
                <a:srgbClr val="CC0000"/>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5"/>
          <p:cNvPicPr preferRelativeResize="0"/>
          <p:nvPr/>
        </p:nvPicPr>
        <p:blipFill rotWithShape="1">
          <a:blip r:embed="rId3">
            <a:alphaModFix/>
          </a:blip>
          <a:srcRect b="0" l="0" r="0" t="0"/>
          <a:stretch/>
        </p:blipFill>
        <p:spPr>
          <a:xfrm>
            <a:off x="4572000" y="438600"/>
            <a:ext cx="4229776" cy="4552500"/>
          </a:xfrm>
          <a:prstGeom prst="rect">
            <a:avLst/>
          </a:prstGeom>
          <a:noFill/>
          <a:ln>
            <a:noFill/>
          </a:ln>
        </p:spPr>
      </p:pic>
      <p:pic>
        <p:nvPicPr>
          <p:cNvPr id="214" name="Google Shape;214;p25"/>
          <p:cNvPicPr preferRelativeResize="0"/>
          <p:nvPr/>
        </p:nvPicPr>
        <p:blipFill rotWithShape="1">
          <a:blip r:embed="rId4">
            <a:alphaModFix/>
          </a:blip>
          <a:srcRect b="0" l="0" r="0" t="0"/>
          <a:stretch/>
        </p:blipFill>
        <p:spPr>
          <a:xfrm>
            <a:off x="-200278" y="239675"/>
            <a:ext cx="5346450" cy="3360275"/>
          </a:xfrm>
          <a:prstGeom prst="rect">
            <a:avLst/>
          </a:prstGeom>
          <a:noFill/>
          <a:ln>
            <a:noFill/>
          </a:ln>
        </p:spPr>
      </p:pic>
      <p:sp>
        <p:nvSpPr>
          <p:cNvPr id="215" name="Google Shape;215;p25"/>
          <p:cNvSpPr txBox="1"/>
          <p:nvPr/>
        </p:nvSpPr>
        <p:spPr>
          <a:xfrm>
            <a:off x="954050" y="3599950"/>
            <a:ext cx="2393400" cy="99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মৃগেল মাছ</a:t>
            </a:r>
            <a:endParaRPr b="1" i="0" sz="3500" u="none" cap="none" strike="noStrike">
              <a:solidFill>
                <a:srgbClr val="CC0000"/>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6"/>
          <p:cNvPicPr preferRelativeResize="0"/>
          <p:nvPr/>
        </p:nvPicPr>
        <p:blipFill rotWithShape="1">
          <a:blip r:embed="rId3">
            <a:alphaModFix/>
          </a:blip>
          <a:srcRect b="0" l="0" r="0" t="0"/>
          <a:stretch/>
        </p:blipFill>
        <p:spPr>
          <a:xfrm>
            <a:off x="152400" y="665175"/>
            <a:ext cx="5007600" cy="4325924"/>
          </a:xfrm>
          <a:prstGeom prst="rect">
            <a:avLst/>
          </a:prstGeom>
          <a:noFill/>
          <a:ln>
            <a:noFill/>
          </a:ln>
        </p:spPr>
      </p:pic>
      <p:pic>
        <p:nvPicPr>
          <p:cNvPr id="221" name="Google Shape;221;p26"/>
          <p:cNvPicPr preferRelativeResize="0"/>
          <p:nvPr/>
        </p:nvPicPr>
        <p:blipFill rotWithShape="1">
          <a:blip r:embed="rId4">
            <a:alphaModFix/>
          </a:blip>
          <a:srcRect b="0" l="0" r="0" t="0"/>
          <a:stretch/>
        </p:blipFill>
        <p:spPr>
          <a:xfrm>
            <a:off x="2675575" y="337551"/>
            <a:ext cx="6163625" cy="3262400"/>
          </a:xfrm>
          <a:prstGeom prst="rect">
            <a:avLst/>
          </a:prstGeom>
          <a:noFill/>
          <a:ln>
            <a:noFill/>
          </a:ln>
        </p:spPr>
      </p:pic>
      <p:sp>
        <p:nvSpPr>
          <p:cNvPr id="222" name="Google Shape;222;p26"/>
          <p:cNvSpPr txBox="1"/>
          <p:nvPr/>
        </p:nvSpPr>
        <p:spPr>
          <a:xfrm>
            <a:off x="954050" y="3599950"/>
            <a:ext cx="2393400" cy="99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আইর মাছ</a:t>
            </a:r>
            <a:endParaRPr b="1" i="0" sz="3500" u="none" cap="none" strike="noStrike">
              <a:solidFill>
                <a:srgbClr val="CC0000"/>
              </a:solidFill>
              <a:latin typeface="Georgia"/>
              <a:ea typeface="Georgia"/>
              <a:cs typeface="Georgia"/>
              <a:sym typeface="Georgia"/>
            </a:endParaRPr>
          </a:p>
        </p:txBody>
      </p:sp>
      <p:sp>
        <p:nvSpPr>
          <p:cNvPr id="223" name="Google Shape;223;p26"/>
          <p:cNvSpPr txBox="1"/>
          <p:nvPr/>
        </p:nvSpPr>
        <p:spPr>
          <a:xfrm>
            <a:off x="4572000" y="3325025"/>
            <a:ext cx="3247500" cy="126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CC0000"/>
                </a:solidFill>
                <a:latin typeface="Georgia"/>
                <a:ea typeface="Georgia"/>
                <a:cs typeface="Georgia"/>
                <a:sym typeface="Georgia"/>
              </a:rPr>
              <a:t>চিংড়ি মাছ</a:t>
            </a:r>
            <a:endParaRPr b="1" i="0" sz="3500" u="none" cap="none" strike="noStrike">
              <a:solidFill>
                <a:srgbClr val="CC0000"/>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27"/>
          <p:cNvPicPr preferRelativeResize="0"/>
          <p:nvPr/>
        </p:nvPicPr>
        <p:blipFill rotWithShape="1">
          <a:blip r:embed="rId3">
            <a:alphaModFix/>
          </a:blip>
          <a:srcRect b="0" l="0" r="0" t="0"/>
          <a:stretch/>
        </p:blipFill>
        <p:spPr>
          <a:xfrm>
            <a:off x="152400" y="368275"/>
            <a:ext cx="5415826" cy="4173525"/>
          </a:xfrm>
          <a:prstGeom prst="rect">
            <a:avLst/>
          </a:prstGeom>
          <a:noFill/>
          <a:ln>
            <a:noFill/>
          </a:ln>
        </p:spPr>
      </p:pic>
      <p:pic>
        <p:nvPicPr>
          <p:cNvPr id="229" name="Google Shape;229;p27"/>
          <p:cNvPicPr preferRelativeResize="0"/>
          <p:nvPr/>
        </p:nvPicPr>
        <p:blipFill rotWithShape="1">
          <a:blip r:embed="rId4">
            <a:alphaModFix/>
          </a:blip>
          <a:srcRect b="0" l="0" r="0" t="0"/>
          <a:stretch/>
        </p:blipFill>
        <p:spPr>
          <a:xfrm>
            <a:off x="5107275" y="964675"/>
            <a:ext cx="3355750" cy="2976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28"/>
          <p:cNvPicPr preferRelativeResize="0"/>
          <p:nvPr/>
        </p:nvPicPr>
        <p:blipFill rotWithShape="1">
          <a:blip r:embed="rId3">
            <a:alphaModFix/>
          </a:blip>
          <a:srcRect b="0" l="0" r="0" t="0"/>
          <a:stretch/>
        </p:blipFill>
        <p:spPr>
          <a:xfrm>
            <a:off x="152400" y="152400"/>
            <a:ext cx="4591050" cy="2387346"/>
          </a:xfrm>
          <a:prstGeom prst="rect">
            <a:avLst/>
          </a:prstGeom>
          <a:noFill/>
          <a:ln>
            <a:noFill/>
          </a:ln>
        </p:spPr>
      </p:pic>
      <p:sp>
        <p:nvSpPr>
          <p:cNvPr id="235" name="Google Shape;235;p28"/>
          <p:cNvSpPr txBox="1"/>
          <p:nvPr/>
        </p:nvSpPr>
        <p:spPr>
          <a:xfrm>
            <a:off x="914400" y="2571750"/>
            <a:ext cx="2691600" cy="66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rial"/>
                <a:ea typeface="Arial"/>
                <a:cs typeface="Arial"/>
                <a:sym typeface="Arial"/>
              </a:rPr>
              <a:t>থাই সরপুটি</a:t>
            </a:r>
            <a:endParaRPr b="0" i="0" sz="2100" u="none" cap="none" strike="noStrike">
              <a:solidFill>
                <a:srgbClr val="000000"/>
              </a:solidFill>
              <a:latin typeface="Arial"/>
              <a:ea typeface="Arial"/>
              <a:cs typeface="Arial"/>
              <a:sym typeface="Arial"/>
            </a:endParaRPr>
          </a:p>
        </p:txBody>
      </p:sp>
      <p:pic>
        <p:nvPicPr>
          <p:cNvPr id="236" name="Google Shape;236;p28"/>
          <p:cNvPicPr preferRelativeResize="0"/>
          <p:nvPr/>
        </p:nvPicPr>
        <p:blipFill rotWithShape="1">
          <a:blip r:embed="rId4">
            <a:alphaModFix/>
          </a:blip>
          <a:srcRect b="0" l="0" r="0" t="0"/>
          <a:stretch/>
        </p:blipFill>
        <p:spPr>
          <a:xfrm>
            <a:off x="3758400" y="2692146"/>
            <a:ext cx="4421066" cy="2298954"/>
          </a:xfrm>
          <a:prstGeom prst="rect">
            <a:avLst/>
          </a:prstGeom>
          <a:noFill/>
          <a:ln>
            <a:noFill/>
          </a:ln>
        </p:spPr>
      </p:pic>
      <p:sp>
        <p:nvSpPr>
          <p:cNvPr id="237" name="Google Shape;237;p28"/>
          <p:cNvSpPr txBox="1"/>
          <p:nvPr/>
        </p:nvSpPr>
        <p:spPr>
          <a:xfrm>
            <a:off x="5346775" y="2302625"/>
            <a:ext cx="3368700" cy="108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rial"/>
                <a:ea typeface="Arial"/>
                <a:cs typeface="Arial"/>
                <a:sym typeface="Arial"/>
              </a:rPr>
              <a:t>ভেটকি মাছ</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9"/>
          <p:cNvPicPr preferRelativeResize="0"/>
          <p:nvPr/>
        </p:nvPicPr>
        <p:blipFill rotWithShape="1">
          <a:blip r:embed="rId3">
            <a:alphaModFix/>
          </a:blip>
          <a:srcRect b="0" l="0" r="0" t="0"/>
          <a:stretch/>
        </p:blipFill>
        <p:spPr>
          <a:xfrm>
            <a:off x="1638300" y="0"/>
            <a:ext cx="7505700" cy="2867025"/>
          </a:xfrm>
          <a:prstGeom prst="rect">
            <a:avLst/>
          </a:prstGeom>
          <a:noFill/>
          <a:ln>
            <a:noFill/>
          </a:ln>
        </p:spPr>
      </p:pic>
      <p:pic>
        <p:nvPicPr>
          <p:cNvPr id="243" name="Google Shape;243;p29"/>
          <p:cNvPicPr preferRelativeResize="0"/>
          <p:nvPr/>
        </p:nvPicPr>
        <p:blipFill rotWithShape="1">
          <a:blip r:embed="rId4">
            <a:alphaModFix/>
          </a:blip>
          <a:srcRect b="0" l="0" r="0" t="0"/>
          <a:stretch/>
        </p:blipFill>
        <p:spPr>
          <a:xfrm>
            <a:off x="228494" y="2276475"/>
            <a:ext cx="4748708" cy="2867025"/>
          </a:xfrm>
          <a:prstGeom prst="rect">
            <a:avLst/>
          </a:prstGeom>
          <a:noFill/>
          <a:ln>
            <a:noFill/>
          </a:ln>
        </p:spPr>
      </p:pic>
      <p:sp>
        <p:nvSpPr>
          <p:cNvPr id="244" name="Google Shape;244;p29"/>
          <p:cNvSpPr txBox="1"/>
          <p:nvPr/>
        </p:nvSpPr>
        <p:spPr>
          <a:xfrm>
            <a:off x="5346775" y="2867025"/>
            <a:ext cx="3368700" cy="52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rial"/>
                <a:ea typeface="Arial"/>
                <a:cs typeface="Arial"/>
                <a:sym typeface="Arial"/>
              </a:rPr>
              <a:t>কাতলা মাছ</a:t>
            </a:r>
            <a:endParaRPr b="0" i="0" sz="2100" u="none" cap="none" strike="noStrike">
              <a:solidFill>
                <a:srgbClr val="000000"/>
              </a:solidFill>
              <a:latin typeface="Arial"/>
              <a:ea typeface="Arial"/>
              <a:cs typeface="Arial"/>
              <a:sym typeface="Arial"/>
            </a:endParaRPr>
          </a:p>
        </p:txBody>
      </p:sp>
      <p:sp>
        <p:nvSpPr>
          <p:cNvPr id="245" name="Google Shape;245;p29"/>
          <p:cNvSpPr txBox="1"/>
          <p:nvPr/>
        </p:nvSpPr>
        <p:spPr>
          <a:xfrm flipH="1">
            <a:off x="4572075" y="3968750"/>
            <a:ext cx="2614800" cy="151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rial"/>
                <a:ea typeface="Arial"/>
                <a:cs typeface="Arial"/>
                <a:sym typeface="Arial"/>
              </a:rPr>
              <a:t>খোলশে মাছ</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nvSpPr>
        <p:spPr>
          <a:xfrm>
            <a:off x="1286675" y="355325"/>
            <a:ext cx="7117800" cy="32811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5000"/>
              <a:buFont typeface="Arial"/>
              <a:buNone/>
            </a:pPr>
            <a:r>
              <a:rPr b="1" i="0" lang="en" sz="5000" u="none" cap="none" strike="noStrike">
                <a:solidFill>
                  <a:srgbClr val="FF0000"/>
                </a:solidFill>
                <a:latin typeface="Comic Sans MS"/>
                <a:ea typeface="Comic Sans MS"/>
                <a:cs typeface="Comic Sans MS"/>
                <a:sym typeface="Comic Sans MS"/>
              </a:rPr>
              <a:t>লিখন ফল:</a:t>
            </a:r>
            <a:endParaRPr b="0" i="0" sz="3000" u="none" cap="none" strike="noStrike">
              <a:solidFill>
                <a:srgbClr val="000000"/>
              </a:solidFill>
              <a:latin typeface="Comic Sans MS"/>
              <a:ea typeface="Comic Sans MS"/>
              <a:cs typeface="Comic Sans MS"/>
              <a:sym typeface="Comic Sans MS"/>
            </a:endParaRPr>
          </a:p>
          <a:p>
            <a:pPr indent="-419100" lvl="0" marL="457200" marR="0" rtl="0" algn="just">
              <a:lnSpc>
                <a:spcPct val="100000"/>
              </a:lnSpc>
              <a:spcBef>
                <a:spcPts val="0"/>
              </a:spcBef>
              <a:spcAft>
                <a:spcPts val="0"/>
              </a:spcAft>
              <a:buClr>
                <a:srgbClr val="000000"/>
              </a:buClr>
              <a:buSzPts val="3000"/>
              <a:buFont typeface="Comic Sans MS"/>
              <a:buChar char="★"/>
            </a:pPr>
            <a:r>
              <a:rPr b="0" i="0" lang="en" sz="3000" u="none" cap="none" strike="noStrike">
                <a:solidFill>
                  <a:srgbClr val="000000"/>
                </a:solidFill>
                <a:latin typeface="Comic Sans MS"/>
                <a:ea typeface="Comic Sans MS"/>
                <a:cs typeface="Comic Sans MS"/>
                <a:sym typeface="Comic Sans MS"/>
              </a:rPr>
              <a:t>মাছ ও মৎস্যজাত প্রাণী সম্পর্কে বলতে পারবে।</a:t>
            </a:r>
            <a:endParaRPr b="0" i="0" sz="3000" u="none" cap="none" strike="noStrike">
              <a:solidFill>
                <a:srgbClr val="000000"/>
              </a:solidFill>
              <a:latin typeface="Comic Sans MS"/>
              <a:ea typeface="Comic Sans MS"/>
              <a:cs typeface="Comic Sans MS"/>
              <a:sym typeface="Comic Sans MS"/>
            </a:endParaRPr>
          </a:p>
          <a:p>
            <a:pPr indent="-419100" lvl="0" marL="457200" marR="0" rtl="0" algn="just">
              <a:lnSpc>
                <a:spcPct val="100000"/>
              </a:lnSpc>
              <a:spcBef>
                <a:spcPts val="0"/>
              </a:spcBef>
              <a:spcAft>
                <a:spcPts val="0"/>
              </a:spcAft>
              <a:buClr>
                <a:srgbClr val="000000"/>
              </a:buClr>
              <a:buSzPts val="3000"/>
              <a:buFont typeface="Comic Sans MS"/>
              <a:buChar char="★"/>
            </a:pPr>
            <a:r>
              <a:rPr b="0" i="0" lang="en" sz="3000" u="none" cap="none" strike="noStrike">
                <a:solidFill>
                  <a:srgbClr val="000000"/>
                </a:solidFill>
                <a:latin typeface="Comic Sans MS"/>
                <a:ea typeface="Comic Sans MS"/>
                <a:cs typeface="Comic Sans MS"/>
                <a:sym typeface="Comic Sans MS"/>
              </a:rPr>
              <a:t>মাছ খাওয়ার প্রয়োজনীয়তা বলতে পারবে।</a:t>
            </a:r>
            <a:endParaRPr b="0" i="0" sz="3000" u="none" cap="none" strike="noStrike">
              <a:solidFill>
                <a:srgbClr val="000000"/>
              </a:solidFill>
              <a:latin typeface="Comic Sans MS"/>
              <a:ea typeface="Comic Sans MS"/>
              <a:cs typeface="Comic Sans MS"/>
              <a:sym typeface="Comic Sans MS"/>
            </a:endParaRPr>
          </a:p>
          <a:p>
            <a:pPr indent="-419100" lvl="0" marL="457200" marR="0" rtl="0" algn="just">
              <a:lnSpc>
                <a:spcPct val="100000"/>
              </a:lnSpc>
              <a:spcBef>
                <a:spcPts val="0"/>
              </a:spcBef>
              <a:spcAft>
                <a:spcPts val="0"/>
              </a:spcAft>
              <a:buClr>
                <a:srgbClr val="000000"/>
              </a:buClr>
              <a:buSzPts val="3000"/>
              <a:buFont typeface="Comic Sans MS"/>
              <a:buChar char="★"/>
            </a:pPr>
            <a:r>
              <a:rPr b="0" i="0" lang="en" sz="3000" u="none" cap="none" strike="noStrike">
                <a:solidFill>
                  <a:srgbClr val="000000"/>
                </a:solidFill>
                <a:latin typeface="Comic Sans MS"/>
                <a:ea typeface="Comic Sans MS"/>
                <a:cs typeface="Comic Sans MS"/>
                <a:sym typeface="Comic Sans MS"/>
              </a:rPr>
              <a:t>বিভিন্ন মাছের প্রজাতি চিনতে পারবে।</a:t>
            </a:r>
            <a:endParaRPr b="0" i="0" sz="3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0"/>
          <p:cNvPicPr preferRelativeResize="0"/>
          <p:nvPr/>
        </p:nvPicPr>
        <p:blipFill rotWithShape="1">
          <a:blip r:embed="rId3">
            <a:alphaModFix/>
          </a:blip>
          <a:srcRect b="0" l="0" r="0" t="0"/>
          <a:stretch/>
        </p:blipFill>
        <p:spPr>
          <a:xfrm>
            <a:off x="152400" y="2362200"/>
            <a:ext cx="2879018" cy="2628900"/>
          </a:xfrm>
          <a:prstGeom prst="rect">
            <a:avLst/>
          </a:prstGeom>
          <a:noFill/>
          <a:ln>
            <a:noFill/>
          </a:ln>
        </p:spPr>
      </p:pic>
      <p:pic>
        <p:nvPicPr>
          <p:cNvPr id="251" name="Google Shape;251;p30"/>
          <p:cNvPicPr preferRelativeResize="0"/>
          <p:nvPr/>
        </p:nvPicPr>
        <p:blipFill rotWithShape="1">
          <a:blip r:embed="rId4">
            <a:alphaModFix/>
          </a:blip>
          <a:srcRect b="11165" l="0" r="0" t="0"/>
          <a:stretch/>
        </p:blipFill>
        <p:spPr>
          <a:xfrm>
            <a:off x="4876800" y="152400"/>
            <a:ext cx="3508600" cy="1558350"/>
          </a:xfrm>
          <a:prstGeom prst="rect">
            <a:avLst/>
          </a:prstGeom>
          <a:noFill/>
          <a:ln>
            <a:noFill/>
          </a:ln>
        </p:spPr>
      </p:pic>
      <p:pic>
        <p:nvPicPr>
          <p:cNvPr id="252" name="Google Shape;252;p30"/>
          <p:cNvPicPr preferRelativeResize="0"/>
          <p:nvPr/>
        </p:nvPicPr>
        <p:blipFill rotWithShape="1">
          <a:blip r:embed="rId5">
            <a:alphaModFix/>
          </a:blip>
          <a:srcRect b="0" l="0" r="0" t="0"/>
          <a:stretch/>
        </p:blipFill>
        <p:spPr>
          <a:xfrm>
            <a:off x="3183818" y="2059100"/>
            <a:ext cx="5421296" cy="2932000"/>
          </a:xfrm>
          <a:prstGeom prst="rect">
            <a:avLst/>
          </a:prstGeom>
          <a:noFill/>
          <a:ln>
            <a:noFill/>
          </a:ln>
        </p:spPr>
      </p:pic>
      <p:pic>
        <p:nvPicPr>
          <p:cNvPr id="253" name="Google Shape;253;p30"/>
          <p:cNvPicPr preferRelativeResize="0"/>
          <p:nvPr/>
        </p:nvPicPr>
        <p:blipFill rotWithShape="1">
          <a:blip r:embed="rId6">
            <a:alphaModFix/>
          </a:blip>
          <a:srcRect b="0" l="0" r="0" t="0"/>
          <a:stretch/>
        </p:blipFill>
        <p:spPr>
          <a:xfrm>
            <a:off x="152400" y="152400"/>
            <a:ext cx="2879018" cy="1919345"/>
          </a:xfrm>
          <a:prstGeom prst="rect">
            <a:avLst/>
          </a:prstGeom>
          <a:noFill/>
          <a:ln>
            <a:noFill/>
          </a:ln>
        </p:spPr>
      </p:pic>
      <p:sp>
        <p:nvSpPr>
          <p:cNvPr id="254" name="Google Shape;254;p30"/>
          <p:cNvSpPr txBox="1"/>
          <p:nvPr/>
        </p:nvSpPr>
        <p:spPr>
          <a:xfrm>
            <a:off x="5346775" y="4194900"/>
            <a:ext cx="3368700" cy="73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rial"/>
                <a:ea typeface="Arial"/>
                <a:cs typeface="Arial"/>
                <a:sym typeface="Arial"/>
              </a:rPr>
              <a:t>রানী মাছ</a:t>
            </a:r>
            <a:endParaRPr b="0" i="0" sz="2100" u="none" cap="none" strike="noStrike">
              <a:solidFill>
                <a:srgbClr val="000000"/>
              </a:solidFill>
              <a:latin typeface="Arial"/>
              <a:ea typeface="Arial"/>
              <a:cs typeface="Arial"/>
              <a:sym typeface="Arial"/>
            </a:endParaRPr>
          </a:p>
        </p:txBody>
      </p:sp>
      <p:sp>
        <p:nvSpPr>
          <p:cNvPr id="255" name="Google Shape;255;p30"/>
          <p:cNvSpPr txBox="1"/>
          <p:nvPr/>
        </p:nvSpPr>
        <p:spPr>
          <a:xfrm>
            <a:off x="5499175" y="1981475"/>
            <a:ext cx="3368700" cy="73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rial"/>
                <a:ea typeface="Arial"/>
                <a:cs typeface="Arial"/>
                <a:sym typeface="Arial"/>
              </a:rPr>
              <a:t>শিং  মাছ</a:t>
            </a:r>
            <a:endParaRPr b="0" i="0" sz="2100" u="none" cap="none" strike="noStrike">
              <a:solidFill>
                <a:srgbClr val="000000"/>
              </a:solidFill>
              <a:latin typeface="Arial"/>
              <a:ea typeface="Arial"/>
              <a:cs typeface="Arial"/>
              <a:sym typeface="Arial"/>
            </a:endParaRPr>
          </a:p>
        </p:txBody>
      </p:sp>
      <p:sp>
        <p:nvSpPr>
          <p:cNvPr id="256" name="Google Shape;256;p30"/>
          <p:cNvSpPr txBox="1"/>
          <p:nvPr/>
        </p:nvSpPr>
        <p:spPr>
          <a:xfrm flipH="1">
            <a:off x="1212350" y="1933800"/>
            <a:ext cx="3082800" cy="116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rial"/>
                <a:ea typeface="Arial"/>
                <a:cs typeface="Arial"/>
                <a:sym typeface="Arial"/>
              </a:rPr>
              <a:t>গুতুম মাছ</a:t>
            </a:r>
            <a:endParaRPr b="0" i="0" sz="2100" u="none" cap="none" strike="noStrike">
              <a:solidFill>
                <a:srgbClr val="000000"/>
              </a:solidFill>
              <a:latin typeface="Arial"/>
              <a:ea typeface="Arial"/>
              <a:cs typeface="Arial"/>
              <a:sym typeface="Arial"/>
            </a:endParaRPr>
          </a:p>
        </p:txBody>
      </p:sp>
      <p:sp>
        <p:nvSpPr>
          <p:cNvPr id="257" name="Google Shape;257;p30"/>
          <p:cNvSpPr txBox="1"/>
          <p:nvPr/>
        </p:nvSpPr>
        <p:spPr>
          <a:xfrm flipH="1">
            <a:off x="1364750" y="4404900"/>
            <a:ext cx="3082800" cy="73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rial"/>
                <a:ea typeface="Arial"/>
                <a:cs typeface="Arial"/>
                <a:sym typeface="Arial"/>
              </a:rPr>
              <a:t>পাঙ্গাস মাছ</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1"/>
          <p:cNvPicPr preferRelativeResize="0"/>
          <p:nvPr/>
        </p:nvPicPr>
        <p:blipFill rotWithShape="1">
          <a:blip r:embed="rId3">
            <a:alphaModFix/>
          </a:blip>
          <a:srcRect b="0" l="0" r="0" t="0"/>
          <a:stretch/>
        </p:blipFill>
        <p:spPr>
          <a:xfrm>
            <a:off x="4572000" y="840450"/>
            <a:ext cx="4100100" cy="3252900"/>
          </a:xfrm>
          <a:prstGeom prst="rect">
            <a:avLst/>
          </a:prstGeom>
          <a:noFill/>
          <a:ln cap="flat" cmpd="sng" w="9525">
            <a:solidFill>
              <a:schemeClr val="dk2"/>
            </a:solidFill>
            <a:prstDash val="dot"/>
            <a:round/>
            <a:headEnd len="sm" w="sm" type="none"/>
            <a:tailEnd len="sm" w="sm" type="none"/>
          </a:ln>
        </p:spPr>
      </p:pic>
      <p:pic>
        <p:nvPicPr>
          <p:cNvPr id="263" name="Google Shape;263;p31"/>
          <p:cNvPicPr preferRelativeResize="0"/>
          <p:nvPr/>
        </p:nvPicPr>
        <p:blipFill rotWithShape="1">
          <a:blip r:embed="rId4">
            <a:alphaModFix/>
          </a:blip>
          <a:srcRect b="0" l="0" r="0" t="0"/>
          <a:stretch/>
        </p:blipFill>
        <p:spPr>
          <a:xfrm>
            <a:off x="152400" y="152400"/>
            <a:ext cx="4419600" cy="3747000"/>
          </a:xfrm>
          <a:prstGeom prst="ellipse">
            <a:avLst/>
          </a:prstGeom>
          <a:noFill/>
          <a:ln>
            <a:noFill/>
          </a:ln>
        </p:spPr>
      </p:pic>
      <p:sp>
        <p:nvSpPr>
          <p:cNvPr id="264" name="Google Shape;264;p31"/>
          <p:cNvSpPr txBox="1"/>
          <p:nvPr/>
        </p:nvSpPr>
        <p:spPr>
          <a:xfrm flipH="1">
            <a:off x="1253850" y="3830325"/>
            <a:ext cx="3082800" cy="73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rial"/>
                <a:ea typeface="Arial"/>
                <a:cs typeface="Arial"/>
                <a:sym typeface="Arial"/>
              </a:rPr>
              <a:t>রূপচাঁদা মাছ</a:t>
            </a:r>
            <a:endParaRPr b="0" i="0" sz="2100" u="none" cap="none" strike="noStrike">
              <a:solidFill>
                <a:srgbClr val="000000"/>
              </a:solidFill>
              <a:latin typeface="Arial"/>
              <a:ea typeface="Arial"/>
              <a:cs typeface="Arial"/>
              <a:sym typeface="Arial"/>
            </a:endParaRPr>
          </a:p>
        </p:txBody>
      </p:sp>
      <p:sp>
        <p:nvSpPr>
          <p:cNvPr id="265" name="Google Shape;265;p31"/>
          <p:cNvSpPr txBox="1"/>
          <p:nvPr/>
        </p:nvSpPr>
        <p:spPr>
          <a:xfrm flipH="1">
            <a:off x="6135425" y="3830325"/>
            <a:ext cx="1802100" cy="51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rial"/>
                <a:ea typeface="Arial"/>
                <a:cs typeface="Arial"/>
                <a:sym typeface="Arial"/>
              </a:rPr>
              <a:t>কুঁচিয়া মাছ</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32"/>
          <p:cNvPicPr preferRelativeResize="0"/>
          <p:nvPr/>
        </p:nvPicPr>
        <p:blipFill rotWithShape="1">
          <a:blip r:embed="rId3">
            <a:alphaModFix/>
          </a:blip>
          <a:srcRect b="50000" l="0" r="0" t="0"/>
          <a:stretch/>
        </p:blipFill>
        <p:spPr>
          <a:xfrm>
            <a:off x="547475" y="268375"/>
            <a:ext cx="8140524" cy="48751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33"/>
          <p:cNvPicPr preferRelativeResize="0"/>
          <p:nvPr/>
        </p:nvPicPr>
        <p:blipFill rotWithShape="1">
          <a:blip r:embed="rId3">
            <a:alphaModFix/>
          </a:blip>
          <a:srcRect b="0" l="0" r="0" t="0"/>
          <a:stretch/>
        </p:blipFill>
        <p:spPr>
          <a:xfrm>
            <a:off x="1120075" y="152400"/>
            <a:ext cx="7595600" cy="48386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4"/>
          <p:cNvSpPr txBox="1"/>
          <p:nvPr/>
        </p:nvSpPr>
        <p:spPr>
          <a:xfrm>
            <a:off x="914400" y="1476900"/>
            <a:ext cx="3180300" cy="286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300"/>
              <a:buFont typeface="Arial"/>
              <a:buNone/>
            </a:pPr>
            <a:r>
              <a:rPr b="1" i="0" lang="en" sz="5300" u="none" cap="none" strike="noStrike">
                <a:solidFill>
                  <a:srgbClr val="000000"/>
                </a:solidFill>
                <a:latin typeface="Comfortaa"/>
                <a:ea typeface="Comfortaa"/>
                <a:cs typeface="Comfortaa"/>
                <a:sym typeface="Comfortaa"/>
              </a:rPr>
              <a:t>ধন্যবাদ সবাইকে</a:t>
            </a:r>
            <a:endParaRPr b="1" i="0" sz="5300" u="none" cap="none" strike="noStrike">
              <a:solidFill>
                <a:srgbClr val="000000"/>
              </a:solidFill>
              <a:latin typeface="Comfortaa"/>
              <a:ea typeface="Comfortaa"/>
              <a:cs typeface="Comfortaa"/>
              <a:sym typeface="Comfortaa"/>
            </a:endParaRPr>
          </a:p>
        </p:txBody>
      </p:sp>
      <p:pic>
        <p:nvPicPr>
          <p:cNvPr id="281" name="Google Shape;281;p34"/>
          <p:cNvPicPr preferRelativeResize="0"/>
          <p:nvPr/>
        </p:nvPicPr>
        <p:blipFill rotWithShape="1">
          <a:blip r:embed="rId3">
            <a:alphaModFix amt="96000"/>
          </a:blip>
          <a:srcRect b="0" l="0" r="0" t="0"/>
          <a:stretch/>
        </p:blipFill>
        <p:spPr>
          <a:xfrm>
            <a:off x="4426351" y="807862"/>
            <a:ext cx="4717650" cy="3538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txBox="1"/>
          <p:nvPr/>
        </p:nvSpPr>
        <p:spPr>
          <a:xfrm>
            <a:off x="1438300" y="1933200"/>
            <a:ext cx="6449100" cy="24234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Arial"/>
                <a:ea typeface="Arial"/>
                <a:cs typeface="Arial"/>
                <a:sym typeface="Arial"/>
              </a:rPr>
              <a:t>“মাছ” শীতল রক্ত বিশিষ্ট জলজ মেরুদণ্ডী প্রাণী যারা পাখনার সাহয্যে সাঁতার কাটে এবং ফুলকার সাহায্য শ্বাস-প্রশ্বাস চালায়। যেমন- রুই, কাতলা, মৃগেল, ইলিশ ইত্যাদি।</a:t>
            </a:r>
            <a:endParaRPr b="0" i="0" sz="3500" u="none" cap="none" strike="noStrike">
              <a:solidFill>
                <a:srgbClr val="000000"/>
              </a:solidFill>
              <a:latin typeface="Arial"/>
              <a:ea typeface="Arial"/>
              <a:cs typeface="Arial"/>
              <a:sym typeface="Arial"/>
            </a:endParaRPr>
          </a:p>
        </p:txBody>
      </p:sp>
      <p:sp>
        <p:nvSpPr>
          <p:cNvPr id="72" name="Google Shape;72;p4"/>
          <p:cNvSpPr txBox="1"/>
          <p:nvPr/>
        </p:nvSpPr>
        <p:spPr>
          <a:xfrm>
            <a:off x="593700" y="457745"/>
            <a:ext cx="8550300" cy="8184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300"/>
              <a:buFont typeface="Arial"/>
              <a:buNone/>
            </a:pPr>
            <a:r>
              <a:t/>
            </a:r>
            <a:endParaRPr b="1" i="0" sz="4300" u="sng" cap="none" strike="noStrike">
              <a:solidFill>
                <a:srgbClr val="FF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4300"/>
              <a:buFont typeface="Arial"/>
              <a:buNone/>
            </a:pPr>
            <a:r>
              <a:rPr b="1" i="0" lang="en" sz="4300" u="sng" cap="none" strike="noStrike">
                <a:solidFill>
                  <a:srgbClr val="FF0000"/>
                </a:solidFill>
                <a:latin typeface="Comic Sans MS"/>
                <a:ea typeface="Comic Sans MS"/>
                <a:cs typeface="Comic Sans MS"/>
                <a:sym typeface="Comic Sans MS"/>
              </a:rPr>
              <a:t>চল জানতে চেষ্টা করি-</a:t>
            </a:r>
            <a:endParaRPr b="1" i="0" sz="4300" u="sng" cap="none" strike="noStrike">
              <a:solidFill>
                <a:srgbClr val="FF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4300"/>
              <a:buFont typeface="Arial"/>
              <a:buNone/>
            </a:pPr>
            <a:r>
              <a:rPr b="1" i="0" lang="en" sz="4300" u="sng" cap="none" strike="noStrike">
                <a:solidFill>
                  <a:srgbClr val="FF0000"/>
                </a:solidFill>
                <a:latin typeface="Comic Sans MS"/>
                <a:ea typeface="Comic Sans MS"/>
                <a:cs typeface="Comic Sans MS"/>
                <a:sym typeface="Comic Sans MS"/>
              </a:rPr>
              <a:t>মাছ কি</a:t>
            </a:r>
            <a:endParaRPr b="0" i="0" sz="3000" u="none" cap="none" strike="noStrike">
              <a:solidFill>
                <a:srgbClr val="000000"/>
              </a:solidFill>
              <a:latin typeface="Comic Sans MS"/>
              <a:ea typeface="Comic Sans MS"/>
              <a:cs typeface="Comic Sans MS"/>
              <a:sym typeface="Comic Sans MS"/>
            </a:endParaRPr>
          </a:p>
          <a:p>
            <a:pPr indent="0" lvl="0" marL="457200" marR="0" rtl="0" algn="just">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a:p>
            <a:pPr indent="0" lvl="0" marL="457200" marR="0" rtl="0" algn="just">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5"/>
          <p:cNvSpPr txBox="1"/>
          <p:nvPr/>
        </p:nvSpPr>
        <p:spPr>
          <a:xfrm>
            <a:off x="1387300" y="812397"/>
            <a:ext cx="7107000" cy="3731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Comfortaa"/>
                <a:ea typeface="Comfortaa"/>
                <a:cs typeface="Comfortaa"/>
                <a:sym typeface="Comfortaa"/>
              </a:rPr>
              <a:t>মৎস্য বলতে কেবলমাত্র শীতলরক্ত বিশিষ্ট জলজ মেরুদণ্ডী প্রাণী বোঝায় যাদের জলজ শ্বসনের জন্য ফুলকা এবং সাঁতার কাটার জন্য জোড়-বিজোড় পাখনা রয়েছে। মৎস্য “মাছ”, “মীন” ইত্যাদি নামেও পরিচিত।</a:t>
            </a:r>
            <a:endParaRPr b="0" i="0" sz="3600" u="none" cap="none" strike="noStrike">
              <a:solidFill>
                <a:srgbClr val="000000"/>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6"/>
          <p:cNvSpPr txBox="1"/>
          <p:nvPr/>
        </p:nvSpPr>
        <p:spPr>
          <a:xfrm>
            <a:off x="1652750" y="1463050"/>
            <a:ext cx="6656700" cy="2731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মাছ ও অন্যান্য অর্থনৈতিক গুরুত্ব সম্পন্ন জলজ প্রাণীর দল (Group) মাৎস্য হিসেবে বিবেচিত হয়ে থাকে। যেমন মাছ, চিংড়ি, কচ্ছপ ইত্যাদিকে সম্মিলিতভাবে মাৎস্য বলা হয়।</a:t>
            </a:r>
            <a:endParaRPr b="0" i="0" sz="3000" u="none" cap="none" strike="noStrike">
              <a:solidFill>
                <a:srgbClr val="000000"/>
              </a:solidFill>
              <a:latin typeface="Arial"/>
              <a:ea typeface="Arial"/>
              <a:cs typeface="Arial"/>
              <a:sym typeface="Arial"/>
            </a:endParaRPr>
          </a:p>
        </p:txBody>
      </p:sp>
      <p:sp>
        <p:nvSpPr>
          <p:cNvPr id="83" name="Google Shape;83;p6"/>
          <p:cNvSpPr txBox="1"/>
          <p:nvPr/>
        </p:nvSpPr>
        <p:spPr>
          <a:xfrm>
            <a:off x="593700" y="457745"/>
            <a:ext cx="8550300" cy="8184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300"/>
              <a:buFont typeface="Arial"/>
              <a:buNone/>
            </a:pPr>
            <a:r>
              <a:t/>
            </a:r>
            <a:endParaRPr b="1" i="0" sz="4300" u="sng" cap="none" strike="noStrike">
              <a:solidFill>
                <a:srgbClr val="FF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4300"/>
              <a:buFont typeface="Arial"/>
              <a:buNone/>
            </a:pPr>
            <a:r>
              <a:rPr b="1" i="0" lang="en" sz="4300" u="sng" cap="none" strike="noStrike">
                <a:solidFill>
                  <a:srgbClr val="FF0000"/>
                </a:solidFill>
                <a:latin typeface="Comic Sans MS"/>
                <a:ea typeface="Comic Sans MS"/>
                <a:cs typeface="Comic Sans MS"/>
                <a:sym typeface="Comic Sans MS"/>
              </a:rPr>
              <a:t>মাৎস্য কি</a:t>
            </a:r>
            <a:endParaRPr b="0" i="0" sz="3000" u="none" cap="none" strike="noStrike">
              <a:solidFill>
                <a:srgbClr val="000000"/>
              </a:solidFill>
              <a:latin typeface="Comic Sans MS"/>
              <a:ea typeface="Comic Sans MS"/>
              <a:cs typeface="Comic Sans MS"/>
              <a:sym typeface="Comic Sans MS"/>
            </a:endParaRPr>
          </a:p>
          <a:p>
            <a:pPr indent="0" lvl="0" marL="457200" marR="0" rtl="0" algn="just">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a:p>
            <a:pPr indent="0" lvl="0" marL="457200" marR="0" rtl="0" algn="just">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txBox="1"/>
          <p:nvPr/>
        </p:nvSpPr>
        <p:spPr>
          <a:xfrm>
            <a:off x="1147750" y="1504575"/>
            <a:ext cx="7388100" cy="33087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Comic Sans MS"/>
                <a:ea typeface="Comic Sans MS"/>
                <a:cs typeface="Comic Sans MS"/>
                <a:sym typeface="Comic Sans MS"/>
              </a:rPr>
              <a:t>সমগ্র বিশ্বে মাছ খাওয়ার প্রচলন আছে। তবে বাঙালি একটু মাছ খাওয়ার দিক দিয়ে এগিয়ে। খুবই পুরাতন একটা কথা যেটা আমরা সবাই জানি, মাছে-ভাতে বাঙালি। ভাত আর মাছ বাঙালির প্রতিদিনের সঙ্গী। বাঙালির খাওয়ার পাতে এক টুকরো মাছ প্রতিদিন চাই-ই-চাই।</a:t>
            </a:r>
            <a:endParaRPr b="0" i="0" sz="3000" u="none" cap="none" strike="noStrike">
              <a:solidFill>
                <a:srgbClr val="000000"/>
              </a:solidFill>
              <a:latin typeface="Comic Sans MS"/>
              <a:ea typeface="Comic Sans MS"/>
              <a:cs typeface="Comic Sans MS"/>
              <a:sym typeface="Comic Sans MS"/>
            </a:endParaRPr>
          </a:p>
        </p:txBody>
      </p:sp>
      <p:sp>
        <p:nvSpPr>
          <p:cNvPr id="89" name="Google Shape;89;p7"/>
          <p:cNvSpPr txBox="1"/>
          <p:nvPr/>
        </p:nvSpPr>
        <p:spPr>
          <a:xfrm>
            <a:off x="593700" y="457750"/>
            <a:ext cx="7388100" cy="8184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300"/>
              <a:buFont typeface="Arial"/>
              <a:buNone/>
            </a:pPr>
            <a:r>
              <a:t/>
            </a:r>
            <a:endParaRPr b="1" i="0" sz="4300" u="sng" cap="none" strike="noStrike">
              <a:solidFill>
                <a:srgbClr val="FF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4300"/>
              <a:buFont typeface="Arial"/>
              <a:buNone/>
            </a:pPr>
            <a:r>
              <a:rPr b="1" i="0" lang="en" sz="4300" u="sng" cap="none" strike="noStrike">
                <a:solidFill>
                  <a:srgbClr val="FF0000"/>
                </a:solidFill>
                <a:latin typeface="Comic Sans MS"/>
                <a:ea typeface="Comic Sans MS"/>
                <a:cs typeface="Comic Sans MS"/>
                <a:sym typeface="Comic Sans MS"/>
              </a:rPr>
              <a:t>তোমরা কি জান- মাছ খেলে কি হয়?</a:t>
            </a:r>
            <a:endParaRPr b="0" i="0" sz="3000" u="none" cap="none" strike="noStrike">
              <a:solidFill>
                <a:srgbClr val="000000"/>
              </a:solidFill>
              <a:latin typeface="Comic Sans MS"/>
              <a:ea typeface="Comic Sans MS"/>
              <a:cs typeface="Comic Sans MS"/>
              <a:sym typeface="Comic Sans MS"/>
            </a:endParaRPr>
          </a:p>
          <a:p>
            <a:pPr indent="0" lvl="0" marL="457200" marR="0" rtl="0" algn="just">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a:p>
            <a:pPr indent="0" lvl="0" marL="457200" marR="0" rtl="0" algn="just">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8"/>
          <p:cNvSpPr txBox="1"/>
          <p:nvPr/>
        </p:nvSpPr>
        <p:spPr>
          <a:xfrm>
            <a:off x="1590475" y="0"/>
            <a:ext cx="6945300" cy="4813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Comic Sans MS"/>
                <a:ea typeface="Comic Sans MS"/>
                <a:cs typeface="Comic Sans MS"/>
                <a:sym typeface="Comic Sans MS"/>
              </a:rPr>
              <a:t>বড় মাছের পাশাপাশি ছোট মাছেও রয়েছে অনেক পুষ্টি উপাদান। মলা, ঢেলা, চাঁদা, ছোট পুঁটি, ছোট চিংড়ি, কাচকি ইত্যাদি জাতীয় মাছ স্বাস্থ্যের জন্য খুব উপকারী। এইজন্য ছোট মাছ স্বল্প পরিমাণ হলেও খাওয়া ভালো।</a:t>
            </a:r>
            <a:endParaRPr b="0" i="0" sz="3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9"/>
          <p:cNvSpPr txBox="1"/>
          <p:nvPr/>
        </p:nvSpPr>
        <p:spPr>
          <a:xfrm>
            <a:off x="1778875" y="1296925"/>
            <a:ext cx="5747700" cy="2914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300"/>
              <a:buFont typeface="Arial"/>
              <a:buNone/>
            </a:pPr>
            <a:r>
              <a:rPr b="1" i="0" lang="en" sz="4300" u="sng" cap="none" strike="noStrike">
                <a:solidFill>
                  <a:srgbClr val="FF0000"/>
                </a:solidFill>
                <a:latin typeface="Comic Sans MS"/>
                <a:ea typeface="Comic Sans MS"/>
                <a:cs typeface="Comic Sans MS"/>
                <a:sym typeface="Comic Sans MS"/>
              </a:rPr>
              <a:t>আমরা কি সব ধরনের মাছ চিনতে পারি? চলো চেষ্টা করি-</a:t>
            </a:r>
            <a:endParaRPr b="0" i="0" sz="3000" u="none" cap="none" strike="noStrike">
              <a:solidFill>
                <a:srgbClr val="000000"/>
              </a:solidFill>
              <a:latin typeface="Comic Sans MS"/>
              <a:ea typeface="Comic Sans MS"/>
              <a:cs typeface="Comic Sans MS"/>
              <a:sym typeface="Comic Sans MS"/>
            </a:endParaRPr>
          </a:p>
          <a:p>
            <a:pPr indent="0" lvl="0" marL="457200" marR="0" rtl="0" algn="just">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a:p>
            <a:pPr indent="0" lvl="0" marL="457200" marR="0" rtl="0" algn="just">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