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58" r:id="rId6"/>
    <p:sldId id="270" r:id="rId7"/>
    <p:sldId id="268" r:id="rId8"/>
    <p:sldId id="264" r:id="rId9"/>
    <p:sldId id="265" r:id="rId10"/>
    <p:sldId id="267" r:id="rId11"/>
    <p:sldId id="272" r:id="rId12"/>
    <p:sldId id="273" r:id="rId13"/>
    <p:sldId id="274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86140" y="5502729"/>
            <a:ext cx="64293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4" y="185738"/>
            <a:ext cx="8829675" cy="6443660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705255" y="5736848"/>
            <a:ext cx="3619345" cy="8925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200" b="1" dirty="0" err="1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5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2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52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 descr="FB_IMG_156139426710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447800"/>
            <a:ext cx="6858000" cy="39624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2286000" y="304800"/>
            <a:ext cx="53340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রামনারায়ণপুর উচ্চ বিদ্যালয়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9086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8600"/>
            <a:ext cx="9144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(৩) মার্চ ২০-আসবাবপত্র ক্রয় ৭৫,০০০ টাকা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13716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ঘঠনা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524000"/>
            <a:ext cx="1981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আসবাবপত্র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2590800"/>
            <a:ext cx="1981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নগদান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657600" y="1828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1148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1524000"/>
            <a:ext cx="14478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সম্পদ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2590800"/>
            <a:ext cx="1524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486400" y="1828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486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1524000"/>
            <a:ext cx="1143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বৃদ্ধি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67400" y="2590800"/>
            <a:ext cx="1143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010400" y="1752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010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391400" y="1524000"/>
            <a:ext cx="1752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91400" y="2590800"/>
            <a:ext cx="1752600" cy="838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6576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9" idx="1"/>
          </p:cNvCxnSpPr>
          <p:nvPr/>
        </p:nvCxnSpPr>
        <p:spPr>
          <a:xfrm rot="5400000" flipH="1" flipV="1">
            <a:off x="1352550" y="1962150"/>
            <a:ext cx="3429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5" idx="1"/>
          </p:cNvCxnSpPr>
          <p:nvPr/>
        </p:nvCxnSpPr>
        <p:spPr>
          <a:xfrm rot="16200000" flipH="1">
            <a:off x="1200150" y="2533650"/>
            <a:ext cx="647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2895600" y="3505200"/>
            <a:ext cx="266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সুমন ট্রেডার্স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সাধারণ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বেদা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6200" y="4563618"/>
          <a:ext cx="8915400" cy="1935480"/>
        </p:xfrm>
        <a:graphic>
          <a:graphicData uri="http://schemas.openxmlformats.org/drawingml/2006/table">
            <a:tbl>
              <a:tblPr/>
              <a:tblGrid>
                <a:gridCol w="990600"/>
                <a:gridCol w="3810000"/>
                <a:gridCol w="812800"/>
                <a:gridCol w="1568451"/>
                <a:gridCol w="173354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তারিখ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বিবরণ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খঃপৃঃ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ডেবিট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ক্রেডিট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২০২০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মার্চ-২০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আসবাবপত্র হিসাব-------ডেবিট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নগদান হিসাব---------ক্রেডিট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(নগদে আসবাবপত্র</a:t>
                      </a:r>
                      <a:r>
                        <a:rPr lang="bn-BD" sz="2400" baseline="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</a:t>
                      </a:r>
                      <a:r>
                        <a:rPr lang="bn-BD" sz="24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ক্রয় করা হল)</a:t>
                      </a:r>
                      <a:endParaRPr lang="en-US" sz="24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৭৫,০০০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2800" dirty="0" smtClean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৭৫,০০০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5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2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8600"/>
            <a:ext cx="9144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(৪) মার্চ ২৫- ধারে পণ্য ক্রয় ২৫,০০০ টাকা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13716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ঘঠনা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524000"/>
            <a:ext cx="1981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ক্রয়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2590800"/>
            <a:ext cx="1981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পাওনাদার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657600" y="1828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1148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1524000"/>
            <a:ext cx="14478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ব্যয়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2590800"/>
            <a:ext cx="1524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দায়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486400" y="1828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486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1524000"/>
            <a:ext cx="1143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বৃদ্ধি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67400" y="2590800"/>
            <a:ext cx="1143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010400" y="1752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010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391400" y="1524000"/>
            <a:ext cx="1752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91400" y="2590800"/>
            <a:ext cx="1752600" cy="838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6576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9" idx="1"/>
          </p:cNvCxnSpPr>
          <p:nvPr/>
        </p:nvCxnSpPr>
        <p:spPr>
          <a:xfrm rot="5400000" flipH="1" flipV="1">
            <a:off x="1352550" y="1962150"/>
            <a:ext cx="3429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5" idx="1"/>
          </p:cNvCxnSpPr>
          <p:nvPr/>
        </p:nvCxnSpPr>
        <p:spPr>
          <a:xfrm rot="16200000" flipH="1">
            <a:off x="1200150" y="2533650"/>
            <a:ext cx="647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2895600" y="3505200"/>
            <a:ext cx="266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সুমন ট্রেডার্স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সাধারণ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বেদা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6200" y="4563618"/>
          <a:ext cx="8915400" cy="1935480"/>
        </p:xfrm>
        <a:graphic>
          <a:graphicData uri="http://schemas.openxmlformats.org/drawingml/2006/table">
            <a:tbl>
              <a:tblPr/>
              <a:tblGrid>
                <a:gridCol w="990600"/>
                <a:gridCol w="3810000"/>
                <a:gridCol w="812800"/>
                <a:gridCol w="1568451"/>
                <a:gridCol w="173354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তারিখ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বিবরণ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খঃপৃঃ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ডেবিট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ক্রেডিট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২০২০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মার্চ-২৫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ক্রয় হিসাব-------ডেবিট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বিঃ পাওনাদার হিসাব------ক্রেডিট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(ধারে</a:t>
                      </a:r>
                      <a:r>
                        <a:rPr lang="bn-BD" sz="2400" baseline="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পণ্য </a:t>
                      </a:r>
                      <a:r>
                        <a:rPr lang="bn-BD" sz="24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পণ্য ক্রয় করা হল)</a:t>
                      </a:r>
                      <a:endParaRPr lang="en-US" sz="24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২৫,০০০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2800" dirty="0" smtClean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২৫,০০০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5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2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800" dirty="0" smtClean="0">
                <a:latin typeface="NikoshBAN" pitchFamily="2" charset="0"/>
                <a:cs typeface="NikoshBAN" pitchFamily="2" charset="0"/>
              </a:rPr>
              <a:t>(৫) মার্চ ২৫-পাওনাদারকে পরিশোধ করা হল ২০,০০০ টাকা </a:t>
            </a:r>
            <a:endParaRPr lang="en-US" sz="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13716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ঘঠনা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524000"/>
            <a:ext cx="1981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পাওনাদার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2590800"/>
            <a:ext cx="1981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নগদান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657600" y="1828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1148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1524000"/>
            <a:ext cx="14478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দায়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2590800"/>
            <a:ext cx="1524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486400" y="1828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486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1524000"/>
            <a:ext cx="1143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67400" y="2590800"/>
            <a:ext cx="1143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010400" y="1752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010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391400" y="1524000"/>
            <a:ext cx="1752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91400" y="2590800"/>
            <a:ext cx="1752600" cy="838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6576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9" idx="1"/>
          </p:cNvCxnSpPr>
          <p:nvPr/>
        </p:nvCxnSpPr>
        <p:spPr>
          <a:xfrm rot="5400000" flipH="1" flipV="1">
            <a:off x="1352550" y="1962150"/>
            <a:ext cx="3429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5" idx="1"/>
          </p:cNvCxnSpPr>
          <p:nvPr/>
        </p:nvCxnSpPr>
        <p:spPr>
          <a:xfrm rot="16200000" flipH="1">
            <a:off x="1200150" y="2533650"/>
            <a:ext cx="647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2895600" y="3505200"/>
            <a:ext cx="266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সুমন ট্রেডার্স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সাধারণ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বেদা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6200" y="4563618"/>
          <a:ext cx="8915400" cy="1935480"/>
        </p:xfrm>
        <a:graphic>
          <a:graphicData uri="http://schemas.openxmlformats.org/drawingml/2006/table">
            <a:tbl>
              <a:tblPr/>
              <a:tblGrid>
                <a:gridCol w="990600"/>
                <a:gridCol w="3810000"/>
                <a:gridCol w="812800"/>
                <a:gridCol w="1568451"/>
                <a:gridCol w="173354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তারিখ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বিবরণ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খঃপৃঃ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ডেবিট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ক্রেডিট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২০২০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মার্চ-২৫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বিঃপাওনাদার হিসাব-------ডেবিট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নগদান হিসাব------ক্রেডিট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(পাওনাদারকে</a:t>
                      </a:r>
                      <a:r>
                        <a:rPr lang="bn-BD" sz="2400" baseline="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পরিশোধ </a:t>
                      </a:r>
                      <a:r>
                        <a:rPr lang="bn-BD" sz="24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করা হল)</a:t>
                      </a:r>
                      <a:endParaRPr lang="en-US" sz="24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২০,০০০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2800" dirty="0" smtClean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২০,০০০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5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2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800" dirty="0" smtClean="0">
                <a:latin typeface="NikoshBAN" pitchFamily="2" charset="0"/>
                <a:cs typeface="NikoshBAN" pitchFamily="2" charset="0"/>
              </a:rPr>
              <a:t>(৫) মার্চ ২৭-ব্যাংকে জমা দেওয়া হল ১০,০০০ টাকা </a:t>
            </a:r>
            <a:endParaRPr lang="en-US" sz="3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13716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ঘঠনা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1524000"/>
            <a:ext cx="19812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76400" y="2590800"/>
            <a:ext cx="19812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নগদান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657600" y="1828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1148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1524000"/>
            <a:ext cx="14478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সম্পদ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2590800"/>
            <a:ext cx="1524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সম্পদ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486400" y="1828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486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1524000"/>
            <a:ext cx="1143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বৃদ্ধি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67400" y="2590800"/>
            <a:ext cx="1143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হ্রাস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010400" y="1752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010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391400" y="1524000"/>
            <a:ext cx="1752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91400" y="2590800"/>
            <a:ext cx="1752600" cy="838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6576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9" idx="1"/>
          </p:cNvCxnSpPr>
          <p:nvPr/>
        </p:nvCxnSpPr>
        <p:spPr>
          <a:xfrm rot="5400000" flipH="1" flipV="1">
            <a:off x="1352550" y="1962150"/>
            <a:ext cx="3429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5" idx="1"/>
          </p:cNvCxnSpPr>
          <p:nvPr/>
        </p:nvCxnSpPr>
        <p:spPr>
          <a:xfrm rot="16200000" flipH="1">
            <a:off x="1200150" y="2533650"/>
            <a:ext cx="6477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2895600" y="3505200"/>
            <a:ext cx="266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সুমন ট্রেডার্স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সাধারণ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বেদা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6200" y="4563618"/>
          <a:ext cx="8915400" cy="1935480"/>
        </p:xfrm>
        <a:graphic>
          <a:graphicData uri="http://schemas.openxmlformats.org/drawingml/2006/table">
            <a:tbl>
              <a:tblPr/>
              <a:tblGrid>
                <a:gridCol w="990600"/>
                <a:gridCol w="3810000"/>
                <a:gridCol w="812800"/>
                <a:gridCol w="1568451"/>
                <a:gridCol w="173354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তারিখ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বিবরণ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খঃপৃঃ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ডেবিট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ক্রেডিট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২০২০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মার্চ-২৭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ব্যাংক</a:t>
                      </a:r>
                      <a:r>
                        <a:rPr lang="bn-BD" sz="2800" baseline="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</a:t>
                      </a: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হিসাব-------ডেবিট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নগদান হিসাব------ক্রেডিট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4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(পাওনাদারকে</a:t>
                      </a:r>
                      <a:r>
                        <a:rPr lang="bn-BD" sz="2400" baseline="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 পরিশোধ </a:t>
                      </a:r>
                      <a:r>
                        <a:rPr lang="bn-BD" sz="24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করা হল)</a:t>
                      </a:r>
                      <a:endParaRPr lang="en-US" sz="24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১০,০০০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2800" dirty="0" smtClean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১০,০০০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5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381000"/>
            <a:ext cx="2067528" cy="1015663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6000" b="1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7924800" cy="44958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জাবেদাকে হিসাবের সহকারী বই বলা হয় কেন? 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জাবেদার ছকে কয়টি ঘর থাকে?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জাবেদায় ডেবিট পাশের যোগফল ও ক্রেডিট পাশের যোগফল সমান হয় কেন?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18693" y="4957254"/>
            <a:ext cx="8071627" cy="1058327"/>
          </a:xfrm>
          <a:prstGeom prst="rect">
            <a:avLst/>
          </a:prstGeom>
        </p:spPr>
        <p:txBody>
          <a:bodyPr wrap="square" lIns="72731" tIns="36366" rIns="72731" bIns="36366">
            <a:spAutoFit/>
          </a:bodyPr>
          <a:lstStyle/>
          <a:p>
            <a:r>
              <a:rPr lang="bn-BD" sz="32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মালিক কতৃক ব্যাংক থেকে ২৫,০০০ টাকা উত্তোন , লেনদেনটি জাবেদার ছকে লিপিবদ্ধ কর।</a:t>
            </a:r>
            <a:endParaRPr lang="en-US" sz="32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29730" y="469785"/>
            <a:ext cx="2494735" cy="87366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72731" tIns="36366" rIns="72731" bIns="36366" rtlCol="0">
            <a:spAutoFit/>
          </a:bodyPr>
          <a:lstStyle/>
          <a:p>
            <a:r>
              <a:rPr lang="bn-BD" sz="5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বাড়ির কাজ  </a:t>
            </a:r>
            <a:endParaRPr lang="en-US" sz="5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683" y="1469153"/>
            <a:ext cx="3882489" cy="331267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921" y="1469153"/>
            <a:ext cx="3933177" cy="331267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72212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984" y="396407"/>
            <a:ext cx="8471197" cy="61292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57200" y="698407"/>
            <a:ext cx="7881678" cy="1766213"/>
          </a:xfrm>
          <a:prstGeom prst="rect">
            <a:avLst/>
          </a:prstGeom>
          <a:noFill/>
        </p:spPr>
        <p:txBody>
          <a:bodyPr wrap="square" lIns="72731" tIns="36366" rIns="72731" bIns="36366" rtlCol="0">
            <a:spAutoFit/>
          </a:bodyPr>
          <a:lstStyle/>
          <a:p>
            <a:r>
              <a:rPr lang="en-US" sz="11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11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0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11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1" y="3641310"/>
            <a:ext cx="7620000" cy="1612325"/>
          </a:xfrm>
          <a:prstGeom prst="rect">
            <a:avLst/>
          </a:prstGeom>
          <a:noFill/>
        </p:spPr>
        <p:txBody>
          <a:bodyPr wrap="square" lIns="72731" tIns="36366" rIns="72731" bIns="36366" rtlCol="0">
            <a:spAutoFit/>
          </a:bodyPr>
          <a:lstStyle/>
          <a:p>
            <a:pPr algn="ctr"/>
            <a:r>
              <a:rPr lang="bn-BD" sz="10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হাফেজ</a:t>
            </a:r>
            <a:endParaRPr lang="en-US" sz="10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66350529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1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/>
          <p:cNvSpPr txBox="1">
            <a:spLocks noChangeArrowheads="1"/>
          </p:cNvSpPr>
          <p:nvPr/>
        </p:nvSpPr>
        <p:spPr bwMode="auto">
          <a:xfrm>
            <a:off x="1748307" y="35004"/>
            <a:ext cx="4423893" cy="1107996"/>
          </a:xfrm>
          <a:prstGeom prst="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bn-BD" sz="66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1295400"/>
            <a:ext cx="5257800" cy="28194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মো:কামাল হোসেন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হকারী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রামনারায়ণপুর উচ্চ বিদ্যালয়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চাটখিল, নোয়াখালী।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BD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মোবাইলঃ ০১৭২৬২৪৮৮৪৯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Email:kamal.uae11@gmail.com</a:t>
            </a: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457200" y="4191001"/>
            <a:ext cx="8458200" cy="2616101"/>
          </a:xfrm>
          <a:prstGeom prst="rect">
            <a:avLst/>
          </a:prstGeom>
          <a:ln w="57150"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নবম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-দশম 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হিসাববিজ্ঞান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:-ষষ্ঠ (জাবেদা-পর্ব-১)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dirty="0">
                <a:latin typeface="NikoshBAN" pitchFamily="2" charset="0"/>
                <a:cs typeface="NikoshBAN" pitchFamily="2" charset="0"/>
              </a:rPr>
              <a:t>: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 ৩৫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মিনিট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তারিখ:- ৩০/০৯/২০২০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28.Pi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81800" y="1524000"/>
            <a:ext cx="1752600" cy="200253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420966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318" y="1066800"/>
            <a:ext cx="4199282" cy="3124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143000"/>
            <a:ext cx="4327249" cy="312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Rectangle 5"/>
          <p:cNvSpPr/>
          <p:nvPr/>
        </p:nvSpPr>
        <p:spPr>
          <a:xfrm>
            <a:off x="0" y="4876800"/>
            <a:ext cx="4572000" cy="1524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একটি আর্থিক প্রতিষ্ঠানের লেনদেন লিপিবদ্ধ করছে।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48200" y="4876800"/>
            <a:ext cx="4343400" cy="1524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নগত টাকার হিসাব করছে।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76200"/>
            <a:ext cx="9144000" cy="914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ছবিগুলো মনোযোগ সহকারে দেখো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066800"/>
            <a:ext cx="4327249" cy="31242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76200"/>
            <a:ext cx="5257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u="sng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9600" b="1" u="sng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600200"/>
            <a:ext cx="8153400" cy="457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 শেষে শিক্ষার্থীরা ............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জাবেদার ধারণা ও বৈশিষ্ট্য জানতে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জাবেদার নমুনা ছকের বিশ্লেষণ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36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জ়াবেদার ছকে হিসাব লিপিবদ্ধ করতে পারবে।</a:t>
            </a:r>
          </a:p>
          <a:p>
            <a:pPr>
              <a:buFont typeface="Wingdings" pitchFamily="2" charset="2"/>
              <a:buChar char="v"/>
            </a:pPr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191000" y="1219200"/>
            <a:ext cx="2209800" cy="762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জাবেদা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733800" y="228600"/>
            <a:ext cx="3048000" cy="91440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পাঠ ঘোষণা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2133600"/>
            <a:ext cx="8915400" cy="434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জাবেদার ইংরাজী প্রতিশব্দ “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Journal”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,এটি ফরাসি “জার” শব্দ থেকে উৎপন্ন।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Journal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শব্দের অর্থ “দিনলিপি”।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জাবেদাকে হিসাবের প্রাথমিক বই/সহকারী বা সহায়ক এবং দৈনিক বই বলা হয়। </a:t>
            </a:r>
          </a:p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কারবারি লেনদেন সংঘটিত হবার পর তারিখের ক্রম অনুযায়ী ডেবিট ও ক্রেডিট পক্ষ বিশ্লেষণ করে সংক্ষিপ্ত ব্যাখ্যাসহ যে বইতে সর্বপ্রথম লিপিবদ্ধ করা হয় , তাকে জাবেদা বলে।</a:t>
            </a: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2" y="838200"/>
          <a:ext cx="8534399" cy="2944368"/>
        </p:xfrm>
        <a:graphic>
          <a:graphicData uri="http://schemas.openxmlformats.org/drawingml/2006/table">
            <a:tbl>
              <a:tblPr/>
              <a:tblGrid>
                <a:gridCol w="1596249"/>
                <a:gridCol w="2744395"/>
                <a:gridCol w="1032866"/>
                <a:gridCol w="1563711"/>
                <a:gridCol w="1597178"/>
              </a:tblGrid>
              <a:tr h="39746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তারিখ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বিবরণ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খঃপৃঃ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ডেবিট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latin typeface="Calibri"/>
                          <a:ea typeface="Times New Roman"/>
                          <a:cs typeface="NikoshBAN"/>
                        </a:rPr>
                        <a:t>ক্রেডিট টাকা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409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NikoshB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NikoshBAN"/>
                        <a:ea typeface="Times New Roman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/>
                          <a:ea typeface="Times New Roman"/>
                          <a:cs typeface="Times New Roman"/>
                        </a:rPr>
                        <a:t>মোট</a:t>
                      </a:r>
                      <a:endParaRPr lang="en-US" sz="28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NikoshB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/>
                          <a:ea typeface="Times New Roman"/>
                          <a:cs typeface="Times New Roman"/>
                        </a:rPr>
                        <a:t>-----------</a:t>
                      </a:r>
                      <a:endParaRPr lang="en-US" sz="2800" dirty="0" smtClean="0">
                        <a:latin typeface="NikoshB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NikoshBAN"/>
                          <a:ea typeface="Times New Roman"/>
                          <a:cs typeface="Times New Roman"/>
                        </a:rPr>
                        <a:t>******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smtClean="0">
                          <a:latin typeface="NikoshBAN"/>
                          <a:ea typeface="Times New Roman"/>
                          <a:cs typeface="Times New Roman"/>
                        </a:rPr>
                        <a:t>-----------</a:t>
                      </a:r>
                      <a:endParaRPr lang="bn-BD" sz="2800" u="sng" dirty="0" smtClean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2800" dirty="0" smtClean="0">
                        <a:latin typeface="NikoshB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/>
                          <a:ea typeface="Times New Roman"/>
                          <a:cs typeface="Times New Roman"/>
                        </a:rPr>
                        <a:t>-----------</a:t>
                      </a:r>
                      <a:endParaRPr lang="en-US" sz="2800" dirty="0" smtClean="0">
                        <a:latin typeface="NikoshB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NikoshBAN"/>
                          <a:ea typeface="Times New Roman"/>
                          <a:cs typeface="Times New Roman"/>
                        </a:rPr>
                        <a:t>******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u="sng" dirty="0" smtClean="0">
                          <a:latin typeface="NikoshBAN"/>
                          <a:ea typeface="Times New Roman"/>
                          <a:cs typeface="Times New Roman"/>
                        </a:rPr>
                        <a:t>---------</a:t>
                      </a:r>
                      <a:endParaRPr lang="bn-BD" sz="2800" u="sng" dirty="0" smtClean="0">
                        <a:latin typeface="NikoshB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NikoshB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352800" y="152400"/>
            <a:ext cx="4191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সাধারণ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বেদার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নমুনা</a:t>
            </a:r>
            <a:r>
              <a:rPr kumimoji="0" lang="en-US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ছক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Dynamic Computer\Desktop\Photo_434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4267200"/>
            <a:ext cx="8610599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ynamic Computer\Desktop\Screenshots\Photo_3040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343400"/>
            <a:ext cx="8610600" cy="2286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pic>
        <p:nvPicPr>
          <p:cNvPr id="4" name="Picture 2" descr="C:\Users\Dynamic Computer\Desktop\Photo_4314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362200"/>
            <a:ext cx="8610600" cy="1600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5" name="Picture 2" descr="C:\Users\Dynamic Computer\Desktop\Photo_659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4800" y="381000"/>
            <a:ext cx="8610600" cy="1600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4800" y="228600"/>
            <a:ext cx="88392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(১) মার্চ ৩-সুমন ট্রেডার্স, নগদে পণ্য ক্রয় ১০,০০০ টাকা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752600"/>
            <a:ext cx="13716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ঘঠনা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1676400"/>
            <a:ext cx="1752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ক্রয়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2819400"/>
            <a:ext cx="1752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নগদান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657600" y="19812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1148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1676400"/>
            <a:ext cx="14478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ব্যয়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2819400"/>
            <a:ext cx="1524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সম্পদ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486400" y="1828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486400" y="30480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1676400"/>
            <a:ext cx="1143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বৃদ্ধি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67400" y="2819400"/>
            <a:ext cx="1143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হ্রাস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010400" y="1981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010400" y="3124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391400" y="1676400"/>
            <a:ext cx="1752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91400" y="2895600"/>
            <a:ext cx="1752600" cy="838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657600" y="30480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9" idx="1"/>
          </p:cNvCxnSpPr>
          <p:nvPr/>
        </p:nvCxnSpPr>
        <p:spPr>
          <a:xfrm flipV="1">
            <a:off x="1371600" y="2095500"/>
            <a:ext cx="533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5" idx="1"/>
          </p:cNvCxnSpPr>
          <p:nvPr/>
        </p:nvCxnSpPr>
        <p:spPr>
          <a:xfrm rot="16200000" flipH="1">
            <a:off x="1314450" y="2647950"/>
            <a:ext cx="6477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76200" y="3810000"/>
            <a:ext cx="3505200" cy="533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পণ্য ক্রয়=ক্রয় হিসাব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1"/>
          <p:cNvSpPr>
            <a:spLocks noChangeArrowheads="1"/>
          </p:cNvSpPr>
          <p:nvPr/>
        </p:nvSpPr>
        <p:spPr bwMode="auto">
          <a:xfrm>
            <a:off x="3276600" y="3733800"/>
            <a:ext cx="419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সুমন ট্রেডার্স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সাধারণ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বেদা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8" name="Table 47"/>
          <p:cNvGraphicFramePr>
            <a:graphicFrameLocks noGrp="1"/>
          </p:cNvGraphicFramePr>
          <p:nvPr/>
        </p:nvGraphicFramePr>
        <p:xfrm>
          <a:off x="76200" y="4776216"/>
          <a:ext cx="8915400" cy="2005584"/>
        </p:xfrm>
        <a:graphic>
          <a:graphicData uri="http://schemas.openxmlformats.org/drawingml/2006/table">
            <a:tbl>
              <a:tblPr/>
              <a:tblGrid>
                <a:gridCol w="1155700"/>
                <a:gridCol w="3549650"/>
                <a:gridCol w="908050"/>
                <a:gridCol w="1568451"/>
                <a:gridCol w="173354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তারিখ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বিবরণ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খঃপৃঃ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ডেবিট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ক্রেডিট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২০২০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মার্চ-৩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ক্রয় হিসাব------------ডেবিট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নগদান হিসাব---------ক্রেডিট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(নগদে পণ্য ক্রয় করা হল)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১০,০০০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2800" dirty="0" smtClean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১০,০০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5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45" grpId="0" animBg="1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28600"/>
            <a:ext cx="9144000" cy="9906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atin typeface="NikoshBAN" pitchFamily="2" charset="0"/>
                <a:cs typeface="NikoshBAN" pitchFamily="2" charset="0"/>
              </a:rPr>
              <a:t>(২) মার্চ ১০- নগদে পণ্য বিক্রয় ৫,০০০ টাকা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1371600" cy="17526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ঘঠনা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905000" y="1524000"/>
            <a:ext cx="1752600" cy="8382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নগদান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905000" y="2590800"/>
            <a:ext cx="1752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বিক্রয়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657600" y="18288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41148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1524000"/>
            <a:ext cx="1447800" cy="8382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সম্পদ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62400" y="2590800"/>
            <a:ext cx="1524000" cy="8382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আয়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ight Arrow 20"/>
          <p:cNvSpPr/>
          <p:nvPr/>
        </p:nvSpPr>
        <p:spPr>
          <a:xfrm>
            <a:off x="5486400" y="1828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486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5867400" y="1524000"/>
            <a:ext cx="1143000" cy="838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বৃদ্ধি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67400" y="2590800"/>
            <a:ext cx="11430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বৃদ্ধি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ight Arrow 24"/>
          <p:cNvSpPr/>
          <p:nvPr/>
        </p:nvSpPr>
        <p:spPr>
          <a:xfrm>
            <a:off x="7010400" y="1752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7010400" y="27432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7391400" y="1524000"/>
            <a:ext cx="17526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ডেবিট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7391400" y="2590800"/>
            <a:ext cx="1752600" cy="83820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ক্রেডিট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ight Arrow 34"/>
          <p:cNvSpPr/>
          <p:nvPr/>
        </p:nvSpPr>
        <p:spPr>
          <a:xfrm>
            <a:off x="3657600" y="2895600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9" idx="1"/>
          </p:cNvCxnSpPr>
          <p:nvPr/>
        </p:nvCxnSpPr>
        <p:spPr>
          <a:xfrm flipV="1">
            <a:off x="1371600" y="1943100"/>
            <a:ext cx="533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15" idx="1"/>
          </p:cNvCxnSpPr>
          <p:nvPr/>
        </p:nvCxnSpPr>
        <p:spPr>
          <a:xfrm rot="16200000" flipH="1">
            <a:off x="1314450" y="2419350"/>
            <a:ext cx="6477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0" y="3657600"/>
            <a:ext cx="4724400" cy="609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পণ্য বিক্রয়=বিক্রয় হিসাব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ectangle 1"/>
          <p:cNvSpPr>
            <a:spLocks noChangeArrowheads="1"/>
          </p:cNvSpPr>
          <p:nvPr/>
        </p:nvSpPr>
        <p:spPr bwMode="auto">
          <a:xfrm>
            <a:off x="4800600" y="3505200"/>
            <a:ext cx="2667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সুমন ট্রেডার্স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সাধারণ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r>
              <a:rPr kumimoji="0" lang="bn-BD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জা</a:t>
            </a:r>
            <a:r>
              <a:rPr kumimoji="0" lang="en-US" sz="3200" b="1" i="0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বেদা</a:t>
            </a:r>
            <a:r>
              <a:rPr kumimoji="0" lang="bn-BD" sz="3200" b="1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NikoshBAN" pitchFamily="2" charset="0"/>
                <a:ea typeface="Times New Roman" pitchFamily="18" charset="0"/>
                <a:cs typeface="NikoshBAN" pitchFamily="2" charset="0"/>
              </a:rPr>
              <a:t> </a:t>
            </a:r>
            <a:endParaRPr kumimoji="0" lang="en-US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76200" y="4563618"/>
          <a:ext cx="8915400" cy="2005584"/>
        </p:xfrm>
        <a:graphic>
          <a:graphicData uri="http://schemas.openxmlformats.org/drawingml/2006/table">
            <a:tbl>
              <a:tblPr/>
              <a:tblGrid>
                <a:gridCol w="1155700"/>
                <a:gridCol w="3549650"/>
                <a:gridCol w="908050"/>
                <a:gridCol w="1568451"/>
                <a:gridCol w="1733549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তারিখ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বিবরণ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খঃপৃঃ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>
                          <a:latin typeface="Calibri"/>
                          <a:ea typeface="Times New Roman"/>
                          <a:cs typeface="NikoshBAN"/>
                        </a:rPr>
                        <a:t>ডেবিট টাকা</a:t>
                      </a:r>
                      <a:endParaRPr lang="en-US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>
                          <a:latin typeface="Calibri"/>
                          <a:ea typeface="Times New Roman"/>
                          <a:cs typeface="NikoshBAN"/>
                        </a:rPr>
                        <a:t>ক্রেডিট টাকা</a:t>
                      </a:r>
                      <a:endParaRPr lang="en-US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903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২০২০ 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মার্চ-১০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নগদান হিসাব------------ডেবিট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বিক্রয় হিসাব---------ক্রেডিট</a:t>
                      </a: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(নগদে পণ্য বিক্রয় করা হল)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bn-BD" sz="2800" dirty="0" smtClean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bn-BD" sz="2800" dirty="0" smtClean="0">
                          <a:latin typeface="NikoshBAN" pitchFamily="2" charset="0"/>
                          <a:ea typeface="Times New Roman"/>
                          <a:cs typeface="NikoshBAN" pitchFamily="2" charset="0"/>
                        </a:rPr>
                        <a:t>৫,০০০</a:t>
                      </a:r>
                      <a:endParaRPr lang="en-US" sz="2800" dirty="0">
                        <a:latin typeface="NikoshBAN" pitchFamily="2" charset="0"/>
                        <a:ea typeface="Times New Roman"/>
                        <a:cs typeface="NikoshBAN" pitchFamily="2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1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5" grpId="0" animBg="1"/>
      <p:bldP spid="19" grpId="0" animBg="1"/>
      <p:bldP spid="20" grpId="0" animBg="1"/>
      <p:bldP spid="23" grpId="0" animBg="1"/>
      <p:bldP spid="24" grpId="0" animBg="1"/>
      <p:bldP spid="27" grpId="0" animBg="1"/>
      <p:bldP spid="28" grpId="0" animBg="1"/>
      <p:bldP spid="46" grpId="0" animBg="1"/>
      <p:bldP spid="2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522</Words>
  <Application>Microsoft Office PowerPoint</Application>
  <PresentationFormat>On-screen Show (4:3)</PresentationFormat>
  <Paragraphs>218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Mahdee</dc:creator>
  <cp:lastModifiedBy>Dynamic Computer</cp:lastModifiedBy>
  <cp:revision>61</cp:revision>
  <dcterms:created xsi:type="dcterms:W3CDTF">2006-08-16T00:00:00Z</dcterms:created>
  <dcterms:modified xsi:type="dcterms:W3CDTF">2020-10-26T14:42:08Z</dcterms:modified>
</cp:coreProperties>
</file>