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461" r:id="rId3"/>
    <p:sldId id="256" r:id="rId4"/>
    <p:sldId id="259" r:id="rId5"/>
    <p:sldId id="261" r:id="rId6"/>
    <p:sldId id="262" r:id="rId7"/>
    <p:sldId id="265" r:id="rId8"/>
    <p:sldId id="266" r:id="rId9"/>
    <p:sldId id="267" r:id="rId10"/>
    <p:sldId id="271" r:id="rId11"/>
    <p:sldId id="290" r:id="rId12"/>
    <p:sldId id="270" r:id="rId13"/>
    <p:sldId id="272" r:id="rId14"/>
    <p:sldId id="273" r:id="rId15"/>
    <p:sldId id="291" r:id="rId16"/>
    <p:sldId id="276" r:id="rId17"/>
    <p:sldId id="277" r:id="rId18"/>
    <p:sldId id="279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395C-F44F-430D-9AE9-F7F7B9061E9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9277D-39E0-4350-9208-35C63BAC0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434B-AD69-441A-A9B6-DDE8012F8B3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B04B-33EA-4EA3-97B4-12C4498A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0.jpeg"/><Relationship Id="rId10" Type="http://schemas.openxmlformats.org/officeDocument/2006/relationships/image" Target="../media/image34.gif"/><Relationship Id="rId4" Type="http://schemas.openxmlformats.org/officeDocument/2006/relationships/image" Target="../media/image29.jpeg"/><Relationship Id="rId9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03003.5X2.25ExoticFlowersAndButterfliesSmallCards50Pie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133600"/>
            <a:ext cx="594359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15000" b="1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5000" b="1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kele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6" name="Picture 5" descr="musc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1143000"/>
          </a:xfrm>
          <a:prstGeom prst="hexagon">
            <a:avLst>
              <a:gd name="adj" fmla="val 84355"/>
              <a:gd name="v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ভ্রূণের বিকাশঃ </a:t>
            </a:r>
            <a:endParaRPr lang="en-US" sz="49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ynoecioum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81200"/>
            <a:ext cx="3681279" cy="3200400"/>
          </a:xfrm>
          <a:prstGeom prst="rect">
            <a:avLst/>
          </a:prstGeom>
        </p:spPr>
      </p:pic>
      <p:pic>
        <p:nvPicPr>
          <p:cNvPr id="11" name="Picture 10" descr="Gynoecium 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981200"/>
            <a:ext cx="31242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373469"/>
            <a:ext cx="7162800" cy="1208901"/>
          </a:xfrm>
          <a:prstGeom prst="star3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মাতৃগর্ভে অমরা ও ভ্রুন।   </a:t>
            </a:r>
            <a:r>
              <a:rPr lang="bn-BD" sz="3600" dirty="0"/>
              <a:t> </a:t>
            </a:r>
            <a:endParaRPr lang="en-US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172200" cy="1143000"/>
          </a:xfrm>
          <a:prstGeom prst="heart">
            <a:avLst/>
          </a:prstGeom>
          <a:gradFill>
            <a:gsLst>
              <a:gs pos="200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ভ্রূন আবরণী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3622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প্রত্যেক প্রজাতিতে ভ্রূণের জন্য মাতৃদেহের ভিতর সহজে, স্বাভাবিক ও নিরাপদ পরিবর্ধনের ব্যাবস্থা হিসেবে ভ্রূণের চারিদিকে কতকগুলো ঝিল্লী বা আবরন থাকে। তাকে ভ্রূন আবরনী বলে।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F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676400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ভ্রূণের বৃদ্ধি ও বিকাশ 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o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2265103"/>
            <a:ext cx="5791200" cy="344989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0668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 সংক্রান্ত রোগ 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(AIDS)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534400" cy="4800600"/>
          </a:xfrm>
          <a:prstGeom prst="verticalScroll">
            <a:avLst>
              <a:gd name="adj" fmla="val 160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১৯৮১ সালে রোগটা আবিষ্কৃত হয়।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Acqired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Immune Deficiency Syndrome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প্রত্যেকটি শব্দের আদ্যক্ষর দিয়ে এ রোগটির নামকরন করা হয়েছে। বিশ্ব স্বাস্থ্যসংস্থার তথ্য অনুযায়ী প্রায় ১৬৪ টি দেশে এই রোগের বিস্তার ঘটেছে।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HIV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ভাইরাস আক্রমনের কারনে এইডস হয়। এইডস রোগের ঔষধ এখন আবিষ্কার হয়নি।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066800"/>
          </a:xfrm>
          <a:prstGeom prst="leftRightArrow">
            <a:avLst>
              <a:gd name="adj1" fmla="val 72120"/>
              <a:gd name="adj2" fmla="val 208986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 </a:t>
            </a:r>
            <a:r>
              <a:rPr lang="bn-BD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গঠন  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 with bir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0"/>
            <a:ext cx="5029200" cy="509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2-Point Star 8"/>
          <p:cNvSpPr/>
          <p:nvPr/>
        </p:nvSpPr>
        <p:spPr>
          <a:xfrm>
            <a:off x="457200" y="304800"/>
            <a:ext cx="8153400" cy="1143000"/>
          </a:xfrm>
          <a:prstGeom prst="star32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এইডস রোগের কারনঃ- </a:t>
            </a:r>
            <a:endParaRPr lang="en-US" b="1" cap="all" dirty="0">
              <a:ln/>
              <a:solidFill>
                <a:srgbClr val="FF33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990599"/>
          </a:xfrm>
          <a:prstGeom prst="rightArrow">
            <a:avLst>
              <a:gd name="adj1" fmla="val 76799"/>
              <a:gd name="adj2" fmla="val 50000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NikoshBAN" pitchFamily="2" charset="0"/>
                <a:cs typeface="NikoshBAN" pitchFamily="2" charset="0"/>
              </a:rPr>
              <a:t>HIV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জীবাণু্যুক্ত ইঞ্জেকশানের সিরিঞ্জ, সুচ, দন্ত চিকিৎসার যন্ত্রপাতি ব্যাবহারের মাধ্যমে সুস্থ ব্যাক্তি এ রোগে অক্রান্ত হতে পারে।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124200"/>
            <a:ext cx="8229600" cy="10668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কোন</a:t>
            </a:r>
            <a:r>
              <a:rPr kumimoji="0" lang="bn-BD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ব্যাক্তির অঙ্গ অন্য ব্যাক্তির দেহে প্রতিস্থাপন কালে এ রোগ হয়।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4267200"/>
            <a:ext cx="8229600" cy="990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এইডস আক্রান্ত পুরুষ ও মহিলার সাথে অবৈধ মিলন করলে এ রোগ হয়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5334000"/>
            <a:ext cx="8229600" cy="1066800"/>
          </a:xfrm>
          <a:prstGeom prst="rightArrow">
            <a:avLst>
              <a:gd name="adj1" fmla="val 69355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এইডস এ আক্রান্ত বাবা মায়ের সন্তান এইডস রোগে আক্রান্ত হয়। এ রোগে আক্রান্ত মায়ের দুধ শিশু পান করলে সে শিশু এইডস রোগে আক্রান্ত হতে পারে।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build="p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1524000" y="381000"/>
            <a:ext cx="6324600" cy="838200"/>
          </a:xfrm>
          <a:prstGeom prst="cube">
            <a:avLst>
              <a:gd name="adj" fmla="val 13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63976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4000" b="1" cap="all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প্রজনন সংক্রান্ত হরমোনগুলির কাজ ব্যাখ্যা কর ।  </a:t>
            </a:r>
            <a:endParaRPr lang="en-US" sz="4000" b="1" cap="all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3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34243"/>
            <a:ext cx="5943600" cy="385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00B05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81000" y="4343400"/>
            <a:ext cx="8229600" cy="1371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ata 3"/>
          <p:cNvSpPr/>
          <p:nvPr/>
        </p:nvSpPr>
        <p:spPr>
          <a:xfrm>
            <a:off x="1524000" y="304800"/>
            <a:ext cx="6248400" cy="1143000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95801"/>
            <a:ext cx="8001000" cy="9905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তোমরা ৫ জন করে এক একটি দলে ভাগ হয়ে এইডস প্রতিরধের বিষয়ে পোস্টার/ লিফলেট অঙ্কন কর। </a:t>
            </a:r>
          </a:p>
        </p:txBody>
      </p:sp>
      <p:pic>
        <p:nvPicPr>
          <p:cNvPr id="10" name="Picture 9" descr="bongobondhur vaso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165" y="1828800"/>
            <a:ext cx="3191269" cy="239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762000"/>
            <a:ext cx="4724400" cy="1143000"/>
          </a:xfrm>
        </p:spPr>
        <p:txBody>
          <a:bodyPr>
            <a:no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10000" cy="12954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bn-BD" b="1" dirty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 ভ্রূণের বিকাশ সম্পর্কে আলোচনা কর। </a:t>
            </a:r>
            <a:endParaRPr lang="en-US" b="1" dirty="0">
              <a:ln w="10541" cmpd="sng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181" y="3198002"/>
            <a:ext cx="4170969" cy="267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F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4495800" cy="2517648"/>
          </a:xfrm>
          <a:prstGeom prst="rect">
            <a:avLst/>
          </a:prstGeom>
        </p:spPr>
      </p:pic>
      <p:pic>
        <p:nvPicPr>
          <p:cNvPr id="6" name="Picture 5" descr="bees with flower 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65820" cy="2971800"/>
          </a:xfrm>
          <a:prstGeom prst="rect">
            <a:avLst/>
          </a:prstGeom>
        </p:spPr>
      </p:pic>
      <p:pic>
        <p:nvPicPr>
          <p:cNvPr id="7" name="Picture 6" descr="CF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225" y="0"/>
            <a:ext cx="4676775" cy="2971800"/>
          </a:xfrm>
          <a:prstGeom prst="rect">
            <a:avLst/>
          </a:prstGeom>
        </p:spPr>
      </p:pic>
      <p:pic>
        <p:nvPicPr>
          <p:cNvPr id="9" name="Picture 8" descr="CF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971800"/>
            <a:ext cx="4648200" cy="25146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47800" y="2971800"/>
            <a:ext cx="5943600" cy="83820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>
                <a:ln/>
                <a:blipFill>
                  <a:blip r:embed="rId6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b="1" cap="all" dirty="0">
              <a:ln/>
              <a:blipFill>
                <a:blip r:embed="rId6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4400" b="1" dirty="0">
                <a:ln/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আগামি ক্লাসে আবার দেখা হবে।</a:t>
            </a:r>
            <a:endParaRPr kumimoji="0" lang="en-US" sz="4400" b="1" i="0" u="none" strike="noStrike" kern="1200" normalizeH="0" baseline="0" noProof="0" dirty="0">
              <a:ln/>
              <a:solidFill>
                <a:srgbClr val="FF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 descr="CF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2" name="Picture 11" descr="bluebutterflyanimati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262113">
            <a:off x="1370270" y="1056167"/>
            <a:ext cx="1714500" cy="1333500"/>
          </a:xfrm>
          <a:prstGeom prst="rect">
            <a:avLst/>
          </a:prstGeom>
        </p:spPr>
      </p:pic>
      <p:pic>
        <p:nvPicPr>
          <p:cNvPr id="13" name="Picture 12" descr="bluebutterflyanimation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228600"/>
            <a:ext cx="2268661" cy="1676400"/>
          </a:xfrm>
          <a:prstGeom prst="rect">
            <a:avLst/>
          </a:prstGeom>
        </p:spPr>
      </p:pic>
      <p:pic>
        <p:nvPicPr>
          <p:cNvPr id="14" name="Picture 13" descr="prettyyellowbutterfly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171351">
            <a:off x="6467651" y="3961410"/>
            <a:ext cx="1543050" cy="10096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304800"/>
            <a:ext cx="14554199" cy="830580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1447800"/>
            <a:ext cx="6477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375"/>
            <a:ext cx="7772400" cy="1470025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038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পারুলিয়া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নং-০১৭61511624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Shahidulwww.eia@gmail.com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12BF2-5805-4D0E-8EB2-321F7D40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59" y="7961"/>
            <a:ext cx="2525841" cy="322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65CBF-67C6-462E-B476-762559C6E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" y="7960"/>
            <a:ext cx="2785779" cy="38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00B050">
                <a:alpha val="96000"/>
              </a:srgbClr>
            </a:gs>
            <a:gs pos="83000">
              <a:srgbClr val="D4DEFF"/>
            </a:gs>
            <a:gs pos="100000">
              <a:srgbClr val="96AB9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153400" cy="3657600"/>
          </a:xfrm>
          <a:prstGeom prst="ribbon">
            <a:avLst>
              <a:gd name="adj1" fmla="val 11328"/>
              <a:gd name="adj2" fmla="val 662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400" b="1" dirty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4400" b="1" dirty="0">
              <a:ln w="31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 err="1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4400" b="1" dirty="0">
              <a:ln w="31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400" b="1" dirty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একাদশ অধ্যায় </a:t>
            </a:r>
          </a:p>
          <a:p>
            <a:pPr marL="0" indent="0" algn="ctr">
              <a:buNone/>
            </a:pPr>
            <a:r>
              <a:rPr lang="bn-BD" sz="4400" b="1" dirty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জীবের প্রজনন </a:t>
            </a:r>
            <a:endParaRPr lang="en-US" sz="4400" b="1" dirty="0">
              <a:ln w="31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01762"/>
          </a:xfrm>
          <a:prstGeom prst="downArrowCallout">
            <a:avLst/>
          </a:prstGeom>
          <a:gradFill flip="none" rotWithShape="1">
            <a:gsLst>
              <a:gs pos="0">
                <a:srgbClr val="00B05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30000">
                <a:srgbClr val="F952A0">
                  <a:alpha val="81000"/>
                </a:srgbClr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7200000" scaled="0"/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7642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30000">
              <a:srgbClr val="F952A0">
                <a:alpha val="81000"/>
              </a:srgbClr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4343400" y="1676400"/>
            <a:ext cx="571500" cy="9906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8534400" cy="1107996"/>
          </a:xfrm>
          <a:prstGeom prst="ribbon">
            <a:avLst>
              <a:gd name="adj1" fmla="val 15828"/>
              <a:gd name="adj2" fmla="val 584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lvl="1"/>
            <a:r>
              <a:rPr lang="en-US" sz="66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6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990600" y="3200400"/>
            <a:ext cx="7239000" cy="2971800"/>
          </a:xfrm>
          <a:prstGeom prst="ribbon2">
            <a:avLst>
              <a:gd name="adj1" fmla="val 16667"/>
              <a:gd name="adj2" fmla="val 58515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72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590800" y="3200400"/>
            <a:ext cx="4114800" cy="2667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bn-BD" sz="6600" b="1" dirty="0">
                <a:ln w="9525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মানব প্রজননে হরমোনের ভুমিকা  </a:t>
            </a:r>
            <a:endParaRPr lang="en-US" sz="6600" b="1" dirty="0">
              <a:ln w="9525"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916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524000"/>
          </a:xfrm>
          <a:prstGeom prst="horizontalScroll">
            <a:avLst>
              <a:gd name="adj" fmla="val 17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rgbClr val="92D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  <a:endParaRPr lang="en-US" sz="72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20039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জীবের প্রজননের ধারনা ও গুরুত্ব ব্যাখ্যা করতে পারবে।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প্রজনন কয়ার্যক্রমে হরমোনের ভুমিকা ব্যাখ্যা করতে পাড়বে।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মানব ভ্রূণের  বিকাশ ব্যাখ্যা করতে পারবে। </a:t>
            </a:r>
          </a:p>
          <a:p>
            <a:pPr algn="just">
              <a:buFont typeface="Wingdings" pitchFamily="2" charset="2"/>
              <a:buChar char="v"/>
            </a:pP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 সংক্রান্ত রোগ সম্পর্কে এর ক্রিয়া ব্যাখ্যা করতে পারবে। </a:t>
            </a:r>
            <a:endParaRPr lang="en-US" sz="3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droecium 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685800"/>
            <a:ext cx="5791200" cy="1143000"/>
          </a:xfrm>
          <a:prstGeom prst="cloud">
            <a:avLst/>
          </a:prstGeom>
          <a:solidFill>
            <a:srgbClr val="FF330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  <a:sp3d extrusionH="57150">
              <a:bevelT w="38100" h="38100" prst="relaxedInset"/>
            </a:sp3d>
          </a:bodyPr>
          <a:lstStyle/>
          <a:p>
            <a:r>
              <a:rPr lang="bn-BD" sz="6000" b="1" cap="all" dirty="0">
                <a:ln w="9000" cmpd="sng">
                  <a:solidFill>
                    <a:srgbClr val="8F4A2F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উপস্থাপনা </a:t>
            </a:r>
            <a:endParaRPr lang="en-US" sz="6000" b="1" cap="all" dirty="0">
              <a:ln w="9000" cmpd="sng">
                <a:solidFill>
                  <a:srgbClr val="8F4A2F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2-Point Star 8"/>
          <p:cNvSpPr/>
          <p:nvPr/>
        </p:nvSpPr>
        <p:spPr>
          <a:xfrm>
            <a:off x="457200" y="304800"/>
            <a:ext cx="8153400" cy="1143000"/>
          </a:xfrm>
          <a:prstGeom prst="star32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জীবের প্রজননের ধারনা ও গুরুত্ব- </a:t>
            </a:r>
            <a:endParaRPr lang="en-US" b="1" cap="all" dirty="0">
              <a:ln/>
              <a:solidFill>
                <a:srgbClr val="FF33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990599"/>
          </a:xfrm>
          <a:prstGeom prst="rightArrow">
            <a:avLst>
              <a:gd name="adj1" fmla="val 76799"/>
              <a:gd name="adj2" fmla="val 50000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bn-BD" dirty="0">
                <a:latin typeface="NikoshBAN" pitchFamily="2" charset="0"/>
                <a:cs typeface="NikoshBAN" pitchFamily="2" charset="0"/>
              </a:rPr>
              <a:t> প্রজনন হচ্ছে এমন একটি শারীরতত্ত্বীয় কার্যক্রম যার মাধ্যমে জীব তার প্রতিরূপ সৃষ্টি করে ভবিষৎ বংশধর রেখে যায়।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124200"/>
            <a:ext cx="8229600" cy="10668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যে প্রক্রিয়ায় জীব তার বংশধর</a:t>
            </a:r>
            <a:r>
              <a:rPr kumimoji="0" lang="bn-BD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সৃষ্টি করে তাকেই সাধারনত প্রজনন বলে।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4267200"/>
            <a:ext cx="8229600" cy="990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প্রজনন না হলে জীবের অস্তিত্ব বিলোপ হয়ে যেত।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5334000"/>
            <a:ext cx="8229600" cy="1066800"/>
          </a:xfrm>
          <a:prstGeom prst="rightArrow">
            <a:avLst>
              <a:gd name="adj1" fmla="val 69355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ভাইরাস বা ব্যাকটেরিয়া হতে মানুষ পর্যন্ত সকলেই প্রজননের মাধ্যমে বংশধর সৃষ্টি করে প্রজাতির অস্তিত্ব টিকিয়ে রাখে।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uiExpand="1" build="p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381000" y="228600"/>
            <a:ext cx="8153400" cy="1524000"/>
          </a:xfrm>
          <a:prstGeom prst="cloudCallout">
            <a:avLst>
              <a:gd name="adj1" fmla="val -16854"/>
              <a:gd name="adj2" fmla="val 51855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  <a:scene3d>
              <a:camera prst="perspective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মানব প্রজননে বিভিন্ন হরমোন  </a:t>
            </a:r>
            <a:endParaRPr lang="en-US" b="1" cap="all" dirty="0">
              <a:ln/>
              <a:solidFill>
                <a:srgbClr val="FF33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SC0777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16950"/>
            <a:ext cx="2819400" cy="2066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3962400"/>
            <a:ext cx="225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পিটুইটারি গ্রন্থি </a:t>
            </a:r>
            <a:r>
              <a:rPr lang="bn-BD" sz="3600" dirty="0"/>
              <a:t> </a:t>
            </a:r>
            <a:endParaRPr lang="en-US" sz="3600" dirty="0"/>
          </a:p>
        </p:txBody>
      </p:sp>
      <p:pic>
        <p:nvPicPr>
          <p:cNvPr id="7" name="Picture 4" descr="DSC0777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3351322" y="1905000"/>
            <a:ext cx="2645004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396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থাইরয়েড গ্রন্থি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DSC0778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6248400" y="1905000"/>
            <a:ext cx="2514600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72200" y="3925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অ্যাড্রেনাল গ্রন্থি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6" descr="DSC0778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tretch>
            <a:fillRect/>
          </a:stretch>
        </p:blipFill>
        <p:spPr>
          <a:xfrm>
            <a:off x="304800" y="4572000"/>
            <a:ext cx="2819400" cy="16224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621166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শুক্রাশয়ের অনালগ্রন্থী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6" descr="DSC0778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tretch>
            <a:fillRect/>
          </a:stretch>
        </p:blipFill>
        <p:spPr>
          <a:xfrm>
            <a:off x="3352800" y="4572000"/>
            <a:ext cx="2661574" cy="162245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00400" y="62732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ডিম্বাশয়ের  অনালগ্রন্থী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6" descr="DSC0778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/>
          <a:stretch>
            <a:fillRect/>
          </a:stretch>
        </p:blipFill>
        <p:spPr>
          <a:xfrm>
            <a:off x="6398857" y="4572000"/>
            <a:ext cx="2366086" cy="162245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096000" y="6248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অমরা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6" grpId="0"/>
      <p:bldP spid="8" grpId="0"/>
      <p:bldP spid="11" grpId="0"/>
      <p:bldP spid="13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386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শিক্ষক পরিচিতি</vt:lpstr>
      <vt:lpstr>পাঠ পরিচিতি</vt:lpstr>
      <vt:lpstr>PowerPoint Presentation</vt:lpstr>
      <vt:lpstr>এ পাঠ শেষে শিক্ষার্থীরা- </vt:lpstr>
      <vt:lpstr>পাঠ উপস্থাপনা </vt:lpstr>
      <vt:lpstr>জীবের প্রজননের ধারনা ও গুরুত্ব- </vt:lpstr>
      <vt:lpstr>মানব প্রজননে বিভিন্ন হরমোন  </vt:lpstr>
      <vt:lpstr>ভ্রূণের বিকাশঃ </vt:lpstr>
      <vt:lpstr>ভ্রূন আবরণী</vt:lpstr>
      <vt:lpstr>ভ্রূণের বৃদ্ধি ও বিকাশ </vt:lpstr>
      <vt:lpstr>প্রজনন সংক্রান্ত রোগ (AIDS) </vt:lpstr>
      <vt:lpstr>HIV এর গঠন  </vt:lpstr>
      <vt:lpstr>এইডস রোগের কারনঃ- </vt:lpstr>
      <vt:lpstr>একক কাজ </vt:lpstr>
      <vt:lpstr>দলীয় কাজ </vt:lpstr>
      <vt:lpstr>বাড়ীর কাজ </vt:lpstr>
      <vt:lpstr>তোমাদের সকলকে ধন্যবাদ।</vt:lpstr>
    </vt:vector>
  </TitlesOfParts>
  <Company>WIN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WIN_PC</dc:creator>
  <cp:lastModifiedBy>User</cp:lastModifiedBy>
  <cp:revision>80</cp:revision>
  <dcterms:created xsi:type="dcterms:W3CDTF">2014-09-30T23:50:10Z</dcterms:created>
  <dcterms:modified xsi:type="dcterms:W3CDTF">2020-10-19T16:55:14Z</dcterms:modified>
</cp:coreProperties>
</file>