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81" r:id="rId4"/>
    <p:sldId id="290" r:id="rId5"/>
    <p:sldId id="284" r:id="rId6"/>
    <p:sldId id="283" r:id="rId7"/>
    <p:sldId id="286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3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1A74-5D56-47C7-B1F4-7FDC6F27A2A4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0C2B4-390B-4953-BEB5-32058225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0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A1D4-6C6B-4B8D-81BB-818C54916A5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F28F-2FBD-4B9C-B258-2D679490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156811"/>
            <a:ext cx="11882826" cy="658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2821" y="3938004"/>
            <a:ext cx="44220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i="1" u="sng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4000" b="1" i="1" u="sng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4000" b="1" i="1" u="sng" spc="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i="1" u="sng" spc="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Image result for মাদ্রাসার ছবি">
            <a:extLst>
              <a:ext uri="{FF2B5EF4-FFF2-40B4-BE49-F238E27FC236}">
                <a16:creationId xmlns:a16="http://schemas.microsoft.com/office/drawing/2014/main" id="{A50DC5AB-DC63-4C40-AC1D-D727065C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01058"/>
            <a:ext cx="5407377" cy="27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4B1FB1E3-5360-450F-8D31-D69A242B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43" y="201058"/>
            <a:ext cx="6276622" cy="27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27A98F-BB89-4BD7-8B65-A79EAA6027ED}"/>
              </a:ext>
            </a:extLst>
          </p:cNvPr>
          <p:cNvSpPr/>
          <p:nvPr/>
        </p:nvSpPr>
        <p:spPr>
          <a:xfrm>
            <a:off x="428264" y="3072934"/>
            <a:ext cx="503498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 গ্রামে ছিল একটি মাদরাসা।</a:t>
            </a:r>
          </a:p>
          <a:p>
            <a:pPr algn="ctr"/>
            <a:r>
              <a:rPr lang="bn-I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খানে শিক্ষক হিসেবে এলেন ধর্মপ্রাণ এক হাফেজ</a:t>
            </a:r>
          </a:p>
          <a:p>
            <a:pPr algn="ctr"/>
            <a:r>
              <a:rPr lang="bn-I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 হাফেজ নেয়ামত উল্লাহ।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AB3B9-28EF-483D-B1F7-D3F58F886277}"/>
              </a:ext>
            </a:extLst>
          </p:cNvPr>
          <p:cNvSpPr/>
          <p:nvPr/>
        </p:nvSpPr>
        <p:spPr>
          <a:xfrm>
            <a:off x="6159672" y="3256703"/>
            <a:ext cx="57294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i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তিতুমীর এ মাদ্রাসায় পড়তেন।</a:t>
            </a:r>
          </a:p>
          <a:p>
            <a:pPr algn="ctr"/>
            <a:r>
              <a:rPr lang="bn-IN" sz="48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 অল্প সময়েই হাফেজ</a:t>
            </a:r>
          </a:p>
          <a:p>
            <a:pPr algn="ctr"/>
            <a:r>
              <a:rPr lang="bn-IN" sz="4800" b="1" i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নেয়ামত উল্লার প্রিয়পাত্র</a:t>
            </a:r>
          </a:p>
          <a:p>
            <a:pPr algn="ctr"/>
            <a:r>
              <a:rPr lang="bn-IN" sz="48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 উঠলেন।</a:t>
            </a:r>
            <a:endParaRPr lang="en-US" sz="4800" b="1" i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3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বাংলার দামাল ছেলেদের শক্তিশালী কুস্তি লড়াই খেলা !! बंगाल के बहादुर लड़कों  का कड़ा संघर्ष - YouTube">
            <a:extLst>
              <a:ext uri="{FF2B5EF4-FFF2-40B4-BE49-F238E27FC236}">
                <a16:creationId xmlns:a16="http://schemas.microsoft.com/office/drawing/2014/main" id="{E7FFE6EF-41E5-4BFE-9C28-FE415B15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259644"/>
            <a:ext cx="3578578" cy="16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ধনুক কাহিনী - আমি ডিজিটাল এর বাংলা ব্লগ । bangla blog | সামহোয়্যার ইন ব্লগ  - বাঁধ ভাঙ্গার আওয়াজ">
            <a:extLst>
              <a:ext uri="{FF2B5EF4-FFF2-40B4-BE49-F238E27FC236}">
                <a16:creationId xmlns:a16="http://schemas.microsoft.com/office/drawing/2014/main" id="{41D930F6-D002-40AB-AE78-76AB7B63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23" y="1817513"/>
            <a:ext cx="3476977" cy="1580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6" descr="রাজবাড়ীতে ঐতিহ্যবাহী লাঠি খেলা অনুষ্ঠিত">
            <a:extLst>
              <a:ext uri="{FF2B5EF4-FFF2-40B4-BE49-F238E27FC236}">
                <a16:creationId xmlns:a16="http://schemas.microsoft.com/office/drawing/2014/main" id="{8BB22BA3-CE27-4B91-8888-BFC159ED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7" y="1877309"/>
            <a:ext cx="3657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ফিটনেস : লাঠিতে আরো কিছু ব্যায়াম | 519561 | কালের কণ্ঠ | kalerkantho">
            <a:extLst>
              <a:ext uri="{FF2B5EF4-FFF2-40B4-BE49-F238E27FC236}">
                <a16:creationId xmlns:a16="http://schemas.microsoft.com/office/drawing/2014/main" id="{5DAB5B52-3414-44C2-9241-EE78F30C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2" y="270051"/>
            <a:ext cx="3543828" cy="16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মুষ্টিযুদ্ধ - উইকিপিডিয়া">
            <a:extLst>
              <a:ext uri="{FF2B5EF4-FFF2-40B4-BE49-F238E27FC236}">
                <a16:creationId xmlns:a16="http://schemas.microsoft.com/office/drawing/2014/main" id="{09DAE5FE-D416-4C12-896A-A894A284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259646"/>
            <a:ext cx="4466518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D1A59-1237-4F37-9C6E-513800EC6F6C}"/>
              </a:ext>
            </a:extLst>
          </p:cNvPr>
          <p:cNvSpPr txBox="1"/>
          <p:nvPr/>
        </p:nvSpPr>
        <p:spPr>
          <a:xfrm>
            <a:off x="383822" y="4096927"/>
            <a:ext cx="11424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সেকালে গ্রামে গ্রামে ডনকুস্তি আর শরীরচর্চার ব্যায়াম হতো।শেখানো হতো মুষ্টিযুদ্ধ,লাঠিখেলা,তীর ছোঁড়া আর অসিচালনা ।উদ্দেশ্য ছিল ইংরেজ তাড়ানোর জন্য গায়ে শক্তি সঞ্ছয় করা।তিনি ডনকুস্তি শিখে কুস্তিগির ও পালোয়ান হিসেবে নাম করলেন। লাঠিখেলা, তীর ছোঁড়া আর অসি পরিচালনাও শিখলেন।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বারাসাত বিদ্রোহ' সম্পর্কে কী জানেন? - Quora">
            <a:extLst>
              <a:ext uri="{FF2B5EF4-FFF2-40B4-BE49-F238E27FC236}">
                <a16:creationId xmlns:a16="http://schemas.microsoft.com/office/drawing/2014/main" id="{8116020B-3924-40BC-9EA4-13E54476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57" y="1891594"/>
            <a:ext cx="4377354" cy="15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1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7462E-47DE-479F-BF3B-E1B4C7E9D3E1}"/>
              </a:ext>
            </a:extLst>
          </p:cNvPr>
          <p:cNvSpPr/>
          <p:nvPr/>
        </p:nvSpPr>
        <p:spPr>
          <a:xfrm>
            <a:off x="318205" y="283011"/>
            <a:ext cx="7007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61D58-8EB7-4A9F-908D-B4E5EE022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>
          <a:xfrm>
            <a:off x="6175022" y="2111022"/>
            <a:ext cx="5813777" cy="423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87E77-4704-4855-85F1-79EFFD8F1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2481" r="3403"/>
          <a:stretch/>
        </p:blipFill>
        <p:spPr>
          <a:xfrm>
            <a:off x="428456" y="1604586"/>
            <a:ext cx="5892801" cy="42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9000">
              <a:schemeClr val="bg2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D034B-BCFA-49B8-B514-C464D9B2FADE}"/>
              </a:ext>
            </a:extLst>
          </p:cNvPr>
          <p:cNvSpPr txBox="1"/>
          <p:nvPr/>
        </p:nvSpPr>
        <p:spPr>
          <a:xfrm>
            <a:off x="361243" y="936978"/>
            <a:ext cx="2788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জেদি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পরাধীন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দাপটে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ডনকুস্তি</a:t>
            </a:r>
          </a:p>
          <a:p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অসিচালনা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B4F54-8BEE-4258-8042-0B1AE27C61D4}"/>
              </a:ext>
            </a:extLst>
          </p:cNvPr>
          <p:cNvSpPr txBox="1"/>
          <p:nvPr/>
        </p:nvSpPr>
        <p:spPr>
          <a:xfrm>
            <a:off x="4639733" y="1047593"/>
            <a:ext cx="424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একগুয়ে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61392-EBDA-4E94-95C7-244F2A9662F2}"/>
              </a:ext>
            </a:extLst>
          </p:cNvPr>
          <p:cNvSpPr txBox="1"/>
          <p:nvPr/>
        </p:nvSpPr>
        <p:spPr>
          <a:xfrm>
            <a:off x="4577643" y="1800578"/>
            <a:ext cx="357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পরের অধীন 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634CF-AE97-4281-BE3E-347CC6EDF652}"/>
              </a:ext>
            </a:extLst>
          </p:cNvPr>
          <p:cNvSpPr txBox="1"/>
          <p:nvPr/>
        </p:nvSpPr>
        <p:spPr>
          <a:xfrm>
            <a:off x="4605866" y="2743201"/>
            <a:ext cx="452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প্রবল প্রতাপের সঙ্গে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1854B-6A4D-47D5-A8BE-ACA1D0C3BA39}"/>
              </a:ext>
            </a:extLst>
          </p:cNvPr>
          <p:cNvSpPr txBox="1"/>
          <p:nvPr/>
        </p:nvSpPr>
        <p:spPr>
          <a:xfrm>
            <a:off x="4639733" y="3685823"/>
            <a:ext cx="6942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বুকডন দিয়ে শরীরচর্চা আর শারীরিক শক্তির পরীক্ষা।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CC260-D757-4F5D-B1A1-BBF2C6D94D6C}"/>
              </a:ext>
            </a:extLst>
          </p:cNvPr>
          <p:cNvSpPr txBox="1"/>
          <p:nvPr/>
        </p:nvSpPr>
        <p:spPr>
          <a:xfrm>
            <a:off x="4521198" y="5480758"/>
            <a:ext cx="63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তলোয়ার নিয়ে যুদ্ধ করার বিদ্যা।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4E02A-425F-4145-88F7-4102013F7AD1}"/>
              </a:ext>
            </a:extLst>
          </p:cNvPr>
          <p:cNvSpPr txBox="1"/>
          <p:nvPr/>
        </p:nvSpPr>
        <p:spPr>
          <a:xfrm>
            <a:off x="184442" y="161611"/>
            <a:ext cx="925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 পাঠ থেকে নতুন শব্দের অর্থ জেনে নেই।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8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1"/>
            </a:gs>
            <a:gs pos="99000">
              <a:schemeClr val="bg2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44791-B56A-4F41-AE3D-D3C940847556}"/>
              </a:ext>
            </a:extLst>
          </p:cNvPr>
          <p:cNvSpPr txBox="1"/>
          <p:nvPr/>
        </p:nvSpPr>
        <p:spPr>
          <a:xfrm>
            <a:off x="2109993" y="1667934"/>
            <a:ext cx="112259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  গ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58D37-64A6-470B-8E59-BA991E78DE40}"/>
              </a:ext>
            </a:extLst>
          </p:cNvPr>
          <p:cNvSpPr txBox="1"/>
          <p:nvPr/>
        </p:nvSpPr>
        <p:spPr>
          <a:xfrm>
            <a:off x="2102782" y="2544786"/>
            <a:ext cx="115046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   ঠ 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EB843-7E9B-436B-8445-5F8DF9152062}"/>
              </a:ext>
            </a:extLst>
          </p:cNvPr>
          <p:cNvSpPr txBox="1"/>
          <p:nvPr/>
        </p:nvSpPr>
        <p:spPr>
          <a:xfrm>
            <a:off x="2097267" y="3412552"/>
            <a:ext cx="11652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 ষ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C9792-A997-473B-9820-6A4F2F877251}"/>
              </a:ext>
            </a:extLst>
          </p:cNvPr>
          <p:cNvSpPr txBox="1"/>
          <p:nvPr/>
        </p:nvSpPr>
        <p:spPr>
          <a:xfrm>
            <a:off x="361244" y="4419942"/>
            <a:ext cx="9059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ADB01-9101-4830-86B7-225650834F51}"/>
              </a:ext>
            </a:extLst>
          </p:cNvPr>
          <p:cNvSpPr txBox="1"/>
          <p:nvPr/>
        </p:nvSpPr>
        <p:spPr>
          <a:xfrm>
            <a:off x="417688" y="2582116"/>
            <a:ext cx="86696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DD479-CF51-4287-A1A2-BDE6EBDA6301}"/>
              </a:ext>
            </a:extLst>
          </p:cNvPr>
          <p:cNvSpPr txBox="1"/>
          <p:nvPr/>
        </p:nvSpPr>
        <p:spPr>
          <a:xfrm>
            <a:off x="357338" y="3525440"/>
            <a:ext cx="9047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02C7F-41FE-40A2-8A50-66004B3ADD38}"/>
              </a:ext>
            </a:extLst>
          </p:cNvPr>
          <p:cNvSpPr txBox="1"/>
          <p:nvPr/>
        </p:nvSpPr>
        <p:spPr>
          <a:xfrm>
            <a:off x="402494" y="1667933"/>
            <a:ext cx="8714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8A32C-6D31-4C87-9B3F-E129DC8F6DBA}"/>
              </a:ext>
            </a:extLst>
          </p:cNvPr>
          <p:cNvSpPr txBox="1"/>
          <p:nvPr/>
        </p:nvSpPr>
        <p:spPr>
          <a:xfrm>
            <a:off x="2074128" y="4345578"/>
            <a:ext cx="12077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   ত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1EC17-AC31-40CC-9C4A-40BF1FE5295A}"/>
              </a:ext>
            </a:extLst>
          </p:cNvPr>
          <p:cNvSpPr txBox="1"/>
          <p:nvPr/>
        </p:nvSpPr>
        <p:spPr>
          <a:xfrm>
            <a:off x="3476978" y="255128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7AA7-680A-42CF-AEA1-10D9A94A6568}"/>
              </a:ext>
            </a:extLst>
          </p:cNvPr>
          <p:cNvSpPr txBox="1"/>
          <p:nvPr/>
        </p:nvSpPr>
        <p:spPr>
          <a:xfrm>
            <a:off x="5525908" y="3471334"/>
            <a:ext cx="504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ক্ষমতার অপব্যবহার করোনা।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80F80-38EF-4B12-95E1-91696AFFFA95}"/>
              </a:ext>
            </a:extLst>
          </p:cNvPr>
          <p:cNvSpPr txBox="1"/>
          <p:nvPr/>
        </p:nvSpPr>
        <p:spPr>
          <a:xfrm>
            <a:off x="3657599" y="4470401"/>
            <a:ext cx="142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কুস্তি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5D552-F157-4972-BF82-21BA1C02CF4B}"/>
              </a:ext>
            </a:extLst>
          </p:cNvPr>
          <p:cNvSpPr txBox="1"/>
          <p:nvPr/>
        </p:nvSpPr>
        <p:spPr>
          <a:xfrm>
            <a:off x="282222" y="5531556"/>
            <a:ext cx="10498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ক্ত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E4781-400A-4AA4-9BD3-482675090BAB}"/>
              </a:ext>
            </a:extLst>
          </p:cNvPr>
          <p:cNvSpPr txBox="1"/>
          <p:nvPr/>
        </p:nvSpPr>
        <p:spPr>
          <a:xfrm>
            <a:off x="2026356" y="5514622"/>
            <a:ext cx="10498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 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44C15-2EED-4C0F-A78D-13DC4369D1D9}"/>
              </a:ext>
            </a:extLst>
          </p:cNvPr>
          <p:cNvSpPr txBox="1"/>
          <p:nvPr/>
        </p:nvSpPr>
        <p:spPr>
          <a:xfrm>
            <a:off x="3629376" y="5514623"/>
            <a:ext cx="142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রক্তের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915D8-4A17-48F9-9F10-C86797B6F2CE}"/>
              </a:ext>
            </a:extLst>
          </p:cNvPr>
          <p:cNvSpPr txBox="1"/>
          <p:nvPr/>
        </p:nvSpPr>
        <p:spPr>
          <a:xfrm>
            <a:off x="3465687" y="3510845"/>
            <a:ext cx="1727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CEFE50-9C19-4EE2-81C9-C8CC7B1523D9}"/>
              </a:ext>
            </a:extLst>
          </p:cNvPr>
          <p:cNvSpPr txBox="1"/>
          <p:nvPr/>
        </p:nvSpPr>
        <p:spPr>
          <a:xfrm>
            <a:off x="5734755" y="2681111"/>
            <a:ext cx="623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তিতুমীর ছিলেন বলিষ্ঠ দেহের অধিকারী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984D5-7727-4486-8BF7-49B4B09D1251}"/>
              </a:ext>
            </a:extLst>
          </p:cNvPr>
          <p:cNvSpPr txBox="1"/>
          <p:nvPr/>
        </p:nvSpPr>
        <p:spPr>
          <a:xfrm>
            <a:off x="5212030" y="5307741"/>
            <a:ext cx="6754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শহিদের রক্তের বিনিময়ে আমরা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পেয়েছি।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80659-78C1-42C0-90FD-8981FCC869BA}"/>
              </a:ext>
            </a:extLst>
          </p:cNvPr>
          <p:cNvSpPr txBox="1"/>
          <p:nvPr/>
        </p:nvSpPr>
        <p:spPr>
          <a:xfrm>
            <a:off x="5576708" y="4334935"/>
            <a:ext cx="5588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কুস্তিতে তার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তুলনা হয়না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C002B-D706-405D-B0EC-7A96CB03797E}"/>
              </a:ext>
            </a:extLst>
          </p:cNvPr>
          <p:cNvSpPr txBox="1"/>
          <p:nvPr/>
        </p:nvSpPr>
        <p:spPr>
          <a:xfrm>
            <a:off x="3482623" y="168768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প্রাঙ্গণ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DA22-426F-4F8C-AC10-F6E7526AE35F}"/>
              </a:ext>
            </a:extLst>
          </p:cNvPr>
          <p:cNvSpPr txBox="1"/>
          <p:nvPr/>
        </p:nvSpPr>
        <p:spPr>
          <a:xfrm>
            <a:off x="5441247" y="1659467"/>
            <a:ext cx="45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স্কুল প্রাঙ্গণে  মেলা বসেছে।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91D20-0ECF-4D69-B319-E17E871FD6EE}"/>
              </a:ext>
            </a:extLst>
          </p:cNvPr>
          <p:cNvSpPr txBox="1"/>
          <p:nvPr/>
        </p:nvSpPr>
        <p:spPr>
          <a:xfrm>
            <a:off x="1038578" y="959554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ভেঙ্গে নতুন শব্দ  গঠন ও বাক্য তৈরি শিখি।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42A19-3487-481C-BFA2-8DB5769F8FDD}"/>
              </a:ext>
            </a:extLst>
          </p:cNvPr>
          <p:cNvSpPr/>
          <p:nvPr/>
        </p:nvSpPr>
        <p:spPr>
          <a:xfrm>
            <a:off x="4021447" y="280580"/>
            <a:ext cx="39485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18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4" grpId="0" animBg="1"/>
      <p:bldP spid="16" grpId="0" animBg="1"/>
      <p:bldP spid="5" grpId="0"/>
      <p:bldP spid="11" grpId="0"/>
      <p:bldP spid="12" grpId="0"/>
      <p:bldP spid="7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1"/>
            </a:gs>
            <a:gs pos="99000">
              <a:schemeClr val="bg2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AF47A-A0F3-47AA-B6FB-2A9B001D7C18}"/>
              </a:ext>
            </a:extLst>
          </p:cNvPr>
          <p:cNvSpPr txBox="1"/>
          <p:nvPr/>
        </p:nvSpPr>
        <p:spPr>
          <a:xfrm>
            <a:off x="7571245" y="4750174"/>
            <a:ext cx="15381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6E135-18E2-474F-8879-8F1D1768C71D}"/>
              </a:ext>
            </a:extLst>
          </p:cNvPr>
          <p:cNvSpPr txBox="1"/>
          <p:nvPr/>
        </p:nvSpPr>
        <p:spPr>
          <a:xfrm>
            <a:off x="3502048" y="5713890"/>
            <a:ext cx="1897809" cy="707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bn-BD" sz="4000" dirty="0"/>
              <a:t>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465C4-4D9C-4ACC-86D3-14A962BCDE3E}"/>
              </a:ext>
            </a:extLst>
          </p:cNvPr>
          <p:cNvSpPr txBox="1"/>
          <p:nvPr/>
        </p:nvSpPr>
        <p:spPr>
          <a:xfrm>
            <a:off x="7559956" y="2515396"/>
            <a:ext cx="13237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0F506-180C-4DCA-91A3-4540C82FA151}"/>
              </a:ext>
            </a:extLst>
          </p:cNvPr>
          <p:cNvSpPr txBox="1"/>
          <p:nvPr/>
        </p:nvSpPr>
        <p:spPr>
          <a:xfrm>
            <a:off x="7553709" y="3729034"/>
            <a:ext cx="14202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5547D-1118-454A-8609-BAEDB30A217D}"/>
              </a:ext>
            </a:extLst>
          </p:cNvPr>
          <p:cNvSpPr txBox="1"/>
          <p:nvPr/>
        </p:nvSpPr>
        <p:spPr>
          <a:xfrm>
            <a:off x="3525103" y="414196"/>
            <a:ext cx="1795732" cy="830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পরাধীন 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70CEA-92BE-4DE4-8334-EB2D3CB18C7E}"/>
              </a:ext>
            </a:extLst>
          </p:cNvPr>
          <p:cNvSpPr txBox="1"/>
          <p:nvPr/>
        </p:nvSpPr>
        <p:spPr>
          <a:xfrm>
            <a:off x="3496970" y="1475343"/>
            <a:ext cx="18238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তেতো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8D8F2-AFE5-4AB9-A84F-C7444FD24026}"/>
              </a:ext>
            </a:extLst>
          </p:cNvPr>
          <p:cNvSpPr txBox="1"/>
          <p:nvPr/>
        </p:nvSpPr>
        <p:spPr>
          <a:xfrm>
            <a:off x="3493011" y="2608223"/>
            <a:ext cx="18278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পরাস্ত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72EA-3F7B-48E6-9F55-57105BEBFA1E}"/>
              </a:ext>
            </a:extLst>
          </p:cNvPr>
          <p:cNvSpPr txBox="1"/>
          <p:nvPr/>
        </p:nvSpPr>
        <p:spPr>
          <a:xfrm>
            <a:off x="3493012" y="3755271"/>
            <a:ext cx="18278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37807-E662-4607-88F5-1AA577040365}"/>
              </a:ext>
            </a:extLst>
          </p:cNvPr>
          <p:cNvSpPr txBox="1"/>
          <p:nvPr/>
        </p:nvSpPr>
        <p:spPr>
          <a:xfrm>
            <a:off x="7524886" y="330200"/>
            <a:ext cx="15732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96110-1C65-4B6D-9A6E-CFE86A8E4A2E}"/>
              </a:ext>
            </a:extLst>
          </p:cNvPr>
          <p:cNvSpPr txBox="1"/>
          <p:nvPr/>
        </p:nvSpPr>
        <p:spPr>
          <a:xfrm>
            <a:off x="7559956" y="1419555"/>
            <a:ext cx="15732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3A28A-94F9-4154-9B64-268B68C64F51}"/>
              </a:ext>
            </a:extLst>
          </p:cNvPr>
          <p:cNvSpPr txBox="1"/>
          <p:nvPr/>
        </p:nvSpPr>
        <p:spPr>
          <a:xfrm>
            <a:off x="3455659" y="4716307"/>
            <a:ext cx="19329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 </a:t>
            </a:r>
            <a:r>
              <a:rPr lang="bn-BD" sz="4000" b="1" dirty="0"/>
              <a:t> 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77C94-9A08-47E3-9EB5-DA6A61571B15}"/>
              </a:ext>
            </a:extLst>
          </p:cNvPr>
          <p:cNvSpPr txBox="1"/>
          <p:nvPr/>
        </p:nvSpPr>
        <p:spPr>
          <a:xfrm>
            <a:off x="7553708" y="5789426"/>
            <a:ext cx="177462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অশান্ত</a:t>
            </a:r>
            <a:r>
              <a:rPr lang="bn-BD" sz="4000" b="1" dirty="0"/>
              <a:t> 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DD329-C476-40B8-93C4-D827B63F1322}"/>
              </a:ext>
            </a:extLst>
          </p:cNvPr>
          <p:cNvSpPr txBox="1"/>
          <p:nvPr/>
        </p:nvSpPr>
        <p:spPr>
          <a:xfrm>
            <a:off x="252002" y="286415"/>
            <a:ext cx="2788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জেনে নেই।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4047E-9642-4037-9397-C9667B16F884}"/>
              </a:ext>
            </a:extLst>
          </p:cNvPr>
          <p:cNvSpPr/>
          <p:nvPr/>
        </p:nvSpPr>
        <p:spPr>
          <a:xfrm>
            <a:off x="9423293" y="237959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54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1"/>
            </a:gs>
            <a:gs pos="99000">
              <a:schemeClr val="bg2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D44E1C-C1B9-4432-8890-FA4BF299BE40}"/>
              </a:ext>
            </a:extLst>
          </p:cNvPr>
          <p:cNvSpPr txBox="1"/>
          <p:nvPr/>
        </p:nvSpPr>
        <p:spPr>
          <a:xfrm>
            <a:off x="287868" y="889128"/>
            <a:ext cx="587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বসিয়ে শূন্যস্থান পূরণ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ADB31-864E-4072-AF65-9C060E4D6A81}"/>
              </a:ext>
            </a:extLst>
          </p:cNvPr>
          <p:cNvSpPr txBox="1"/>
          <p:nvPr/>
        </p:nvSpPr>
        <p:spPr>
          <a:xfrm>
            <a:off x="742288" y="1413206"/>
            <a:ext cx="985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ডনকুস্তি,       পরাধীন,     অসিচালনা,      দাপটে।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AAA96-00CC-4FE1-B226-E590FE4085B0}"/>
              </a:ext>
            </a:extLst>
          </p:cNvPr>
          <p:cNvSpPr txBox="1"/>
          <p:nvPr/>
        </p:nvSpPr>
        <p:spPr>
          <a:xfrm>
            <a:off x="740031" y="2484003"/>
            <a:ext cx="111195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তিতুমীরের যখন জম্ন ,তখন আমাদের বাংলাদেশসহ পুরো ভারতবর্ষ ছিল----- --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ইংরেজ কর্মচারীরা ঘোড়া ছুটিয়ে চলত দারুন------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তিনি লাঠিখেলা,তীর ছোড়া আর -----------------শিখলেন।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ঘ) সেকালে গ্রামে গ্রামে ---------আর শরীরচর্চার ব্যায়াম হতো।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B01D9-B62A-4E87-B0C2-F9D3A2CC783E}"/>
              </a:ext>
            </a:extLst>
          </p:cNvPr>
          <p:cNvSpPr txBox="1"/>
          <p:nvPr/>
        </p:nvSpPr>
        <p:spPr>
          <a:xfrm>
            <a:off x="3331092" y="2985414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পরাধীন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6BCF5-B25A-40C1-870B-83745AE3BB53}"/>
              </a:ext>
            </a:extLst>
          </p:cNvPr>
          <p:cNvSpPr txBox="1"/>
          <p:nvPr/>
        </p:nvSpPr>
        <p:spPr>
          <a:xfrm>
            <a:off x="8737600" y="3552002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দাপটে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A6460-60EE-46AE-8D03-C30F29005C7E}"/>
              </a:ext>
            </a:extLst>
          </p:cNvPr>
          <p:cNvSpPr txBox="1"/>
          <p:nvPr/>
        </p:nvSpPr>
        <p:spPr>
          <a:xfrm>
            <a:off x="7051603" y="4321443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অসিচালনা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F220A-14F6-4CB3-9BCA-DFDF41E80FBC}"/>
              </a:ext>
            </a:extLst>
          </p:cNvPr>
          <p:cNvSpPr txBox="1"/>
          <p:nvPr/>
        </p:nvSpPr>
        <p:spPr>
          <a:xfrm>
            <a:off x="4721532" y="4952359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ডনকুস্তি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CC292-D488-4D89-963B-9BFF9F0E339D}"/>
              </a:ext>
            </a:extLst>
          </p:cNvPr>
          <p:cNvSpPr txBox="1"/>
          <p:nvPr/>
        </p:nvSpPr>
        <p:spPr>
          <a:xfrm>
            <a:off x="9476416" y="55393"/>
            <a:ext cx="238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 </a:t>
            </a:r>
            <a:r>
              <a:rPr lang="bn-IN" sz="2400" dirty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27D7B-64AB-4790-8A4B-D766BB6DE4B5}"/>
              </a:ext>
            </a:extLst>
          </p:cNvPr>
          <p:cNvSpPr txBox="1"/>
          <p:nvPr/>
        </p:nvSpPr>
        <p:spPr>
          <a:xfrm>
            <a:off x="287868" y="193892"/>
            <a:ext cx="312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99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3">
                <a:lumMod val="110000"/>
                <a:satMod val="105000"/>
                <a:tint val="67000"/>
              </a:schemeClr>
            </a:gs>
            <a:gs pos="96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6918C-7368-41E9-A48E-9DE592ED2B6F}"/>
              </a:ext>
            </a:extLst>
          </p:cNvPr>
          <p:cNvSpPr txBox="1"/>
          <p:nvPr/>
        </p:nvSpPr>
        <p:spPr>
          <a:xfrm>
            <a:off x="1501422" y="474135"/>
            <a:ext cx="85795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নিচের শব্দগুলোর বারবার অনুশীলন করি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DC968-8C10-4B5B-80E5-73596D3C13AC}"/>
              </a:ext>
            </a:extLst>
          </p:cNvPr>
          <p:cNvSpPr txBox="1"/>
          <p:nvPr/>
        </p:nvSpPr>
        <p:spPr>
          <a:xfrm>
            <a:off x="1140179" y="1411111"/>
            <a:ext cx="1603022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7447A-0B58-43E8-AF17-D0F2A686F2EB}"/>
              </a:ext>
            </a:extLst>
          </p:cNvPr>
          <p:cNvSpPr txBox="1"/>
          <p:nvPr/>
        </p:nvSpPr>
        <p:spPr>
          <a:xfrm>
            <a:off x="4103511" y="3222977"/>
            <a:ext cx="1603022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87A06-2CD3-4F20-B713-97D5B922158C}"/>
              </a:ext>
            </a:extLst>
          </p:cNvPr>
          <p:cNvSpPr txBox="1"/>
          <p:nvPr/>
        </p:nvSpPr>
        <p:spPr>
          <a:xfrm>
            <a:off x="5655734" y="4086578"/>
            <a:ext cx="1840088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D8442-2942-4958-B78E-3517045304C9}"/>
              </a:ext>
            </a:extLst>
          </p:cNvPr>
          <p:cNvSpPr txBox="1"/>
          <p:nvPr/>
        </p:nvSpPr>
        <p:spPr>
          <a:xfrm>
            <a:off x="7445023" y="4950178"/>
            <a:ext cx="1603022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মুষ্টিযুদ্ধ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9C4E6-B972-4A26-82AB-EB72A955401F}"/>
              </a:ext>
            </a:extLst>
          </p:cNvPr>
          <p:cNvSpPr txBox="1"/>
          <p:nvPr/>
        </p:nvSpPr>
        <p:spPr>
          <a:xfrm>
            <a:off x="9019823" y="5768622"/>
            <a:ext cx="1603022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ছোঁড়া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AED6E-6BC2-47BE-979F-DA6D380649E9}"/>
              </a:ext>
            </a:extLst>
          </p:cNvPr>
          <p:cNvSpPr txBox="1"/>
          <p:nvPr/>
        </p:nvSpPr>
        <p:spPr>
          <a:xfrm>
            <a:off x="2602090" y="2297289"/>
            <a:ext cx="1603022" cy="76944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98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>
                <a:lumMod val="95000"/>
              </a:schemeClr>
            </a:gs>
            <a:gs pos="88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765F8-DDDC-4CD0-8170-5E4619F9FD72}"/>
              </a:ext>
            </a:extLst>
          </p:cNvPr>
          <p:cNvSpPr txBox="1"/>
          <p:nvPr/>
        </p:nvSpPr>
        <p:spPr>
          <a:xfrm>
            <a:off x="3025423" y="2968976"/>
            <a:ext cx="5249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এক জন করে পাঠ্যাংশটুকু প্রমিত উচ্চারণে পড়তে দিব।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A8BE5-3CF1-4F78-AE5C-15C31EB6B08F}"/>
              </a:ext>
            </a:extLst>
          </p:cNvPr>
          <p:cNvSpPr/>
          <p:nvPr/>
        </p:nvSpPr>
        <p:spPr>
          <a:xfrm>
            <a:off x="3228087" y="912757"/>
            <a:ext cx="4798313" cy="76944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6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96000">
              <a:schemeClr val="bg2">
                <a:lumMod val="75000"/>
              </a:schemeClr>
            </a:gs>
            <a:gs pos="67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69A1A-54A8-414D-AC04-5B9EF791A1ED}"/>
              </a:ext>
            </a:extLst>
          </p:cNvPr>
          <p:cNvSpPr txBox="1"/>
          <p:nvPr/>
        </p:nvSpPr>
        <p:spPr>
          <a:xfrm>
            <a:off x="265043" y="636104"/>
            <a:ext cx="2941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বাড়ির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6F1BD-BB29-4484-A5D9-3A32F39569C2}"/>
              </a:ext>
            </a:extLst>
          </p:cNvPr>
          <p:cNvSpPr txBox="1"/>
          <p:nvPr/>
        </p:nvSpPr>
        <p:spPr>
          <a:xfrm>
            <a:off x="384312" y="4187688"/>
            <a:ext cx="1150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তিতুমীর নামটি কেমন করে হলো? তাঁর প্রকৃত নাম কী?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২।এ দেশকে ইংরেজদের হাত থেকে মুক্ত করার চিন্তা কেন তার মনে এলো? চারটি বাক্য লিখ।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29" y="636104"/>
            <a:ext cx="4556653" cy="45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768" cy="631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71010" y="1070810"/>
            <a:ext cx="3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0295" y="2828836"/>
            <a:ext cx="364155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শাহনাজ ফেরদৌসী জুঁই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23667" r="372" b="2269"/>
          <a:stretch/>
        </p:blipFill>
        <p:spPr>
          <a:xfrm>
            <a:off x="1671387" y="2057400"/>
            <a:ext cx="3237497" cy="33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0" y="154745"/>
            <a:ext cx="11943470" cy="6703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C0BE4-0F3B-407A-A6BD-3BA4FA5154FF}"/>
              </a:ext>
            </a:extLst>
          </p:cNvPr>
          <p:cNvSpPr txBox="1"/>
          <p:nvPr/>
        </p:nvSpPr>
        <p:spPr>
          <a:xfrm>
            <a:off x="588977" y="375087"/>
            <a:ext cx="6880968" cy="1219301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Wave2">
              <a:avLst/>
            </a:prstTxWarp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অংশগ্রহণের</a:t>
            </a: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bn-IN" sz="4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bn-IN" sz="496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শিক্ষারথীদের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42FDC-7766-4919-9457-4CAE4BE73109}"/>
              </a:ext>
            </a:extLst>
          </p:cNvPr>
          <p:cNvSpPr txBox="1"/>
          <p:nvPr/>
        </p:nvSpPr>
        <p:spPr>
          <a:xfrm>
            <a:off x="838200" y="2156009"/>
            <a:ext cx="9610100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FF54-8537-44F0-B0EC-94AF668B3D3A}" type="datetime1">
              <a:rPr lang="en-US" smtClean="0"/>
              <a:t>10/16/2020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24800" y="6339609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51367" y="3721419"/>
            <a:ext cx="1252024" cy="32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9812" r="6204"/>
          <a:stretch/>
        </p:blipFill>
        <p:spPr>
          <a:xfrm>
            <a:off x="146518" y="2344735"/>
            <a:ext cx="2910220" cy="33934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54017" y="0"/>
            <a:ext cx="4508695" cy="69100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পাঠ পরিচিতি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0F0327-F896-40EB-84A6-4F1F7ABE8A1F}"/>
              </a:ext>
            </a:extLst>
          </p:cNvPr>
          <p:cNvSpPr/>
          <p:nvPr/>
        </p:nvSpPr>
        <p:spPr>
          <a:xfrm>
            <a:off x="4898020" y="1415495"/>
            <a:ext cx="714158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ষয়ঃবাংলা</a:t>
            </a:r>
          </a:p>
          <a:p>
            <a:pPr algn="ctr"/>
            <a:r>
              <a:rPr lang="bn-IN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 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তিতুমীর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ঠ্যাংশঃ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তেতো-</a:t>
            </a:r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----সাড়া দিলেন।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00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" y="0"/>
            <a:ext cx="12103768" cy="663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3086770" y="1105206"/>
            <a:ext cx="3159285" cy="52664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796" y="2015643"/>
            <a:ext cx="9692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 ঃ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 , কথা মনোযোগ সহকারে শুনবে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১.৩।  শুদ্ধ উচ্চারণে প্রশ্ন করতে ও উত্তর দিতে পারবে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ঃ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সহযোগে তৈরি শব্দযুক্ত বাক্য স্পষ্ট ও শুদ্ধভাবে বলতে পারবে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১.৩.৩ শুদ্ধ উচ্চারণে প্রশ্ন করতে ও উত্তর দিতে পারবে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ঃ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পাঠে ব্যবহৃত যুক্তব্যঞ্জন সংবলিত শব্দ যোগে গঠিত বাক্য সাবলীলভাবে পড়তে পারবে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পাঠ শ্রবণযোগ্য স্পষ্ট স্বরে ও প্রমিত উচ্চারণে সাবলীলভাবে পড়তে পারবে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বিরামচিহ্ন দেখে অর্থযতি ও শ্বাসযতি বজায় রেখে স্তবক সাবলীলভাবে পড়তে পারবে । 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" y="0"/>
            <a:ext cx="6299251" cy="3533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72" y="260494"/>
            <a:ext cx="4723615" cy="2815215"/>
          </a:xfrm>
          <a:prstGeom prst="rect">
            <a:avLst/>
          </a:prstGeom>
        </p:spPr>
      </p:pic>
      <p:pic>
        <p:nvPicPr>
          <p:cNvPr id="4" name="Picture 12" descr="পঞ্চম শ্রেণি : বাংলা | 473947 | কালের কণ্ঠ | kalerkantho">
            <a:extLst>
              <a:ext uri="{FF2B5EF4-FFF2-40B4-BE49-F238E27FC236}">
                <a16:creationId xmlns:a16="http://schemas.microsoft.com/office/drawing/2014/main" id="{230ABDAA-0D0D-4383-8E93-2BFF2E3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5" y="3946734"/>
            <a:ext cx="5633862" cy="2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সর্বকালের সর্বশ্রেষ্ঠ বাঙালি: বিবিসি বাংলার জরিপে ১১ নম্বরে মীর নিসার আলী  তিতুমীর - BBC News বাংলা">
            <a:extLst>
              <a:ext uri="{FF2B5EF4-FFF2-40B4-BE49-F238E27FC236}">
                <a16:creationId xmlns:a16="http://schemas.microsoft.com/office/drawing/2014/main" id="{3E684B4F-E375-4A1E-8FF9-252FF109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" y="4048334"/>
            <a:ext cx="5724878" cy="26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4A854F-4961-4AAE-A32F-F0D7469B6614}"/>
              </a:ext>
            </a:extLst>
          </p:cNvPr>
          <p:cNvSpPr/>
          <p:nvPr/>
        </p:nvSpPr>
        <p:spPr>
          <a:xfrm>
            <a:off x="3897413" y="0"/>
            <a:ext cx="3280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A854F-4961-4AAE-A32F-F0D7469B6614}"/>
              </a:ext>
            </a:extLst>
          </p:cNvPr>
          <p:cNvSpPr/>
          <p:nvPr/>
        </p:nvSpPr>
        <p:spPr>
          <a:xfrm>
            <a:off x="6375816" y="3271876"/>
            <a:ext cx="160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তিতুমীর ।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Great_Titumir__কে_সেই_তিতমীুর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9375" y="1290340"/>
            <a:ext cx="60960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4A854F-4961-4AAE-A32F-F0D7469B6614}"/>
              </a:ext>
            </a:extLst>
          </p:cNvPr>
          <p:cNvSpPr/>
          <p:nvPr/>
        </p:nvSpPr>
        <p:spPr>
          <a:xfrm>
            <a:off x="350138" y="343621"/>
            <a:ext cx="3773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>
                <a:lumMod val="75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66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-659"/>
            <a:ext cx="12192000" cy="6858000"/>
          </a:xfrm>
          <a:prstGeom prst="frame">
            <a:avLst>
              <a:gd name="adj1" fmla="val 3823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66318" y="6526737"/>
            <a:ext cx="849939" cy="365125"/>
          </a:xfrm>
          <a:noFill/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16-Oct-20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05468" y="6541251"/>
            <a:ext cx="4468822" cy="365125"/>
          </a:xfrm>
          <a:noFill/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3447143" y="1073059"/>
            <a:ext cx="5297714" cy="1464825"/>
          </a:xfrm>
          <a:prstGeom prst="ribbon2">
            <a:avLst>
              <a:gd name="adj1" fmla="val 33333"/>
              <a:gd name="adj2" fmla="val 75000"/>
            </a:avLst>
          </a:prstGeom>
          <a:noFill/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2174615" y="3405513"/>
            <a:ext cx="8098971" cy="2090057"/>
          </a:xfrm>
          <a:prstGeom prst="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শহীদ  তিতুমীর</a:t>
            </a:r>
            <a:endParaRPr lang="en-US" sz="4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70D00-6D7A-4F40-A232-DCE23CD93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2546" r="32728" b="63848"/>
          <a:stretch/>
        </p:blipFill>
        <p:spPr>
          <a:xfrm>
            <a:off x="4628444" y="1648177"/>
            <a:ext cx="3499555" cy="2573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DDB67-CDC1-4DE6-A373-F072531F1855}"/>
              </a:ext>
            </a:extLst>
          </p:cNvPr>
          <p:cNvSpPr txBox="1"/>
          <p:nvPr/>
        </p:nvSpPr>
        <p:spPr>
          <a:xfrm>
            <a:off x="767644" y="338667"/>
            <a:ext cx="11051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তেতো,তিতু,তিতুমীর।শুনতে বেশ অবাক লাগছে,তাই না?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হলে খুলেই বলি।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0A17D-34DF-4E4F-A795-B5D190D7CC70}"/>
              </a:ext>
            </a:extLst>
          </p:cNvPr>
          <p:cNvSpPr txBox="1"/>
          <p:nvPr/>
        </p:nvSpPr>
        <p:spPr>
          <a:xfrm>
            <a:off x="643467" y="2314221"/>
            <a:ext cx="4052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১৭৮২ সাল পশ্চিমবঙ্গের চব্বিশ পরগনা জেলা।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B7DA6-4EE5-4B86-B5E7-A280B6973DB2}"/>
              </a:ext>
            </a:extLst>
          </p:cNvPr>
          <p:cNvSpPr txBox="1"/>
          <p:nvPr/>
        </p:nvSpPr>
        <p:spPr>
          <a:xfrm>
            <a:off x="8173157" y="1569155"/>
            <a:ext cx="3488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জেলার বশিরহাট মহকুমার একটি গ্রাম চাঁদপুর।এ গ্রামে বাস করত বনিয়াদি মুসলিম পরিবার।  সৈয়দ বংশ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D30E4-A9E8-4A6F-AF0B-2BC638EA491D}"/>
              </a:ext>
            </a:extLst>
          </p:cNvPr>
          <p:cNvSpPr txBox="1"/>
          <p:nvPr/>
        </p:nvSpPr>
        <p:spPr>
          <a:xfrm>
            <a:off x="620889" y="4899378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তিতু।তার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প্রকৄত নাম সৈয়দ মীর নিসার আলী।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382775-7EB9-417A-ACB7-51FD96037ED1}"/>
              </a:ext>
            </a:extLst>
          </p:cNvPr>
          <p:cNvSpPr>
            <a:spLocks noGrp="1"/>
          </p:cNvSpPr>
          <p:nvPr/>
        </p:nvSpPr>
        <p:spPr>
          <a:xfrm>
            <a:off x="1524000" y="136128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F914CE-7A19-40D5-A7F7-1092A6066C64}"/>
              </a:ext>
            </a:extLst>
          </p:cNvPr>
          <p:cNvSpPr>
            <a:spLocks noGrp="1"/>
          </p:cNvSpPr>
          <p:nvPr/>
        </p:nvSpPr>
        <p:spPr>
          <a:xfrm>
            <a:off x="1524000" y="3840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সর্বকালের সর্বশ্রেষ্ঠ বাঙালি: বিবিসি বাংলার জরিপে ১১ নম্বরে মীর নিসার আলী  তিতুমীর - BBC News বাংলা">
            <a:extLst>
              <a:ext uri="{FF2B5EF4-FFF2-40B4-BE49-F238E27FC236}">
                <a16:creationId xmlns:a16="http://schemas.microsoft.com/office/drawing/2014/main" id="{C479C67D-5356-4FFF-9743-5EC86DB1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" y="222348"/>
            <a:ext cx="4504268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4AB56-E00B-48B2-AE69-BD1474285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1" y="266110"/>
            <a:ext cx="3591277" cy="307057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0" descr="ঠাকুরগাঁওয়ে দুই শিশুকে মধ্যযুগীয় ...">
            <a:extLst>
              <a:ext uri="{FF2B5EF4-FFF2-40B4-BE49-F238E27FC236}">
                <a16:creationId xmlns:a16="http://schemas.microsoft.com/office/drawing/2014/main" id="{CD9BE012-61C8-4846-98C0-C3A50A31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63" y="184837"/>
            <a:ext cx="3133687" cy="32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CCABA-D221-45A8-A636-6FA4420E649B}"/>
              </a:ext>
            </a:extLst>
          </p:cNvPr>
          <p:cNvSpPr txBox="1"/>
          <p:nvPr/>
        </p:nvSpPr>
        <p:spPr>
          <a:xfrm>
            <a:off x="226349" y="4078803"/>
            <a:ext cx="11377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 যখন জন্ম, তখন আমাদের বাংলাদেশসহ পুরো ভারতবর্ষ ছিল পরাধীন। চলছে ব্রিটিশ রাজত্ব।ইংরেজরা চালাত অত্যাচার ।অন্যদিকে ছিল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দেশি জমিদারদের জুলুম। ইংরেজ কর্মচারীরা ঘোড়া ছুটিয়ে চলত দারুণ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দাপটে।তিতুমীর এসব দেখতেন আর ভাবতেন ,এদের হাত থেকে কীভাবে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 পাবে দেশের মানুষ।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5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599</Words>
  <Application>Microsoft Office PowerPoint</Application>
  <PresentationFormat>Widescreen</PresentationFormat>
  <Paragraphs>126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2020-10-15T12:14:23Z</dcterms:created>
  <dcterms:modified xsi:type="dcterms:W3CDTF">2020-10-16T09:41:21Z</dcterms:modified>
</cp:coreProperties>
</file>