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</p:sldMasterIdLst>
  <p:notesMasterIdLst>
    <p:notesMasterId r:id="rId22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64" r:id="rId16"/>
    <p:sldId id="273" r:id="rId17"/>
    <p:sldId id="277" r:id="rId18"/>
    <p:sldId id="274" r:id="rId19"/>
    <p:sldId id="276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57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CAD92D-6A30-441E-AF96-37CA8F2FA601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2DC56-51B6-42DF-9830-A69E4C5B8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64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2DC56-51B6-42DF-9830-A69E4C5B89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26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092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86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1377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228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71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1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796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05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91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37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660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35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994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882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96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41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8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26E438-2B57-4BCB-B7DA-607C08288A27}" type="datetimeFigureOut">
              <a:rPr lang="en-US" smtClean="0"/>
              <a:t>10/26/2020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6395C1-276D-4A25-8BD6-965F9977C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5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7" y="708338"/>
            <a:ext cx="10766738" cy="5422006"/>
          </a:xfrm>
          <a:prstGeom prst="rect">
            <a:avLst/>
          </a:prstGeom>
        </p:spPr>
      </p:pic>
      <p:sp>
        <p:nvSpPr>
          <p:cNvPr id="6" name="Wave 5"/>
          <p:cNvSpPr/>
          <p:nvPr/>
        </p:nvSpPr>
        <p:spPr>
          <a:xfrm>
            <a:off x="2878428" y="2363273"/>
            <a:ext cx="5859887" cy="2112135"/>
          </a:xfrm>
          <a:prstGeom prst="wav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</a:rPr>
              <a:t>আজকের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ক্লাসে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</a:rPr>
              <a:t>সবাইকে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8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9295" y="996287"/>
            <a:ext cx="2565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/>
              <a:t>শুনি</a:t>
            </a:r>
            <a:r>
              <a:rPr lang="en-US" sz="3600" i="1" dirty="0" smtClean="0"/>
              <a:t> ও </a:t>
            </a:r>
            <a:r>
              <a:rPr lang="en-US" sz="3600" i="1" dirty="0" err="1" smtClean="0"/>
              <a:t>বলি</a:t>
            </a:r>
            <a:r>
              <a:rPr lang="en-US" sz="3600" i="1" dirty="0" smtClean="0"/>
              <a:t> </a:t>
            </a:r>
            <a:endParaRPr lang="en-US" sz="36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669" y="1759211"/>
            <a:ext cx="2837365" cy="1761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669" y="1827436"/>
            <a:ext cx="3007327" cy="16936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99296" y="3957852"/>
            <a:ext cx="2565779" cy="2019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smtClean="0">
                <a:solidFill>
                  <a:srgbClr val="FFFF00"/>
                </a:solidFill>
              </a:rPr>
              <a:t>উ 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652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2567" y="791570"/>
            <a:ext cx="260672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tx2"/>
                </a:solidFill>
              </a:rPr>
              <a:t>শুনি</a:t>
            </a:r>
            <a:r>
              <a:rPr lang="en-US" sz="4000" dirty="0" smtClean="0">
                <a:solidFill>
                  <a:schemeClr val="tx2"/>
                </a:solidFill>
              </a:rPr>
              <a:t> ও </a:t>
            </a:r>
            <a:r>
              <a:rPr lang="en-US" sz="4000" dirty="0" err="1" smtClean="0">
                <a:solidFill>
                  <a:schemeClr val="tx2"/>
                </a:solidFill>
              </a:rPr>
              <a:t>বলি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7"/>
          <a:stretch/>
        </p:blipFill>
        <p:spPr>
          <a:xfrm>
            <a:off x="3456793" y="1656710"/>
            <a:ext cx="4018270" cy="1813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69634" y="3736439"/>
            <a:ext cx="4454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ঊ</a:t>
            </a:r>
            <a:r>
              <a:rPr lang="en-US" sz="3200" dirty="0" err="1" smtClean="0"/>
              <a:t>র্মি</a:t>
            </a:r>
            <a:r>
              <a:rPr lang="en-US" sz="3200" dirty="0" smtClean="0"/>
              <a:t>  </a:t>
            </a:r>
            <a:r>
              <a:rPr lang="en-US" sz="3200" dirty="0" err="1" smtClean="0"/>
              <a:t>দোলে</a:t>
            </a:r>
            <a:r>
              <a:rPr lang="en-US" sz="3200" dirty="0" smtClean="0"/>
              <a:t> </a:t>
            </a:r>
            <a:r>
              <a:rPr lang="en-US" sz="3200" dirty="0" err="1" smtClean="0"/>
              <a:t>সাগর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কোলে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456794" y="4885898"/>
            <a:ext cx="1169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ঊ</a:t>
            </a:r>
            <a:r>
              <a:rPr lang="en-US" sz="4000" dirty="0" err="1" smtClean="0"/>
              <a:t>র্মি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6523630" y="4824343"/>
            <a:ext cx="9514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ঊ</a:t>
            </a:r>
          </a:p>
        </p:txBody>
      </p:sp>
    </p:spTree>
    <p:extLst>
      <p:ext uri="{BB962C8B-B14F-4D97-AF65-F5344CB8AC3E}">
        <p14:creationId xmlns:p14="http://schemas.microsoft.com/office/powerpoint/2010/main" val="99847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7" grpId="0"/>
      <p:bldP spid="7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952" y="655093"/>
            <a:ext cx="4312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ঊ</a:t>
            </a:r>
            <a:r>
              <a:rPr lang="en-US" sz="4000" dirty="0" smtClean="0"/>
              <a:t>  </a:t>
            </a:r>
            <a:r>
              <a:rPr lang="en-US" sz="4000" dirty="0" err="1" smtClean="0"/>
              <a:t>দিয়ে</a:t>
            </a:r>
            <a:r>
              <a:rPr lang="en-US" sz="4000" dirty="0" smtClean="0"/>
              <a:t> </a:t>
            </a:r>
            <a:r>
              <a:rPr lang="en-US" sz="4000" dirty="0" err="1" smtClean="0"/>
              <a:t>আরও</a:t>
            </a:r>
            <a:r>
              <a:rPr lang="en-US" sz="4000" dirty="0" smtClean="0"/>
              <a:t> </a:t>
            </a:r>
            <a:r>
              <a:rPr lang="en-US" sz="4000" dirty="0" err="1" smtClean="0"/>
              <a:t>শব্দ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70" y="1561175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8360" y="3766781"/>
            <a:ext cx="158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ঊ</a:t>
            </a:r>
            <a:r>
              <a:rPr lang="en-US" sz="2800" dirty="0" err="1" smtClean="0"/>
              <a:t>র্ণনাভ</a:t>
            </a:r>
            <a:r>
              <a:rPr lang="en-US" sz="2800" dirty="0" smtClean="0"/>
              <a:t> 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790969" y="4752532"/>
            <a:ext cx="7779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ঊ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7" b="36397"/>
          <a:stretch/>
        </p:blipFill>
        <p:spPr>
          <a:xfrm>
            <a:off x="7047930" y="1561175"/>
            <a:ext cx="1371600" cy="17430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0539" y="3766781"/>
            <a:ext cx="928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ঊ</a:t>
            </a:r>
            <a:r>
              <a:rPr lang="en-US" sz="2800" dirty="0" err="1" smtClean="0"/>
              <a:t>রু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450539" y="4752532"/>
            <a:ext cx="79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ঊ</a:t>
            </a:r>
          </a:p>
        </p:txBody>
      </p:sp>
    </p:spTree>
    <p:extLst>
      <p:ext uri="{BB962C8B-B14F-4D97-AF65-F5344CB8AC3E}">
        <p14:creationId xmlns:p14="http://schemas.microsoft.com/office/powerpoint/2010/main" val="93632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8" grpId="0"/>
      <p:bldP spid="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483893" y="545911"/>
            <a:ext cx="6755641" cy="1282889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‍</a:t>
            </a:r>
            <a:r>
              <a:rPr lang="en-US" sz="3200" dirty="0" err="1" smtClean="0">
                <a:solidFill>
                  <a:srgbClr val="FF0000"/>
                </a:solidFill>
              </a:rPr>
              <a:t>শুনি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বলি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679" y="2011551"/>
            <a:ext cx="2619375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9" b="26538"/>
          <a:stretch/>
        </p:blipFill>
        <p:spPr>
          <a:xfrm>
            <a:off x="7279944" y="2111989"/>
            <a:ext cx="1509214" cy="16426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54136" y="4082173"/>
            <a:ext cx="1815153" cy="15967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FF00"/>
                </a:solidFill>
              </a:rPr>
              <a:t>ঊ</a:t>
            </a:r>
          </a:p>
        </p:txBody>
      </p:sp>
    </p:spTree>
    <p:extLst>
      <p:ext uri="{BB962C8B-B14F-4D97-AF65-F5344CB8AC3E}">
        <p14:creationId xmlns:p14="http://schemas.microsoft.com/office/powerpoint/2010/main" val="39214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5219" y="682389"/>
            <a:ext cx="5581934" cy="548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পাঠ্য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বইয়ের</a:t>
            </a:r>
            <a:r>
              <a:rPr lang="en-US" sz="3600" dirty="0" smtClean="0">
                <a:solidFill>
                  <a:schemeClr val="tx2"/>
                </a:solidFill>
              </a:rPr>
              <a:t> ১৩ </a:t>
            </a:r>
            <a:r>
              <a:rPr lang="en-US" sz="3600" dirty="0" err="1" smtClean="0">
                <a:solidFill>
                  <a:schemeClr val="tx2"/>
                </a:solidFill>
              </a:rPr>
              <a:t>পৃষ্ঠা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খুলি</a:t>
            </a:r>
            <a:r>
              <a:rPr lang="en-US" sz="3600" dirty="0" smtClean="0">
                <a:solidFill>
                  <a:schemeClr val="tx2"/>
                </a:solidFill>
              </a:rPr>
              <a:t> ,</a:t>
            </a:r>
          </a:p>
          <a:p>
            <a:pPr algn="ctr"/>
            <a:r>
              <a:rPr lang="en-US" sz="3600" dirty="0" err="1" smtClean="0">
                <a:solidFill>
                  <a:schemeClr val="tx2"/>
                </a:solidFill>
              </a:rPr>
              <a:t>শুনি</a:t>
            </a:r>
            <a:r>
              <a:rPr lang="en-US" sz="3600" dirty="0" smtClean="0">
                <a:solidFill>
                  <a:schemeClr val="tx2"/>
                </a:solidFill>
              </a:rPr>
              <a:t> ও </a:t>
            </a:r>
            <a:r>
              <a:rPr lang="en-US" sz="3600" dirty="0" err="1" smtClean="0">
                <a:solidFill>
                  <a:schemeClr val="tx2"/>
                </a:solidFill>
              </a:rPr>
              <a:t>ব</a:t>
            </a:r>
            <a:r>
              <a:rPr lang="en-US" sz="4000" dirty="0" err="1" smtClean="0">
                <a:solidFill>
                  <a:schemeClr val="tx2"/>
                </a:solidFill>
              </a:rPr>
              <a:t>লি</a:t>
            </a:r>
            <a:r>
              <a:rPr lang="en-US" sz="4000" dirty="0" smtClean="0">
                <a:solidFill>
                  <a:schemeClr val="tx2"/>
                </a:solidFill>
              </a:rPr>
              <a:t> 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11" b="8253"/>
          <a:stretch/>
        </p:blipFill>
        <p:spPr>
          <a:xfrm>
            <a:off x="6755642" y="846161"/>
            <a:ext cx="4517409" cy="5172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6827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ata 2"/>
          <p:cNvSpPr/>
          <p:nvPr/>
        </p:nvSpPr>
        <p:spPr>
          <a:xfrm>
            <a:off x="1091822" y="709684"/>
            <a:ext cx="9239534" cy="1392071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rgbClr val="FF0000"/>
                </a:solidFill>
              </a:rPr>
              <a:t>চলো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আমরা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বর্ণ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দুটি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লেখা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শিখি</a:t>
            </a:r>
            <a:r>
              <a:rPr lang="en-US" sz="2800" b="1" i="1" dirty="0" smtClean="0">
                <a:solidFill>
                  <a:srgbClr val="FF0000"/>
                </a:solidFill>
              </a:rPr>
              <a:t> 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67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3458935" y="1370254"/>
            <a:ext cx="4982203" cy="1514901"/>
          </a:xfrm>
          <a:prstGeom prst="flowChartDecisi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rgbClr val="FF0000"/>
                </a:solidFill>
              </a:rPr>
              <a:t>পড়ি</a:t>
            </a:r>
            <a:r>
              <a:rPr lang="en-US" sz="3200" b="1" i="1" dirty="0" smtClean="0">
                <a:solidFill>
                  <a:srgbClr val="FF0000"/>
                </a:solidFill>
              </a:rPr>
              <a:t> ও </a:t>
            </a:r>
            <a:r>
              <a:rPr lang="en-US" sz="3200" b="1" i="1" dirty="0" err="1" smtClean="0">
                <a:solidFill>
                  <a:srgbClr val="FF0000"/>
                </a:solidFill>
              </a:rPr>
              <a:t>লিখি</a:t>
            </a:r>
            <a:r>
              <a:rPr lang="en-US" sz="3200" b="1" i="1" dirty="0" smtClean="0">
                <a:solidFill>
                  <a:srgbClr val="FF0000"/>
                </a:solidFill>
              </a:rPr>
              <a:t> 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8" r="15095" b="40350"/>
          <a:stretch/>
        </p:blipFill>
        <p:spPr>
          <a:xfrm>
            <a:off x="2662083" y="3058252"/>
            <a:ext cx="6318913" cy="29888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20874" y="5193559"/>
            <a:ext cx="709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53111" y="5193558"/>
            <a:ext cx="682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উ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212" y="5193558"/>
            <a:ext cx="69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ঊ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47040" y="5193557"/>
            <a:ext cx="723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ঊ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Flowchart: Off-page Connector 7"/>
          <p:cNvSpPr/>
          <p:nvPr/>
        </p:nvSpPr>
        <p:spPr>
          <a:xfrm>
            <a:off x="1145734" y="875762"/>
            <a:ext cx="2292440" cy="1251942"/>
          </a:xfrm>
          <a:prstGeom prst="flowChartOffpageConnector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একক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কাজ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515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3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4198512" y="618185"/>
            <a:ext cx="4262907" cy="2408350"/>
          </a:xfrm>
          <a:prstGeom prst="star6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tx1"/>
                </a:solidFill>
              </a:rPr>
              <a:t>দলীয়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</a:rPr>
              <a:t>কাজ</a:t>
            </a:r>
            <a:r>
              <a:rPr lang="en-US" sz="2800" b="1" i="1" dirty="0" smtClean="0">
                <a:solidFill>
                  <a:schemeClr val="tx1"/>
                </a:solidFill>
              </a:rPr>
              <a:t> </a:t>
            </a:r>
            <a:endParaRPr lang="en-US" sz="2800" b="1" i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6676" y="3503054"/>
            <a:ext cx="1764406" cy="927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</a:rPr>
              <a:t>দল</a:t>
            </a:r>
            <a:r>
              <a:rPr lang="en-US" sz="3200" b="1" dirty="0" smtClean="0">
                <a:solidFill>
                  <a:srgbClr val="C00000"/>
                </a:solidFill>
              </a:rPr>
              <a:t> – ১ 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6676" y="4660006"/>
            <a:ext cx="1764406" cy="9272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</a:rPr>
              <a:t>দল-২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28811" y="3876541"/>
            <a:ext cx="8371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528811" y="5123644"/>
            <a:ext cx="83712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997003" y="3645708"/>
            <a:ext cx="484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বই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দেখে</a:t>
            </a:r>
            <a:r>
              <a:rPr lang="en-US" sz="2400" dirty="0" smtClean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উ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শব্দ</a:t>
            </a:r>
            <a:r>
              <a:rPr lang="en-US" sz="2400" dirty="0" smtClean="0"/>
              <a:t> </a:t>
            </a:r>
            <a:r>
              <a:rPr lang="en-US" sz="2400" dirty="0" err="1" smtClean="0"/>
              <a:t>লিখবে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4997003" y="4660006"/>
            <a:ext cx="48974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/>
              <a:t>বই</a:t>
            </a:r>
            <a:r>
              <a:rPr lang="en-US" sz="2400" dirty="0"/>
              <a:t> </a:t>
            </a:r>
            <a:r>
              <a:rPr lang="en-US" sz="2400" dirty="0" err="1"/>
              <a:t>দেখে</a:t>
            </a:r>
            <a:r>
              <a:rPr lang="en-US" sz="2400" dirty="0"/>
              <a:t> </a:t>
            </a:r>
            <a:r>
              <a:rPr lang="en-US" sz="2800" b="1" dirty="0" smtClean="0">
                <a:solidFill>
                  <a:srgbClr val="00B050"/>
                </a:solidFill>
              </a:rPr>
              <a:t>ঊ </a:t>
            </a:r>
            <a:r>
              <a:rPr lang="en-US" sz="2400" dirty="0" err="1" smtClean="0"/>
              <a:t>বর্ণ</a:t>
            </a:r>
            <a:r>
              <a:rPr lang="en-US" sz="2400" dirty="0" smtClean="0"/>
              <a:t> </a:t>
            </a:r>
            <a:r>
              <a:rPr lang="en-US" sz="2400" dirty="0" err="1"/>
              <a:t>দিয়ে</a:t>
            </a:r>
            <a:r>
              <a:rPr lang="en-US" sz="2400" dirty="0"/>
              <a:t> </a:t>
            </a:r>
            <a:r>
              <a:rPr lang="en-US" sz="2400" dirty="0" err="1"/>
              <a:t>দুটি</a:t>
            </a:r>
            <a:r>
              <a:rPr lang="en-US" sz="2400" dirty="0"/>
              <a:t> </a:t>
            </a:r>
            <a:r>
              <a:rPr lang="en-US" sz="2400" dirty="0" err="1"/>
              <a:t>শব্দ</a:t>
            </a:r>
            <a:r>
              <a:rPr lang="en-US" sz="2400" dirty="0"/>
              <a:t> </a:t>
            </a:r>
            <a:r>
              <a:rPr lang="en-US" sz="2400" dirty="0" err="1"/>
              <a:t>লিখবে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977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3885" y="900752"/>
            <a:ext cx="1624084" cy="584775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মূল্যায়ন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95380" y="1746912"/>
            <a:ext cx="2941094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ছবির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সাথে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বর্ণ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err="1" smtClean="0">
                <a:solidFill>
                  <a:srgbClr val="7030A0"/>
                </a:solidFill>
              </a:rPr>
              <a:t>মিলাও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3" y="2468823"/>
            <a:ext cx="1793117" cy="1023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019" y="2502074"/>
            <a:ext cx="1816932" cy="10232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71" y="2502074"/>
            <a:ext cx="1706751" cy="102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2" b="26684"/>
          <a:stretch/>
        </p:blipFill>
        <p:spPr>
          <a:xfrm>
            <a:off x="9139449" y="2306471"/>
            <a:ext cx="1314597" cy="118562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665010" y="5177049"/>
            <a:ext cx="759835" cy="791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ঊ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416829" y="5115633"/>
            <a:ext cx="759835" cy="791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উ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01090" y="5111086"/>
            <a:ext cx="759835" cy="791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ঊ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02228" y="5177050"/>
            <a:ext cx="759835" cy="791569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উ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2424845" y="3525346"/>
            <a:ext cx="2188658" cy="1767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24846" y="3670479"/>
            <a:ext cx="2417610" cy="1738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5" idx="2"/>
            <a:endCxn id="9" idx="1"/>
          </p:cNvCxnSpPr>
          <p:nvPr/>
        </p:nvCxnSpPr>
        <p:spPr>
          <a:xfrm>
            <a:off x="7437485" y="3525346"/>
            <a:ext cx="2090619" cy="1706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2"/>
            <a:endCxn id="10" idx="7"/>
          </p:cNvCxnSpPr>
          <p:nvPr/>
        </p:nvCxnSpPr>
        <p:spPr>
          <a:xfrm flipH="1">
            <a:off x="7749650" y="3492094"/>
            <a:ext cx="2047098" cy="1734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3309869" y="708339"/>
            <a:ext cx="5434885" cy="1906074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</a:rPr>
              <a:t>বাড়ির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কাজ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endParaRPr lang="en-US" sz="3600" b="1" i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3342" y="3451537"/>
            <a:ext cx="9878096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i="1" dirty="0" err="1" smtClean="0"/>
              <a:t>শিক্ষার্থীরা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বাড়ি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থেকে</a:t>
            </a:r>
            <a:r>
              <a:rPr lang="en-US" sz="3200" i="1" dirty="0" smtClean="0"/>
              <a:t> </a:t>
            </a:r>
            <a:r>
              <a:rPr lang="en-US" sz="3200" i="1" dirty="0" smtClean="0">
                <a:solidFill>
                  <a:srgbClr val="C00000"/>
                </a:solidFill>
              </a:rPr>
              <a:t>উ </a:t>
            </a:r>
            <a:r>
              <a:rPr lang="en-US" sz="3200" i="1" dirty="0" smtClean="0"/>
              <a:t>ও </a:t>
            </a:r>
            <a:r>
              <a:rPr lang="en-US" sz="3200" i="1" dirty="0" smtClean="0">
                <a:solidFill>
                  <a:srgbClr val="C00000"/>
                </a:solidFill>
              </a:rPr>
              <a:t>ঊ </a:t>
            </a:r>
            <a:r>
              <a:rPr lang="en-US" sz="3200" i="1" dirty="0" err="1" smtClean="0"/>
              <a:t>বর্ণ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দুটি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দশ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বার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করে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লিখে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আনবে</a:t>
            </a:r>
            <a:r>
              <a:rPr lang="en-US" sz="3200" i="1" dirty="0" smtClean="0"/>
              <a:t> ।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10280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/>
          <p:nvPr/>
        </p:nvSpPr>
        <p:spPr>
          <a:xfrm>
            <a:off x="1068947" y="656822"/>
            <a:ext cx="5898524" cy="5383369"/>
          </a:xfrm>
          <a:prstGeom prst="flowChartMagneticTap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</a:rPr>
              <a:t>স্বাগতম</a:t>
            </a:r>
            <a:endParaRPr lang="en-US" sz="96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00" y="1265885"/>
            <a:ext cx="3652929" cy="395005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9114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4" y="772733"/>
            <a:ext cx="2236631" cy="5396248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3618964" y="1249251"/>
            <a:ext cx="6323527" cy="3296992"/>
          </a:xfrm>
          <a:prstGeom prst="horizontalScroll">
            <a:avLst/>
          </a:prstGeom>
          <a:solidFill>
            <a:schemeClr val="tx2">
              <a:lumMod val="25000"/>
              <a:lumOff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 err="1" smtClean="0">
                <a:solidFill>
                  <a:schemeClr val="tx1"/>
                </a:solidFill>
              </a:rPr>
              <a:t>সবাইকে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r>
              <a:rPr lang="en-US" sz="5400" b="1" i="1" dirty="0" err="1" smtClean="0">
                <a:solidFill>
                  <a:schemeClr val="tx1"/>
                </a:solidFill>
              </a:rPr>
              <a:t>ধন্যবাদ</a:t>
            </a:r>
            <a:r>
              <a:rPr lang="en-US" sz="5400" b="1" i="1" dirty="0" smtClean="0">
                <a:solidFill>
                  <a:schemeClr val="tx1"/>
                </a:solidFill>
              </a:rPr>
              <a:t> </a:t>
            </a:r>
            <a:endParaRPr lang="en-US" sz="5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366026" y="936386"/>
            <a:ext cx="4165572" cy="4789160"/>
            <a:chOff x="876262" y="988452"/>
            <a:chExt cx="4165572" cy="4789160"/>
          </a:xfrm>
        </p:grpSpPr>
        <p:sp>
          <p:nvSpPr>
            <p:cNvPr id="2" name="Oval 1"/>
            <p:cNvSpPr/>
            <p:nvPr/>
          </p:nvSpPr>
          <p:spPr>
            <a:xfrm>
              <a:off x="1244808" y="1496276"/>
              <a:ext cx="3438659" cy="3773511"/>
            </a:xfrm>
            <a:prstGeom prst="ellipse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4-Point Star 8"/>
            <p:cNvSpPr/>
            <p:nvPr/>
          </p:nvSpPr>
          <p:spPr>
            <a:xfrm>
              <a:off x="1244808" y="1528914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4-Point Star 9"/>
            <p:cNvSpPr/>
            <p:nvPr/>
          </p:nvSpPr>
          <p:spPr>
            <a:xfrm>
              <a:off x="1848522" y="1168928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4-Point Star 10"/>
            <p:cNvSpPr/>
            <p:nvPr/>
          </p:nvSpPr>
          <p:spPr>
            <a:xfrm>
              <a:off x="2491277" y="1027088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4-Point Star 11"/>
            <p:cNvSpPr/>
            <p:nvPr/>
          </p:nvSpPr>
          <p:spPr>
            <a:xfrm>
              <a:off x="3163070" y="988452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4-Point Star 13"/>
            <p:cNvSpPr/>
            <p:nvPr/>
          </p:nvSpPr>
          <p:spPr>
            <a:xfrm>
              <a:off x="4195735" y="1528913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4-Point Star 14"/>
            <p:cNvSpPr/>
            <p:nvPr/>
          </p:nvSpPr>
          <p:spPr>
            <a:xfrm>
              <a:off x="917545" y="2088519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4-Point Star 15"/>
            <p:cNvSpPr/>
            <p:nvPr/>
          </p:nvSpPr>
          <p:spPr>
            <a:xfrm>
              <a:off x="876262" y="2741050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4-Point Star 16"/>
            <p:cNvSpPr/>
            <p:nvPr/>
          </p:nvSpPr>
          <p:spPr>
            <a:xfrm>
              <a:off x="876262" y="3406461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4-Point Star 17"/>
            <p:cNvSpPr/>
            <p:nvPr/>
          </p:nvSpPr>
          <p:spPr>
            <a:xfrm>
              <a:off x="959325" y="4071872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4-Point Star 18"/>
            <p:cNvSpPr/>
            <p:nvPr/>
          </p:nvSpPr>
          <p:spPr>
            <a:xfrm>
              <a:off x="4482215" y="1985941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4-Point Star 19"/>
            <p:cNvSpPr/>
            <p:nvPr/>
          </p:nvSpPr>
          <p:spPr>
            <a:xfrm>
              <a:off x="4427850" y="4504303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4-Point Star 20"/>
            <p:cNvSpPr/>
            <p:nvPr/>
          </p:nvSpPr>
          <p:spPr>
            <a:xfrm>
              <a:off x="4652418" y="4009626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2" name="4-Point Star 21"/>
            <p:cNvSpPr/>
            <p:nvPr/>
          </p:nvSpPr>
          <p:spPr>
            <a:xfrm>
              <a:off x="4745620" y="3463348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3" name="4-Point Star 22"/>
            <p:cNvSpPr/>
            <p:nvPr/>
          </p:nvSpPr>
          <p:spPr>
            <a:xfrm>
              <a:off x="4745620" y="2741050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4" name="4-Point Star 23"/>
            <p:cNvSpPr/>
            <p:nvPr/>
          </p:nvSpPr>
          <p:spPr>
            <a:xfrm>
              <a:off x="3916697" y="4927606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5" name="4-Point Star 24"/>
            <p:cNvSpPr/>
            <p:nvPr/>
          </p:nvSpPr>
          <p:spPr>
            <a:xfrm>
              <a:off x="1160412" y="4563332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4-Point Star 25"/>
            <p:cNvSpPr/>
            <p:nvPr/>
          </p:nvSpPr>
          <p:spPr>
            <a:xfrm>
              <a:off x="2455553" y="5273898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7" name="4-Point Star 26"/>
            <p:cNvSpPr/>
            <p:nvPr/>
          </p:nvSpPr>
          <p:spPr>
            <a:xfrm>
              <a:off x="3435500" y="5218991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8" name="4-Point Star 27"/>
            <p:cNvSpPr/>
            <p:nvPr/>
          </p:nvSpPr>
          <p:spPr>
            <a:xfrm>
              <a:off x="1564095" y="4848895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" name="4-Point Star 28"/>
            <p:cNvSpPr/>
            <p:nvPr/>
          </p:nvSpPr>
          <p:spPr>
            <a:xfrm>
              <a:off x="2059169" y="5061397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0" name="4-Point Star 29"/>
            <p:cNvSpPr/>
            <p:nvPr/>
          </p:nvSpPr>
          <p:spPr>
            <a:xfrm>
              <a:off x="2945526" y="5352609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4-Point Star 30"/>
            <p:cNvSpPr/>
            <p:nvPr/>
          </p:nvSpPr>
          <p:spPr>
            <a:xfrm>
              <a:off x="3809981" y="1178758"/>
              <a:ext cx="296214" cy="425003"/>
            </a:xfrm>
            <a:prstGeom prst="star4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7610301" y="736043"/>
            <a:ext cx="3196127" cy="769441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>
                  <a:solidFill>
                    <a:schemeClr val="tx2"/>
                  </a:solidFill>
                </a:ln>
                <a:solidFill>
                  <a:schemeClr val="tx2"/>
                </a:solidFill>
              </a:rPr>
              <a:t>উপস্থাপনায়</a:t>
            </a:r>
            <a:endParaRPr lang="en-US" sz="4400" dirty="0">
              <a:ln>
                <a:solidFill>
                  <a:schemeClr val="tx2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flipH="1">
            <a:off x="8958919" y="1380524"/>
            <a:ext cx="193184" cy="75081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6" name="Flowchart: Document 35"/>
          <p:cNvSpPr/>
          <p:nvPr/>
        </p:nvSpPr>
        <p:spPr>
          <a:xfrm>
            <a:off x="7102258" y="2185564"/>
            <a:ext cx="4120343" cy="4009174"/>
          </a:xfrm>
          <a:prstGeom prst="flowChartDocumen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ফারজানা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মামুন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সহকারী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শিক্ষক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পূর্ব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নিজমাওনা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সপ্রাবি</a:t>
            </a:r>
            <a:endParaRPr lang="en-US" sz="2800" dirty="0" smtClean="0">
              <a:solidFill>
                <a:schemeClr val="tx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শ্রীপুর,গাজীপুর</a:t>
            </a:r>
            <a:r>
              <a:rPr lang="en-US" sz="2800" dirty="0" smtClean="0">
                <a:solidFill>
                  <a:schemeClr val="tx1"/>
                </a:solidFill>
              </a:rPr>
              <a:t>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4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 rot="552057">
            <a:off x="857029" y="571616"/>
            <a:ext cx="4426195" cy="2657775"/>
          </a:xfrm>
          <a:prstGeom prst="irregularSeal2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পাঠ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পরিচিতি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343830" y="2246812"/>
            <a:ext cx="2037805" cy="156754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Vertical Scroll 5"/>
          <p:cNvSpPr/>
          <p:nvPr/>
        </p:nvSpPr>
        <p:spPr>
          <a:xfrm>
            <a:off x="6662638" y="731521"/>
            <a:ext cx="4950822" cy="539496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বিষয়ঃবাংলা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শ্রেণিঃপ্রথম</a:t>
            </a:r>
            <a:endParaRPr lang="en-US" sz="3600" dirty="0" smtClean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  <a:p>
            <a:pPr algn="ctr"/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পাঠঃ৯ (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বর্ণ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শিখি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 )</a:t>
            </a:r>
          </a:p>
          <a:p>
            <a:pPr algn="ctr"/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পৃষ্ঠা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</a:rPr>
              <a:t> ; ১৩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chemeClr val="tx2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51" b="3499"/>
          <a:stretch/>
        </p:blipFill>
        <p:spPr>
          <a:xfrm>
            <a:off x="1713770" y="3139945"/>
            <a:ext cx="2962734" cy="288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50472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07724" y="600501"/>
            <a:ext cx="4531057" cy="914400"/>
          </a:xfrm>
          <a:prstGeom prst="horizontalScroll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</a:rPr>
              <a:t>শিখনফল</a:t>
            </a:r>
            <a:r>
              <a:rPr lang="en-US" sz="3200" b="1" i="1" dirty="0" smtClean="0">
                <a:solidFill>
                  <a:schemeClr val="tx1"/>
                </a:solidFill>
              </a:rPr>
              <a:t> </a:t>
            </a:r>
            <a:endParaRPr lang="en-US" sz="3200" b="1" i="1" dirty="0">
              <a:solidFill>
                <a:schemeClr val="tx1"/>
              </a:solidFill>
            </a:endParaRPr>
          </a:p>
        </p:txBody>
      </p:sp>
      <p:sp>
        <p:nvSpPr>
          <p:cNvPr id="4" name="Arc 3"/>
          <p:cNvSpPr/>
          <p:nvPr/>
        </p:nvSpPr>
        <p:spPr>
          <a:xfrm>
            <a:off x="-300251" y="1514901"/>
            <a:ext cx="2374711" cy="4299045"/>
          </a:xfrm>
          <a:prstGeom prst="arc">
            <a:avLst>
              <a:gd name="adj1" fmla="val 15803823"/>
              <a:gd name="adj2" fmla="val 5899006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716205" y="1830225"/>
            <a:ext cx="477673" cy="5459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16205" y="4993366"/>
            <a:ext cx="477673" cy="54591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65362" y="3892094"/>
            <a:ext cx="477673" cy="545911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65363" y="2790822"/>
            <a:ext cx="477673" cy="545911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36979" y="2238776"/>
            <a:ext cx="979226" cy="914400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2"/>
          </p:cNvCxnSpPr>
          <p:nvPr/>
        </p:nvCxnSpPr>
        <p:spPr>
          <a:xfrm flipV="1">
            <a:off x="736979" y="3063778"/>
            <a:ext cx="1328384" cy="272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36979" y="3562066"/>
            <a:ext cx="1328383" cy="477671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6" idx="1"/>
          </p:cNvCxnSpPr>
          <p:nvPr/>
        </p:nvCxnSpPr>
        <p:spPr>
          <a:xfrm>
            <a:off x="736979" y="3664423"/>
            <a:ext cx="1049180" cy="1408890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lowchart: Terminator 18"/>
          <p:cNvSpPr/>
          <p:nvPr/>
        </p:nvSpPr>
        <p:spPr>
          <a:xfrm>
            <a:off x="2304198" y="1514901"/>
            <a:ext cx="9146274" cy="784602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i="1" dirty="0" smtClean="0">
                <a:solidFill>
                  <a:srgbClr val="7030A0"/>
                </a:solidFill>
              </a:rPr>
              <a:t>১.১.১ ।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বাক্য</a:t>
            </a:r>
            <a:r>
              <a:rPr lang="en-US" sz="1600" b="1" i="1" dirty="0" smtClean="0">
                <a:solidFill>
                  <a:srgbClr val="7030A0"/>
                </a:solidFill>
              </a:rPr>
              <a:t> ও 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শব্দে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ব্যবহৃত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বাংলা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বর্ণমালার</a:t>
            </a:r>
            <a:r>
              <a:rPr lang="en-US" sz="1600" b="1" i="1" dirty="0" smtClean="0">
                <a:solidFill>
                  <a:srgbClr val="7030A0"/>
                </a:solidFill>
              </a:rPr>
              <a:t> 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ধ্বনি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মনোযোগ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সহকারে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শুনবে</a:t>
            </a:r>
            <a:r>
              <a:rPr lang="en-US" sz="1600" b="1" i="1" dirty="0" smtClean="0">
                <a:solidFill>
                  <a:srgbClr val="7030A0"/>
                </a:solidFill>
              </a:rPr>
              <a:t> ও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মনে</a:t>
            </a:r>
            <a:r>
              <a:rPr lang="en-US" sz="1600" b="1" i="1" dirty="0" smtClean="0">
                <a:solidFill>
                  <a:srgbClr val="7030A0"/>
                </a:solidFill>
              </a:rPr>
              <a:t> </a:t>
            </a:r>
            <a:r>
              <a:rPr lang="en-US" sz="1600" b="1" i="1" dirty="0" err="1" smtClean="0">
                <a:solidFill>
                  <a:srgbClr val="7030A0"/>
                </a:solidFill>
              </a:rPr>
              <a:t>রাখবে</a:t>
            </a:r>
            <a:r>
              <a:rPr lang="en-US" sz="1600" b="1" i="1" dirty="0" smtClean="0">
                <a:solidFill>
                  <a:srgbClr val="7030A0"/>
                </a:solidFill>
              </a:rPr>
              <a:t> ।(</a:t>
            </a:r>
            <a:r>
              <a:rPr lang="en-US" sz="1600" b="1" i="1" dirty="0" err="1" smtClean="0">
                <a:solidFill>
                  <a:srgbClr val="FF0000"/>
                </a:solidFill>
              </a:rPr>
              <a:t>শোনা</a:t>
            </a:r>
            <a:r>
              <a:rPr lang="en-US" sz="1600" b="1" i="1" dirty="0" smtClean="0">
                <a:solidFill>
                  <a:srgbClr val="FF0000"/>
                </a:solidFill>
              </a:rPr>
              <a:t>) </a:t>
            </a:r>
            <a:endParaRPr lang="en-US" sz="1600" b="1" i="1" dirty="0">
              <a:solidFill>
                <a:srgbClr val="FF0000"/>
              </a:solidFill>
            </a:endParaRPr>
          </a:p>
        </p:txBody>
      </p:sp>
      <p:sp>
        <p:nvSpPr>
          <p:cNvPr id="20" name="Flowchart: Terminator 19"/>
          <p:cNvSpPr/>
          <p:nvPr/>
        </p:nvSpPr>
        <p:spPr>
          <a:xfrm>
            <a:off x="2647666" y="2524836"/>
            <a:ext cx="8802806" cy="747685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১.১.১ </a:t>
            </a:r>
            <a:r>
              <a:rPr lang="en-US" b="1" i="1" dirty="0" smtClean="0">
                <a:solidFill>
                  <a:srgbClr val="7030A0"/>
                </a:solidFill>
              </a:rPr>
              <a:t>।</a:t>
            </a:r>
            <a:r>
              <a:rPr lang="en-US" b="1" i="1" dirty="0" err="1" smtClean="0">
                <a:solidFill>
                  <a:srgbClr val="7030A0"/>
                </a:solidFill>
              </a:rPr>
              <a:t>বাক্য</a:t>
            </a:r>
            <a:r>
              <a:rPr lang="en-US" b="1" i="1" dirty="0" smtClean="0">
                <a:solidFill>
                  <a:srgbClr val="7030A0"/>
                </a:solidFill>
              </a:rPr>
              <a:t> ও </a:t>
            </a:r>
            <a:r>
              <a:rPr lang="en-US" b="1" i="1" dirty="0" err="1" smtClean="0">
                <a:solidFill>
                  <a:srgbClr val="7030A0"/>
                </a:solidFill>
              </a:rPr>
              <a:t>শব্দে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ব্যবহৃত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বাংলা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বর্ণমালার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ধ্বনি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স্পষ্ট</a:t>
            </a:r>
            <a:r>
              <a:rPr lang="en-US" b="1" i="1" dirty="0" smtClean="0">
                <a:solidFill>
                  <a:srgbClr val="7030A0"/>
                </a:solidFill>
              </a:rPr>
              <a:t> ও </a:t>
            </a:r>
            <a:r>
              <a:rPr lang="en-US" b="1" i="1" dirty="0" err="1" smtClean="0">
                <a:solidFill>
                  <a:srgbClr val="7030A0"/>
                </a:solidFill>
              </a:rPr>
              <a:t>শুদ্ধভাবে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বলতে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পারবে</a:t>
            </a:r>
            <a:r>
              <a:rPr lang="en-US" b="1" i="1" dirty="0" smtClean="0">
                <a:solidFill>
                  <a:srgbClr val="7030A0"/>
                </a:solidFill>
              </a:rPr>
              <a:t> ।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বলা</a:t>
            </a:r>
            <a:r>
              <a:rPr lang="en-US" b="1" i="1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Flowchart: Terminator 21"/>
          <p:cNvSpPr/>
          <p:nvPr/>
        </p:nvSpPr>
        <p:spPr>
          <a:xfrm>
            <a:off x="2593075" y="3664423"/>
            <a:ext cx="8911988" cy="828317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১.১.১ </a:t>
            </a:r>
            <a:r>
              <a:rPr lang="en-US" b="1" i="1" dirty="0" smtClean="0">
                <a:solidFill>
                  <a:srgbClr val="7030A0"/>
                </a:solidFill>
              </a:rPr>
              <a:t>। </a:t>
            </a:r>
            <a:r>
              <a:rPr lang="en-US" b="1" i="1" dirty="0" err="1" smtClean="0">
                <a:solidFill>
                  <a:srgbClr val="7030A0"/>
                </a:solidFill>
              </a:rPr>
              <a:t>বাংলা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বর্ণমালা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স্পষ্ট</a:t>
            </a:r>
            <a:r>
              <a:rPr lang="en-US" b="1" i="1" dirty="0" smtClean="0">
                <a:solidFill>
                  <a:srgbClr val="7030A0"/>
                </a:solidFill>
              </a:rPr>
              <a:t> ও </a:t>
            </a:r>
            <a:r>
              <a:rPr lang="en-US" b="1" i="1" dirty="0" err="1" smtClean="0">
                <a:solidFill>
                  <a:srgbClr val="7030A0"/>
                </a:solidFill>
              </a:rPr>
              <a:t>শুদ্ধ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উচ্চারণে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পড়তে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পারবে</a:t>
            </a:r>
            <a:r>
              <a:rPr lang="en-US" b="1" i="1" dirty="0" smtClean="0">
                <a:solidFill>
                  <a:srgbClr val="7030A0"/>
                </a:solidFill>
              </a:rPr>
              <a:t>।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পড়া</a:t>
            </a:r>
            <a:r>
              <a:rPr lang="en-US" b="1" i="1" dirty="0" smtClean="0">
                <a:solidFill>
                  <a:srgbClr val="FF0000"/>
                </a:solidFill>
              </a:rPr>
              <a:t>)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Flowchart: Terminator 22"/>
          <p:cNvSpPr/>
          <p:nvPr/>
        </p:nvSpPr>
        <p:spPr>
          <a:xfrm>
            <a:off x="2304198" y="4993364"/>
            <a:ext cx="9146274" cy="820581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7030A0"/>
                </a:solidFill>
              </a:rPr>
              <a:t>১.১.১ </a:t>
            </a:r>
            <a:r>
              <a:rPr lang="en-US" b="1" i="1" dirty="0" smtClean="0">
                <a:solidFill>
                  <a:srgbClr val="7030A0"/>
                </a:solidFill>
              </a:rPr>
              <a:t>। </a:t>
            </a:r>
            <a:r>
              <a:rPr lang="en-US" b="1" i="1" dirty="0" err="1" smtClean="0">
                <a:solidFill>
                  <a:srgbClr val="7030A0"/>
                </a:solidFill>
              </a:rPr>
              <a:t>স্পষ্ট</a:t>
            </a:r>
            <a:r>
              <a:rPr lang="en-US" b="1" i="1" dirty="0" smtClean="0">
                <a:solidFill>
                  <a:srgbClr val="7030A0"/>
                </a:solidFill>
              </a:rPr>
              <a:t> ও </a:t>
            </a:r>
            <a:r>
              <a:rPr lang="en-US" b="1" i="1" dirty="0" err="1" smtClean="0">
                <a:solidFill>
                  <a:srgbClr val="7030A0"/>
                </a:solidFill>
              </a:rPr>
              <a:t>সঠিক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আকৃতিতে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বাংলা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বর্ণমালা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লিখতে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পারবে</a:t>
            </a:r>
            <a:r>
              <a:rPr lang="en-US" b="1" i="1" dirty="0" smtClean="0">
                <a:solidFill>
                  <a:srgbClr val="7030A0"/>
                </a:solidFill>
              </a:rPr>
              <a:t> । </a:t>
            </a: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 err="1" smtClean="0">
                <a:solidFill>
                  <a:srgbClr val="FF0000"/>
                </a:solidFill>
              </a:rPr>
              <a:t>লেখা</a:t>
            </a:r>
            <a:r>
              <a:rPr lang="en-US" b="1" i="1" dirty="0" smtClean="0">
                <a:solidFill>
                  <a:srgbClr val="FF0000"/>
                </a:solidFill>
              </a:rPr>
              <a:t> )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41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38233" y="668740"/>
            <a:ext cx="8407021" cy="2210938"/>
          </a:xfrm>
          <a:prstGeom prst="flowChartPunchedTap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</a:rPr>
              <a:t>চলো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একটি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ভিডিও</a:t>
            </a:r>
            <a:r>
              <a:rPr lang="en-US" sz="3600" b="1" i="1" dirty="0" smtClean="0">
                <a:solidFill>
                  <a:schemeClr val="tx1"/>
                </a:solidFill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</a:rPr>
              <a:t>দেখি</a:t>
            </a:r>
            <a:r>
              <a:rPr lang="en-US" sz="3600" b="1" i="1" dirty="0" smtClean="0">
                <a:solidFill>
                  <a:schemeClr val="tx1"/>
                </a:solidFill>
              </a:rPr>
              <a:t> ……………..</a:t>
            </a:r>
            <a:endParaRPr lang="en-US" sz="36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51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682389" y="641445"/>
            <a:ext cx="4107976" cy="1774210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rgbClr val="FFFF00"/>
                </a:solidFill>
              </a:rPr>
              <a:t>আজকের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r>
              <a:rPr lang="en-US" sz="3600" b="1" i="1" dirty="0" err="1" smtClean="0">
                <a:solidFill>
                  <a:srgbClr val="FFFF00"/>
                </a:solidFill>
              </a:rPr>
              <a:t>পাঠ</a:t>
            </a:r>
            <a:r>
              <a:rPr lang="en-US" sz="3600" b="1" i="1" dirty="0" smtClean="0">
                <a:solidFill>
                  <a:srgbClr val="FFFF00"/>
                </a:solidFill>
              </a:rPr>
              <a:t> </a:t>
            </a:r>
            <a:endParaRPr lang="en-US" sz="3600" b="1" i="1" dirty="0">
              <a:solidFill>
                <a:srgbClr val="FFFF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95082" y="1501255"/>
            <a:ext cx="1992572" cy="27295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192371" y="839338"/>
            <a:ext cx="2292823" cy="13238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2"/>
                </a:solidFill>
              </a:rPr>
              <a:t>বর্ণ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শিখি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12" name="Regular Pentagon 11"/>
          <p:cNvSpPr/>
          <p:nvPr/>
        </p:nvSpPr>
        <p:spPr>
          <a:xfrm>
            <a:off x="7372675" y="2241646"/>
            <a:ext cx="2347415" cy="1862918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smtClean="0">
                <a:solidFill>
                  <a:schemeClr val="tx2"/>
                </a:solidFill>
              </a:rPr>
              <a:t>উ </a:t>
            </a:r>
            <a:endParaRPr lang="en-US" sz="8000" b="1" i="1" dirty="0">
              <a:solidFill>
                <a:schemeClr val="tx2"/>
              </a:solidFill>
            </a:endParaRPr>
          </a:p>
        </p:txBody>
      </p:sp>
      <p:sp>
        <p:nvSpPr>
          <p:cNvPr id="13" name="Regular Pentagon 12"/>
          <p:cNvSpPr/>
          <p:nvPr/>
        </p:nvSpPr>
        <p:spPr>
          <a:xfrm>
            <a:off x="8733030" y="4104564"/>
            <a:ext cx="2347415" cy="1842446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smtClean="0">
                <a:solidFill>
                  <a:schemeClr val="tx2"/>
                </a:solidFill>
              </a:rPr>
              <a:t>ঊ </a:t>
            </a:r>
            <a:endParaRPr lang="en-US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2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2238233" y="750627"/>
            <a:ext cx="6892120" cy="873457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শুনি</a:t>
            </a:r>
            <a:r>
              <a:rPr lang="en-US" sz="3200" dirty="0" smtClean="0">
                <a:solidFill>
                  <a:schemeClr val="tx1"/>
                </a:solidFill>
              </a:rPr>
              <a:t>  ও </a:t>
            </a:r>
            <a:r>
              <a:rPr lang="en-US" sz="3200" dirty="0" err="1" smtClean="0">
                <a:solidFill>
                  <a:schemeClr val="tx1"/>
                </a:solidFill>
              </a:rPr>
              <a:t>বলি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/>
          <a:stretch/>
        </p:blipFill>
        <p:spPr>
          <a:xfrm>
            <a:off x="754590" y="1624083"/>
            <a:ext cx="2514049" cy="17332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9486" y="1949758"/>
            <a:ext cx="23474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উ</a:t>
            </a:r>
            <a:r>
              <a:rPr lang="en-US" sz="4400" dirty="0" err="1" smtClean="0"/>
              <a:t>ট</a:t>
            </a:r>
            <a:r>
              <a:rPr lang="en-US" sz="4400" dirty="0" smtClean="0"/>
              <a:t> </a:t>
            </a:r>
            <a:r>
              <a:rPr lang="en-US" sz="4400" dirty="0" err="1" smtClean="0"/>
              <a:t>চলে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6202906" y="2011313"/>
            <a:ext cx="989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উ</a:t>
            </a:r>
            <a:r>
              <a:rPr lang="en-US" sz="4000" dirty="0" err="1" smtClean="0"/>
              <a:t>ট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7" name="6-Point Star 6"/>
          <p:cNvSpPr/>
          <p:nvPr/>
        </p:nvSpPr>
        <p:spPr>
          <a:xfrm>
            <a:off x="8359254" y="1641924"/>
            <a:ext cx="1542197" cy="1446663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উ 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26" y="4072364"/>
            <a:ext cx="2619375" cy="17430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1250" y="4844956"/>
            <a:ext cx="2415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উ</a:t>
            </a:r>
            <a:r>
              <a:rPr lang="en-US" sz="3600" dirty="0" err="1" smtClean="0">
                <a:solidFill>
                  <a:schemeClr val="tx2"/>
                </a:solidFill>
              </a:rPr>
              <a:t>ষা</a:t>
            </a:r>
            <a:r>
              <a:rPr lang="en-US" sz="3600" dirty="0" smtClean="0">
                <a:solidFill>
                  <a:schemeClr val="tx2"/>
                </a:solidFill>
              </a:rPr>
              <a:t>  </a:t>
            </a:r>
            <a:r>
              <a:rPr lang="en-US" sz="3600" dirty="0" err="1" smtClean="0">
                <a:solidFill>
                  <a:schemeClr val="tx2"/>
                </a:solidFill>
              </a:rPr>
              <a:t>কালে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2906" y="4752833"/>
            <a:ext cx="1774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উ</a:t>
            </a:r>
            <a:r>
              <a:rPr lang="en-US" sz="4000" dirty="0" err="1" smtClean="0"/>
              <a:t>ষা</a:t>
            </a:r>
            <a:endParaRPr lang="en-US" sz="4000" dirty="0"/>
          </a:p>
        </p:txBody>
      </p:sp>
      <p:sp>
        <p:nvSpPr>
          <p:cNvPr id="11" name="6-Point Star 10"/>
          <p:cNvSpPr/>
          <p:nvPr/>
        </p:nvSpPr>
        <p:spPr>
          <a:xfrm>
            <a:off x="8386550" y="4189863"/>
            <a:ext cx="1514901" cy="1625576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ঊ</a:t>
            </a:r>
          </a:p>
        </p:txBody>
      </p:sp>
    </p:spTree>
    <p:extLst>
      <p:ext uri="{BB962C8B-B14F-4D97-AF65-F5344CB8AC3E}">
        <p14:creationId xmlns:p14="http://schemas.microsoft.com/office/powerpoint/2010/main" val="3295244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7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7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7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 animBg="1"/>
      <p:bldP spid="7" grpId="1" animBg="1"/>
      <p:bldP spid="9" grpId="0"/>
      <p:bldP spid="10" grpId="0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3637" y="696036"/>
            <a:ext cx="316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উ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 </a:t>
            </a:r>
            <a:r>
              <a:rPr lang="en-US" sz="2800" dirty="0" err="1" smtClean="0"/>
              <a:t>দিয়ে</a:t>
            </a:r>
            <a:r>
              <a:rPr lang="en-US" sz="2800" dirty="0" smtClean="0"/>
              <a:t> </a:t>
            </a:r>
            <a:r>
              <a:rPr lang="en-US" sz="2800" dirty="0" err="1" smtClean="0"/>
              <a:t>আরও</a:t>
            </a:r>
            <a:r>
              <a:rPr lang="en-US" sz="2800" dirty="0" smtClean="0"/>
              <a:t> </a:t>
            </a:r>
            <a:r>
              <a:rPr lang="en-US" sz="2800" dirty="0" err="1" smtClean="0"/>
              <a:t>শব্দ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71" y="1403922"/>
            <a:ext cx="2683518" cy="166637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09231" y="1883168"/>
            <a:ext cx="154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উ</a:t>
            </a:r>
            <a:r>
              <a:rPr lang="en-US" sz="4000" dirty="0" err="1" smtClean="0"/>
              <a:t>নুন</a:t>
            </a:r>
            <a:endParaRPr lang="en-US" sz="4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8270544" y="1547788"/>
            <a:ext cx="2183641" cy="149566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উ 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71" y="4011077"/>
            <a:ext cx="2683518" cy="18301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09232" y="4653202"/>
            <a:ext cx="1549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উ</a:t>
            </a:r>
            <a:r>
              <a:rPr lang="en-US" sz="4000" dirty="0" err="1" smtClean="0"/>
              <a:t>ই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8393373" y="4244453"/>
            <a:ext cx="2088108" cy="1596788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উ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316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7" grpId="0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Custom 3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536</TotalTime>
  <Words>221</Words>
  <Application>Microsoft Office PowerPoint</Application>
  <PresentationFormat>Widescreen</PresentationFormat>
  <Paragraphs>71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DCTA</dc:creator>
  <cp:lastModifiedBy>DCTA</cp:lastModifiedBy>
  <cp:revision>72</cp:revision>
  <dcterms:created xsi:type="dcterms:W3CDTF">2020-10-19T11:26:16Z</dcterms:created>
  <dcterms:modified xsi:type="dcterms:W3CDTF">2020-10-26T04:20:54Z</dcterms:modified>
</cp:coreProperties>
</file>