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4501F-F08E-4D61-A1EA-8C7AAA765BC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0209C-0D58-4555-8AFA-A58B5E47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6ED3-9B50-4715-ABA9-E7F39E6ED9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1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6460" y="171452"/>
            <a:ext cx="8626078" cy="21574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 to English class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48" y="2486025"/>
            <a:ext cx="6472238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9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6572" y="338138"/>
            <a:ext cx="7115175" cy="43862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Read the text silently –   Page Number-38 , Lesson-06 Section-B</a:t>
            </a:r>
          </a:p>
          <a:p>
            <a:pPr algn="ctr"/>
            <a:r>
              <a:rPr lang="en-US" sz="4400" dirty="0"/>
              <a:t>Time : 10 minute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59" y="3957637"/>
            <a:ext cx="4114801" cy="2743201"/>
          </a:xfrm>
          <a:prstGeom prst="ellipse">
            <a:avLst/>
          </a:prstGeom>
          <a:ln w="285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663956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546" y="2295824"/>
            <a:ext cx="2748810" cy="15430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Tradition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5100" y="2295824"/>
            <a:ext cx="2514600" cy="15430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heritage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0355" y="125017"/>
            <a:ext cx="3557588" cy="717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Word meaning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252192" y="4483580"/>
            <a:ext cx="2753915" cy="1057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meaning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51891" y="5657847"/>
            <a:ext cx="7554516" cy="1000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800" dirty="0" err="1"/>
              <a:t>Pahela</a:t>
            </a:r>
            <a:r>
              <a:rPr lang="en-US" sz="2800" dirty="0"/>
              <a:t> </a:t>
            </a:r>
            <a:r>
              <a:rPr lang="en-US" sz="2800" dirty="0" err="1"/>
              <a:t>Boishakh</a:t>
            </a:r>
            <a:r>
              <a:rPr lang="en-US" sz="2800" dirty="0"/>
              <a:t> is a part of </a:t>
            </a:r>
            <a:r>
              <a:rPr lang="en-US" sz="2800" dirty="0" err="1"/>
              <a:t>Bangalee</a:t>
            </a:r>
            <a:r>
              <a:rPr lang="en-US" sz="2800" dirty="0"/>
              <a:t> culture and </a:t>
            </a:r>
            <a:r>
              <a:rPr lang="en-US" sz="2800" b="1" u="sng" dirty="0"/>
              <a:t>tradition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0538" y="1518051"/>
            <a:ext cx="3417405" cy="28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391484"/>
            <a:ext cx="9144000" cy="11617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 Women adorn themselves on this day </a:t>
            </a:r>
            <a:r>
              <a:rPr lang="en-US" dirty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0355" y="125017"/>
            <a:ext cx="3557588" cy="5072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Word meaning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597" y="2209800"/>
            <a:ext cx="1910017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Adorn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3594365"/>
            <a:ext cx="2803161" cy="9014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decorate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850356" y="4185871"/>
            <a:ext cx="3096992" cy="111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meaning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33" y="963363"/>
            <a:ext cx="3665095" cy="31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1158" y="5636421"/>
            <a:ext cx="7661672" cy="8072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People join the colorful processions 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600198"/>
            <a:ext cx="2376485" cy="1671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Processions</a:t>
            </a:r>
            <a:r>
              <a:rPr lang="en-US" sz="3200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43238" y="4346974"/>
            <a:ext cx="2593181" cy="1171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meaning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4461" y="3710475"/>
            <a:ext cx="1703783" cy="1671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Rally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92" y="412930"/>
            <a:ext cx="4309352" cy="38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066" y="5472113"/>
            <a:ext cx="7661672" cy="1000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People join the procession irrespective of their caste and creed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28786"/>
            <a:ext cx="2674859" cy="10858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Irrespective</a:t>
            </a:r>
            <a:r>
              <a:rPr lang="en-US" sz="3200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1560" y="4100513"/>
            <a:ext cx="1709141" cy="12715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Equal</a:t>
            </a:r>
            <a:r>
              <a:rPr lang="en-US" sz="3200" dirty="0"/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459807" y="4150520"/>
            <a:ext cx="2262338" cy="122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meaning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804" y="-39261"/>
            <a:ext cx="3571042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22" y="714375"/>
            <a:ext cx="2989659" cy="33861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193034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3310" y="2029808"/>
            <a:ext cx="14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woman</a:t>
            </a:r>
          </a:p>
        </p:txBody>
      </p:sp>
    </p:spTree>
    <p:extLst>
      <p:ext uri="{BB962C8B-B14F-4D97-AF65-F5344CB8AC3E}">
        <p14:creationId xmlns:p14="http://schemas.microsoft.com/office/powerpoint/2010/main" val="35078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0" y="1371600"/>
            <a:ext cx="88885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The word </a:t>
            </a:r>
            <a:r>
              <a:rPr lang="en-US" sz="2800" i="1" dirty="0" err="1">
                <a:latin typeface="Book Antiqua" panose="02040602050305030304" pitchFamily="18" charset="0"/>
              </a:rPr>
              <a:t>pahela</a:t>
            </a:r>
            <a:r>
              <a:rPr lang="en-US" sz="2800" dirty="0">
                <a:latin typeface="Book Antiqua" panose="02040602050305030304" pitchFamily="18" charset="0"/>
              </a:rPr>
              <a:t> means the first </a:t>
            </a:r>
            <a:r>
              <a:rPr lang="en-US" sz="2800" i="1" dirty="0" err="1">
                <a:latin typeface="Book Antiqua" panose="02040602050305030304" pitchFamily="18" charset="0"/>
              </a:rPr>
              <a:t>Boishakh</a:t>
            </a:r>
            <a:r>
              <a:rPr lang="en-US" sz="2800" dirty="0">
                <a:latin typeface="Book Antiqua" panose="02040602050305030304" pitchFamily="18" charset="0"/>
              </a:rPr>
              <a:t> is the (a)</a:t>
            </a:r>
            <a:r>
              <a:rPr lang="en-US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.......</a:t>
            </a:r>
            <a:r>
              <a:rPr lang="en-US" sz="2800" dirty="0">
                <a:latin typeface="Book Antiqua" panose="02040602050305030304" pitchFamily="18" charset="0"/>
              </a:rPr>
              <a:t> month of Bangla calendar. The day is observe not (b)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…......</a:t>
            </a:r>
            <a:r>
              <a:rPr lang="en-US" sz="2800" dirty="0">
                <a:latin typeface="Book Antiqua" panose="02040602050305030304" pitchFamily="18" charset="0"/>
              </a:rPr>
              <a:t> in Bangladesh but(c)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…........</a:t>
            </a:r>
            <a:r>
              <a:rPr lang="en-US" sz="2800" dirty="0">
                <a:latin typeface="Book Antiqua" panose="02040602050305030304" pitchFamily="18" charset="0"/>
              </a:rPr>
              <a:t>in some other parts of the world. It is celebrated in West Bengal, </a:t>
            </a:r>
            <a:r>
              <a:rPr lang="en-US" sz="2800" dirty="0" err="1">
                <a:latin typeface="Book Antiqua" panose="02040602050305030304" pitchFamily="18" charset="0"/>
              </a:rPr>
              <a:t>Asam</a:t>
            </a:r>
            <a:r>
              <a:rPr lang="en-US" sz="2800" dirty="0">
                <a:latin typeface="Book Antiqua" panose="02040602050305030304" pitchFamily="18" charset="0"/>
              </a:rPr>
              <a:t>, and Tripura. It is also (d)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…......</a:t>
            </a:r>
            <a:r>
              <a:rPr lang="en-US" sz="2800" dirty="0">
                <a:latin typeface="Book Antiqua" panose="02040602050305030304" pitchFamily="18" charset="0"/>
              </a:rPr>
              <a:t>celebrated in Australia and the UK . In Australia, the largest (e)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…..........</a:t>
            </a:r>
            <a:r>
              <a:rPr lang="en-US" sz="2800" dirty="0">
                <a:latin typeface="Book Antiqua" panose="02040602050305030304" pitchFamily="18" charset="0"/>
              </a:rPr>
              <a:t>for </a:t>
            </a:r>
            <a:r>
              <a:rPr lang="en-US" sz="2800" dirty="0" err="1">
                <a:latin typeface="Book Antiqua" panose="02040602050305030304" pitchFamily="18" charset="0"/>
              </a:rPr>
              <a:t>bangla</a:t>
            </a:r>
            <a:r>
              <a:rPr lang="en-US" sz="2800" dirty="0">
                <a:latin typeface="Book Antiqua" panose="02040602050305030304" pitchFamily="18" charset="0"/>
              </a:rPr>
              <a:t> new year is the Sydney </a:t>
            </a:r>
            <a:r>
              <a:rPr lang="en-US" sz="2800" i="1" dirty="0" err="1">
                <a:latin typeface="Book Antiqua" panose="02040602050305030304" pitchFamily="18" charset="0"/>
              </a:rPr>
              <a:t>Boishakhi</a:t>
            </a:r>
            <a:r>
              <a:rPr lang="en-US" sz="2800" i="1" dirty="0">
                <a:latin typeface="Book Antiqua" panose="02040602050305030304" pitchFamily="18" charset="0"/>
              </a:rPr>
              <a:t> </a:t>
            </a:r>
            <a:r>
              <a:rPr lang="en-US" sz="2800" i="1" dirty="0" err="1">
                <a:latin typeface="Book Antiqua" panose="02040602050305030304" pitchFamily="18" charset="0"/>
              </a:rPr>
              <a:t>Mela</a:t>
            </a:r>
            <a:r>
              <a:rPr lang="en-US" sz="2800" i="1" dirty="0"/>
              <a:t> </a:t>
            </a:r>
            <a:r>
              <a:rPr lang="en-US" sz="2800" dirty="0">
                <a:latin typeface="Book Antiqua" panose="02040602050305030304" pitchFamily="18" charset="0"/>
              </a:rPr>
              <a:t>held (f)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…..</a:t>
            </a:r>
            <a:r>
              <a:rPr lang="en-US" sz="2800" dirty="0">
                <a:latin typeface="Book Antiqua" panose="02040602050305030304" pitchFamily="18" charset="0"/>
              </a:rPr>
              <a:t>Sydney Olympic Park. In England, the </a:t>
            </a:r>
            <a:r>
              <a:rPr lang="en-US" sz="2800" dirty="0" err="1">
                <a:latin typeface="Book Antiqua" panose="02040602050305030304" pitchFamily="18" charset="0"/>
              </a:rPr>
              <a:t>Bangalees</a:t>
            </a:r>
            <a:r>
              <a:rPr lang="en-US" sz="2800" dirty="0">
                <a:latin typeface="Book Antiqua" panose="02040602050305030304" pitchFamily="18" charset="0"/>
              </a:rPr>
              <a:t> (g)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…..</a:t>
            </a:r>
            <a:r>
              <a:rPr lang="en-US" sz="2800" dirty="0">
                <a:latin typeface="Book Antiqua" panose="02040602050305030304" pitchFamily="18" charset="0"/>
              </a:rPr>
              <a:t>celebrate the day with a street (h)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…..</a:t>
            </a:r>
            <a:r>
              <a:rPr lang="en-US" sz="2800" dirty="0">
                <a:latin typeface="Book Antiqua" panose="02040602050305030304" pitchFamily="18" charset="0"/>
              </a:rPr>
              <a:t>in London. It is the (</a:t>
            </a:r>
            <a:r>
              <a:rPr lang="en-US" sz="2800" dirty="0" err="1">
                <a:latin typeface="Book Antiqua" panose="02040602050305030304" pitchFamily="18" charset="0"/>
              </a:rPr>
              <a:t>i</a:t>
            </a:r>
            <a:r>
              <a:rPr lang="en-US" sz="2800" dirty="0">
                <a:latin typeface="Book Antiqua" panose="02040602050305030304" pitchFamily="18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…..</a:t>
            </a:r>
            <a:r>
              <a:rPr lang="en-US" sz="2800" dirty="0">
                <a:latin typeface="Book Antiqua" panose="02040602050305030304" pitchFamily="18" charset="0"/>
              </a:rPr>
              <a:t>Asian festival in Europe, (j)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…… </a:t>
            </a:r>
            <a:r>
              <a:rPr lang="en-US" sz="2800" dirty="0">
                <a:latin typeface="Book Antiqua" panose="02040602050305030304" pitchFamily="18" charset="0"/>
              </a:rPr>
              <a:t>Bangladesh and West Bengal.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4470" y="762000"/>
            <a:ext cx="888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Complete the passage with suitable words.</a:t>
            </a:r>
            <a:r>
              <a:rPr lang="en-US" sz="1600" dirty="0">
                <a:ln>
                  <a:solidFill>
                    <a:srgbClr val="7030A0"/>
                  </a:solidFill>
                </a:ln>
                <a:latin typeface="Book Antiqua" panose="02040602050305030304" pitchFamily="18" charset="0"/>
              </a:rPr>
              <a:t> </a:t>
            </a:r>
            <a:r>
              <a:rPr lang="en-US" sz="2000" dirty="0">
                <a:ln>
                  <a:solidFill>
                    <a:srgbClr val="7030A0"/>
                  </a:solidFill>
                </a:ln>
                <a:latin typeface="Book Antiqua" panose="02040602050305030304" pitchFamily="18" charset="0"/>
              </a:rPr>
              <a:t>( Time : 10 Minute)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21224" y="76200"/>
            <a:ext cx="5567082" cy="654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Group work </a:t>
            </a:r>
          </a:p>
        </p:txBody>
      </p:sp>
    </p:spTree>
    <p:extLst>
      <p:ext uri="{BB962C8B-B14F-4D97-AF65-F5344CB8AC3E}">
        <p14:creationId xmlns:p14="http://schemas.microsoft.com/office/powerpoint/2010/main" val="36246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0" y="1447800"/>
            <a:ext cx="88885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The word </a:t>
            </a:r>
            <a:r>
              <a:rPr lang="en-US" sz="2800" i="1" dirty="0" err="1">
                <a:latin typeface="Book Antiqua" panose="02040602050305030304" pitchFamily="18" charset="0"/>
              </a:rPr>
              <a:t>pahela</a:t>
            </a:r>
            <a:r>
              <a:rPr lang="en-US" sz="2800" dirty="0">
                <a:latin typeface="Book Antiqua" panose="02040602050305030304" pitchFamily="18" charset="0"/>
              </a:rPr>
              <a:t> means the first </a:t>
            </a:r>
            <a:r>
              <a:rPr lang="en-US" sz="2800" i="1" dirty="0" err="1">
                <a:latin typeface="Book Antiqua" panose="02040602050305030304" pitchFamily="18" charset="0"/>
              </a:rPr>
              <a:t>Boishakh</a:t>
            </a:r>
            <a:r>
              <a:rPr lang="en-US" sz="2800" dirty="0">
                <a:latin typeface="Book Antiqua" panose="02040602050305030304" pitchFamily="18" charset="0"/>
              </a:rPr>
              <a:t> is the (a)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first</a:t>
            </a:r>
            <a:r>
              <a:rPr lang="en-US" sz="2800" dirty="0">
                <a:latin typeface="Book Antiqua" panose="02040602050305030304" pitchFamily="18" charset="0"/>
              </a:rPr>
              <a:t> month of Bangla calendar. The day is observe not (b)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only</a:t>
            </a:r>
            <a:r>
              <a:rPr lang="en-US" sz="2800" dirty="0">
                <a:latin typeface="Book Antiqua" panose="02040602050305030304" pitchFamily="18" charset="0"/>
              </a:rPr>
              <a:t> in Bangladesh but(c)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also </a:t>
            </a:r>
            <a:r>
              <a:rPr lang="en-US" sz="2800" dirty="0">
                <a:latin typeface="Book Antiqua" panose="02040602050305030304" pitchFamily="18" charset="0"/>
              </a:rPr>
              <a:t>in some other parts of the world. It is celebrated in West Bengal, </a:t>
            </a:r>
            <a:r>
              <a:rPr lang="en-US" sz="2800" dirty="0" err="1">
                <a:latin typeface="Book Antiqua" panose="02040602050305030304" pitchFamily="18" charset="0"/>
              </a:rPr>
              <a:t>Asam</a:t>
            </a:r>
            <a:r>
              <a:rPr lang="en-US" sz="2800" dirty="0">
                <a:latin typeface="Book Antiqua" panose="02040602050305030304" pitchFamily="18" charset="0"/>
              </a:rPr>
              <a:t>, and Tripura. It is also (d)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celebrated </a:t>
            </a:r>
            <a:r>
              <a:rPr lang="en-US" sz="2800" dirty="0">
                <a:latin typeface="Book Antiqua" panose="02040602050305030304" pitchFamily="18" charset="0"/>
              </a:rPr>
              <a:t>in Australia and the UK . In Australia, the largest (e)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festival</a:t>
            </a:r>
            <a:r>
              <a:rPr lang="en-US" sz="2800" dirty="0">
                <a:latin typeface="Book Antiqua" panose="02040602050305030304" pitchFamily="18" charset="0"/>
              </a:rPr>
              <a:t> for </a:t>
            </a:r>
            <a:r>
              <a:rPr lang="en-US" sz="2800" dirty="0" err="1">
                <a:latin typeface="Book Antiqua" panose="02040602050305030304" pitchFamily="18" charset="0"/>
              </a:rPr>
              <a:t>bangla</a:t>
            </a:r>
            <a:r>
              <a:rPr lang="en-US" sz="2800" dirty="0">
                <a:latin typeface="Book Antiqua" panose="02040602050305030304" pitchFamily="18" charset="0"/>
              </a:rPr>
              <a:t> new year is the Sydney </a:t>
            </a:r>
            <a:r>
              <a:rPr lang="en-US" sz="2800" i="1" dirty="0" err="1">
                <a:latin typeface="Book Antiqua" panose="02040602050305030304" pitchFamily="18" charset="0"/>
              </a:rPr>
              <a:t>Boishakhi</a:t>
            </a:r>
            <a:r>
              <a:rPr lang="en-US" sz="2800" i="1" dirty="0">
                <a:latin typeface="Book Antiqua" panose="02040602050305030304" pitchFamily="18" charset="0"/>
              </a:rPr>
              <a:t> </a:t>
            </a:r>
            <a:r>
              <a:rPr lang="en-US" sz="2800" i="1" dirty="0" err="1">
                <a:latin typeface="Book Antiqua" panose="02040602050305030304" pitchFamily="18" charset="0"/>
              </a:rPr>
              <a:t>Mela</a:t>
            </a:r>
            <a:r>
              <a:rPr lang="en-US" sz="2800" i="1" dirty="0"/>
              <a:t> </a:t>
            </a:r>
            <a:r>
              <a:rPr lang="en-US" sz="2800" dirty="0">
                <a:latin typeface="Book Antiqua" panose="02040602050305030304" pitchFamily="18" charset="0"/>
              </a:rPr>
              <a:t>held(f)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near </a:t>
            </a:r>
            <a:r>
              <a:rPr lang="en-US" sz="2800" dirty="0">
                <a:latin typeface="Book Antiqua" panose="02040602050305030304" pitchFamily="18" charset="0"/>
              </a:rPr>
              <a:t>Sydney Olympic Park. In England, the </a:t>
            </a:r>
            <a:r>
              <a:rPr lang="en-US" sz="2800" dirty="0" err="1">
                <a:latin typeface="Book Antiqua" panose="02040602050305030304" pitchFamily="18" charset="0"/>
              </a:rPr>
              <a:t>Bangalees</a:t>
            </a:r>
            <a:r>
              <a:rPr lang="en-US" sz="2800" dirty="0">
                <a:latin typeface="Book Antiqua" panose="02040602050305030304" pitchFamily="18" charset="0"/>
              </a:rPr>
              <a:t>(g)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generally</a:t>
            </a:r>
            <a:r>
              <a:rPr lang="en-US" sz="2800" dirty="0">
                <a:latin typeface="Book Antiqua" panose="02040602050305030304" pitchFamily="18" charset="0"/>
              </a:rPr>
              <a:t> celebrate the day with a street(h)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show </a:t>
            </a:r>
            <a:r>
              <a:rPr lang="en-US" sz="2800" dirty="0">
                <a:latin typeface="Book Antiqua" panose="02040602050305030304" pitchFamily="18" charset="0"/>
              </a:rPr>
              <a:t>in London. It is the(</a:t>
            </a:r>
            <a:r>
              <a:rPr lang="en-US" sz="2800" dirty="0" err="1">
                <a:latin typeface="Book Antiqua" panose="02040602050305030304" pitchFamily="18" charset="0"/>
              </a:rPr>
              <a:t>i</a:t>
            </a:r>
            <a:r>
              <a:rPr lang="en-US" sz="2800" dirty="0">
                <a:latin typeface="Book Antiqua" panose="02040602050305030304" pitchFamily="18" charset="0"/>
              </a:rPr>
              <a:t>)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largest</a:t>
            </a:r>
            <a:r>
              <a:rPr lang="en-US" sz="2800" dirty="0">
                <a:latin typeface="Book Antiqua" panose="02040602050305030304" pitchFamily="18" charset="0"/>
              </a:rPr>
              <a:t> Asian festival in Europe, (j)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America </a:t>
            </a:r>
            <a:r>
              <a:rPr lang="en-US" sz="2800" b="1" dirty="0">
                <a:latin typeface="Book Antiqua" panose="02040602050305030304" pitchFamily="18" charset="0"/>
              </a:rPr>
              <a:t>,</a:t>
            </a:r>
            <a:r>
              <a:rPr lang="en-US" sz="2800" dirty="0">
                <a:latin typeface="Book Antiqua" panose="02040602050305030304" pitchFamily="18" charset="0"/>
              </a:rPr>
              <a:t>Bangladesh and West Bengal.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4470" y="762000"/>
            <a:ext cx="888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7030A0"/>
                  </a:solidFill>
                </a:ln>
                <a:latin typeface="Book Antiqua" panose="02040602050305030304" pitchFamily="18" charset="0"/>
              </a:rPr>
              <a:t>Complete the passage with suitable words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82" y="31376"/>
            <a:ext cx="5567082" cy="654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Match the answers.</a:t>
            </a:r>
          </a:p>
        </p:txBody>
      </p:sp>
    </p:spTree>
    <p:extLst>
      <p:ext uri="{BB962C8B-B14F-4D97-AF65-F5344CB8AC3E}">
        <p14:creationId xmlns:p14="http://schemas.microsoft.com/office/powerpoint/2010/main" val="6940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357" y="142875"/>
            <a:ext cx="3632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78224" y="1071562"/>
            <a:ext cx="7893422" cy="625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Choose the best answer from the alternatives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866901"/>
            <a:ext cx="8720943" cy="80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Book Antiqua" panose="02040602050305030304" pitchFamily="18" charset="0"/>
              </a:rPr>
              <a:t>Q : a) </a:t>
            </a:r>
            <a:r>
              <a:rPr lang="en-US" sz="2800" b="1" dirty="0">
                <a:latin typeface="Book Antiqua" panose="02040602050305030304" pitchFamily="18" charset="0"/>
              </a:rPr>
              <a:t>On the occasion of  </a:t>
            </a:r>
            <a:r>
              <a:rPr lang="en-US" sz="2800" b="1" dirty="0" err="1">
                <a:latin typeface="Book Antiqua" panose="02040602050305030304" pitchFamily="18" charset="0"/>
              </a:rPr>
              <a:t>Pahela</a:t>
            </a:r>
            <a:r>
              <a:rPr lang="en-US" sz="2800" b="1" dirty="0">
                <a:latin typeface="Book Antiqua" panose="02040602050305030304" pitchFamily="18" charset="0"/>
              </a:rPr>
              <a:t>  </a:t>
            </a:r>
            <a:r>
              <a:rPr lang="en-US" sz="2800" b="1" dirty="0" err="1">
                <a:latin typeface="Book Antiqua" panose="02040602050305030304" pitchFamily="18" charset="0"/>
              </a:rPr>
              <a:t>Boishakh</a:t>
            </a:r>
            <a:r>
              <a:rPr lang="en-US" sz="2800" b="1" dirty="0">
                <a:latin typeface="Book Antiqua" panose="02040602050305030304" pitchFamily="18" charset="0"/>
              </a:rPr>
              <a:t> people are in </a:t>
            </a:r>
            <a:r>
              <a:rPr lang="en-US" sz="2800" b="1" dirty="0" smtClean="0">
                <a:latin typeface="Book Antiqua" panose="02040602050305030304" pitchFamily="18" charset="0"/>
              </a:rPr>
              <a:t>.......mood </a:t>
            </a:r>
            <a:r>
              <a:rPr lang="en-US" sz="2800" b="1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224" y="2870001"/>
            <a:ext cx="2164556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 Antiqua" panose="02040602050305030304" pitchFamily="18" charset="0"/>
              </a:rPr>
              <a:t>i</a:t>
            </a:r>
            <a:r>
              <a:rPr lang="en-US" sz="3200" dirty="0">
                <a:latin typeface="Book Antiqua" panose="02040602050305030304" pitchFamily="18" charset="0"/>
              </a:rPr>
              <a:t>. gloomy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1708" y="2827939"/>
            <a:ext cx="2164556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ii. reluctant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223" y="3664744"/>
            <a:ext cx="2164557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iii. sad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1708" y="3617322"/>
            <a:ext cx="2164556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iv. festive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4435283"/>
            <a:ext cx="8565777" cy="822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Q : b) On </a:t>
            </a:r>
            <a:r>
              <a:rPr lang="en-US" sz="3200" dirty="0" err="1">
                <a:latin typeface="Book Antiqua" panose="02040602050305030304" pitchFamily="18" charset="0"/>
              </a:rPr>
              <a:t>Pahela</a:t>
            </a:r>
            <a:r>
              <a:rPr lang="en-US" sz="3200" dirty="0">
                <a:latin typeface="Book Antiqua" panose="02040602050305030304" pitchFamily="18" charset="0"/>
              </a:rPr>
              <a:t>  </a:t>
            </a:r>
            <a:r>
              <a:rPr lang="en-US" sz="3200" dirty="0" err="1">
                <a:latin typeface="Book Antiqua" panose="02040602050305030304" pitchFamily="18" charset="0"/>
              </a:rPr>
              <a:t>Boishakh</a:t>
            </a:r>
            <a:r>
              <a:rPr lang="en-US" sz="3200" dirty="0">
                <a:latin typeface="Book Antiqua" panose="02040602050305030304" pitchFamily="18" charset="0"/>
              </a:rPr>
              <a:t> people eat.....food </a:t>
            </a:r>
            <a:r>
              <a:rPr lang="en-US" dirty="0">
                <a:latin typeface="Book Antiqua" panose="02040602050305030304" pitchFamily="18" charset="0"/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07090" y="5320308"/>
            <a:ext cx="2164556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 Antiqua" panose="02040602050305030304" pitchFamily="18" charset="0"/>
              </a:rPr>
              <a:t>i</a:t>
            </a:r>
            <a:r>
              <a:rPr lang="en-US" sz="3200" dirty="0">
                <a:latin typeface="Book Antiqua" panose="02040602050305030304" pitchFamily="18" charset="0"/>
              </a:rPr>
              <a:t>. junk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223" y="6092604"/>
            <a:ext cx="2164556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iii. rich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222" y="5339153"/>
            <a:ext cx="2164556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ii. traditional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07090" y="6137465"/>
            <a:ext cx="2164556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iv.balanced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-Shape 16"/>
          <p:cNvSpPr/>
          <p:nvPr/>
        </p:nvSpPr>
        <p:spPr>
          <a:xfrm rot="18616583">
            <a:off x="8075067" y="-690468"/>
            <a:ext cx="702393" cy="28958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699" y="-779254"/>
            <a:ext cx="576122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10052 0.5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58554 0.82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4" y="4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695" y="485764"/>
            <a:ext cx="7920317" cy="98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sz="3200" dirty="0">
                <a:latin typeface="Book Antiqua" panose="02040602050305030304" pitchFamily="18" charset="0"/>
              </a:rPr>
              <a:t>Q : c)   The cultural function at  </a:t>
            </a:r>
            <a:r>
              <a:rPr lang="en-US" sz="3200" dirty="0" err="1">
                <a:latin typeface="Book Antiqua" panose="02040602050305030304" pitchFamily="18" charset="0"/>
              </a:rPr>
              <a:t>Ramna</a:t>
            </a:r>
            <a:r>
              <a:rPr lang="en-US" sz="3200" dirty="0">
                <a:latin typeface="Book Antiqua" panose="02040602050305030304" pitchFamily="18" charset="0"/>
              </a:rPr>
              <a:t>  </a:t>
            </a:r>
            <a:r>
              <a:rPr lang="en-US" sz="3200" dirty="0" err="1">
                <a:latin typeface="Book Antiqua" panose="02040602050305030304" pitchFamily="18" charset="0"/>
              </a:rPr>
              <a:t>Batamul</a:t>
            </a:r>
            <a:r>
              <a:rPr lang="en-US" sz="3200" dirty="0">
                <a:latin typeface="Book Antiqua" panose="02040602050305030304" pitchFamily="18" charset="0"/>
              </a:rPr>
              <a:t> is  </a:t>
            </a:r>
            <a:r>
              <a:rPr lang="en-US" sz="3200" dirty="0" err="1" smtClean="0">
                <a:latin typeface="Book Antiqua" panose="02040602050305030304" pitchFamily="18" charset="0"/>
              </a:rPr>
              <a:t>organised</a:t>
            </a:r>
            <a:r>
              <a:rPr lang="en-US" sz="3200" dirty="0" smtClean="0">
                <a:latin typeface="Book Antiqua" panose="02040602050305030304" pitchFamily="18" charset="0"/>
              </a:rPr>
              <a:t> </a:t>
            </a:r>
            <a:r>
              <a:rPr lang="en-US" sz="3200" dirty="0">
                <a:latin typeface="Book Antiqua" panose="02040602050305030304" pitchFamily="18" charset="0"/>
              </a:rPr>
              <a:t>by……….. </a:t>
            </a:r>
            <a:r>
              <a:rPr lang="en-US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696" y="1750211"/>
            <a:ext cx="2577002" cy="953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Book Antiqua" panose="02040602050305030304" pitchFamily="18" charset="0"/>
              </a:rPr>
              <a:t>i</a:t>
            </a:r>
            <a:r>
              <a:rPr lang="en-US" sz="3200" b="1" dirty="0">
                <a:latin typeface="Book Antiqua" panose="02040602050305030304" pitchFamily="18" charset="0"/>
              </a:rPr>
              <a:t>. Fine Arts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2181" y="1714491"/>
            <a:ext cx="2930831" cy="95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Book Antiqua" panose="02040602050305030304" pitchFamily="18" charset="0"/>
            </a:endParaRPr>
          </a:p>
          <a:p>
            <a:pPr algn="ctr"/>
            <a:r>
              <a:rPr lang="en-US" sz="2800" dirty="0">
                <a:latin typeface="Book Antiqua" panose="02040602050305030304" pitchFamily="18" charset="0"/>
              </a:rPr>
              <a:t>ii. </a:t>
            </a:r>
            <a:r>
              <a:rPr lang="en-US" sz="2800" dirty="0" err="1">
                <a:latin typeface="Book Antiqua" panose="02040602050305030304" pitchFamily="18" charset="0"/>
              </a:rPr>
              <a:t>Shilpakala</a:t>
            </a:r>
            <a:r>
              <a:rPr lang="en-US" sz="2800" dirty="0">
                <a:latin typeface="Book Antiqua" panose="02040602050305030304" pitchFamily="18" charset="0"/>
              </a:rPr>
              <a:t> Academy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696" y="2803778"/>
            <a:ext cx="2577002" cy="90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iii. </a:t>
            </a:r>
            <a:r>
              <a:rPr lang="en-US" sz="3200" dirty="0" err="1">
                <a:latin typeface="Book Antiqua" panose="02040602050305030304" pitchFamily="18" charset="0"/>
              </a:rPr>
              <a:t>Chhayanaut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2181" y="2753813"/>
            <a:ext cx="2930831" cy="986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>iv</a:t>
            </a:r>
            <a:r>
              <a:rPr lang="en-US" sz="3200" dirty="0">
                <a:latin typeface="Book Antiqua" panose="02040602050305030304" pitchFamily="18" charset="0"/>
              </a:rPr>
              <a:t>. Bangla Academy</a:t>
            </a:r>
          </a:p>
          <a:p>
            <a:pPr algn="ctr"/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695" y="3900627"/>
            <a:ext cx="7920316" cy="814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 Q : d) The day is celebrated………………. 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2696" y="4902044"/>
            <a:ext cx="2577002" cy="707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internationally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2696" y="5796452"/>
            <a:ext cx="2577002" cy="71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iii</a:t>
            </a:r>
            <a:r>
              <a:rPr lang="en-US" sz="2800" dirty="0">
                <a:latin typeface="Book Antiqua" panose="02040602050305030304" pitchFamily="18" charset="0"/>
              </a:rPr>
              <a:t>. gorgeously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2181" y="4896621"/>
            <a:ext cx="2930831" cy="718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ii. traditionally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2181" y="5796452"/>
            <a:ext cx="2930831" cy="718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iv. lavishly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7" name="L-Shape 16"/>
          <p:cNvSpPr/>
          <p:nvPr/>
        </p:nvSpPr>
        <p:spPr>
          <a:xfrm rot="18616583">
            <a:off x="8562561" y="-815757"/>
            <a:ext cx="702393" cy="28958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L-Shape 17"/>
          <p:cNvSpPr/>
          <p:nvPr/>
        </p:nvSpPr>
        <p:spPr>
          <a:xfrm rot="18616583">
            <a:off x="7097146" y="-1132790"/>
            <a:ext cx="702393" cy="28958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579 L -0.7306 0.5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36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2929 0.8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848" y="391086"/>
            <a:ext cx="4800600" cy="1365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Home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704" y="1891834"/>
            <a:ext cx="8373736" cy="31284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Book Antiqua" panose="02040602050305030304" pitchFamily="18" charset="0"/>
              </a:rPr>
              <a:t>Write a paragraph about ‘</a:t>
            </a:r>
            <a:r>
              <a:rPr lang="en-US" sz="4400" dirty="0" err="1">
                <a:latin typeface="Book Antiqua" panose="02040602050305030304" pitchFamily="18" charset="0"/>
              </a:rPr>
              <a:t>Pahela</a:t>
            </a:r>
            <a:r>
              <a:rPr lang="en-US" sz="4400" dirty="0">
                <a:latin typeface="Book Antiqua" panose="02040602050305030304" pitchFamily="18" charset="0"/>
              </a:rPr>
              <a:t> </a:t>
            </a:r>
            <a:r>
              <a:rPr lang="en-US" sz="4400" dirty="0" err="1">
                <a:latin typeface="Book Antiqua" panose="02040602050305030304" pitchFamily="18" charset="0"/>
              </a:rPr>
              <a:t>Boishakh</a:t>
            </a:r>
            <a:r>
              <a:rPr lang="en-US" sz="4400" dirty="0">
                <a:latin typeface="Book Antiqua" panose="02040602050305030304" pitchFamily="18" charset="0"/>
              </a:rPr>
              <a:t>’.</a:t>
            </a:r>
            <a:endParaRPr lang="en-US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257300" y="457200"/>
            <a:ext cx="5867401" cy="1066800"/>
          </a:xfrm>
          <a:prstGeom prst="ellipseRibbon2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IDENTITY</a:t>
            </a:r>
            <a:endParaRPr lang="en-US" sz="3200" dirty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664" y="1800652"/>
            <a:ext cx="8395536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Rabiul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Robi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Asst. Teacher in English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Shaharpar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Gausul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Azam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Dakhil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Madrasah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Debidwar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Cumilla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3733800"/>
            <a:ext cx="3886200" cy="266700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 rot="21005181">
            <a:off x="567929" y="800100"/>
            <a:ext cx="8283178" cy="4643438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Thank you very much </a:t>
            </a:r>
          </a:p>
        </p:txBody>
      </p:sp>
    </p:spTree>
    <p:extLst>
      <p:ext uri="{BB962C8B-B14F-4D97-AF65-F5344CB8AC3E}">
        <p14:creationId xmlns:p14="http://schemas.microsoft.com/office/powerpoint/2010/main" val="38807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5179" y="614362"/>
            <a:ext cx="6622257" cy="5700713"/>
          </a:xfrm>
          <a:prstGeom prst="rect">
            <a:avLst/>
          </a:prstGeom>
          <a:solidFill>
            <a:srgbClr val="00B05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Pahela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Boishakh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5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779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After we have studied this unit ,we will be able to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8650" y="1690689"/>
            <a:ext cx="7886700" cy="47529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8775" y="2571750"/>
            <a:ext cx="57971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/>
              <a:t>talk about events and festivals.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/>
              <a:t>ask and answer questions.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/>
              <a:t>infer meanings from the context .</a:t>
            </a:r>
          </a:p>
        </p:txBody>
      </p:sp>
    </p:spTree>
    <p:extLst>
      <p:ext uri="{BB962C8B-B14F-4D97-AF65-F5344CB8AC3E}">
        <p14:creationId xmlns:p14="http://schemas.microsoft.com/office/powerpoint/2010/main" val="34426647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0521"/>
            <a:ext cx="3711178" cy="29563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22" y="450521"/>
            <a:ext cx="3342613" cy="2956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414838"/>
            <a:ext cx="8915400" cy="156966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Women wear </a:t>
            </a:r>
            <a:r>
              <a:rPr lang="en-US" sz="3200" dirty="0" err="1"/>
              <a:t>sarees</a:t>
            </a:r>
            <a:r>
              <a:rPr lang="en-US" sz="3200" dirty="0"/>
              <a:t> with colorful </a:t>
            </a:r>
            <a:r>
              <a:rPr lang="en-US" sz="3200" dirty="0" err="1"/>
              <a:t>churies</a:t>
            </a:r>
            <a:r>
              <a:rPr lang="en-US" sz="3200" dirty="0"/>
              <a:t> and flowers and men dress themselves in pajamas and </a:t>
            </a:r>
            <a:r>
              <a:rPr lang="en-US" sz="3200" dirty="0" err="1"/>
              <a:t>punjabis</a:t>
            </a:r>
            <a:r>
              <a:rPr lang="en-US" sz="3200" dirty="0"/>
              <a:t> .People love to eat traditional food .</a:t>
            </a:r>
          </a:p>
        </p:txBody>
      </p:sp>
    </p:spTree>
    <p:extLst>
      <p:ext uri="{BB962C8B-B14F-4D97-AF65-F5344CB8AC3E}">
        <p14:creationId xmlns:p14="http://schemas.microsoft.com/office/powerpoint/2010/main" val="2891052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om\Desktop\March Pictures\imag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83"/>
            <a:ext cx="8991600" cy="41221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366" y="4414837"/>
            <a:ext cx="9062634" cy="20621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Hundreds and thousands  people attend the cultural function at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Ramna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Batamul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organized by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Chhayanaut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.The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starts with famous Tagore-song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Esho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-he-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Boishakh,Esho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Esho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......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administrator.DEMO\Desktop\Thailand Lesson Plan\Pictures of 19.02011\KitefestivalinDhakacapitalofBanglad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33" y="114300"/>
            <a:ext cx="8729420" cy="39205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2732" y="4400550"/>
            <a:ext cx="8822411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Colorful processions , the biggest carnival of the country , organized by the Fine Arts students of Dhaka University .</a:t>
            </a:r>
          </a:p>
        </p:txBody>
      </p:sp>
    </p:spTree>
    <p:extLst>
      <p:ext uri="{BB962C8B-B14F-4D97-AF65-F5344CB8AC3E}">
        <p14:creationId xmlns:p14="http://schemas.microsoft.com/office/powerpoint/2010/main" val="33235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Administrator\Desktop\1\5.2.2011\boishakh-Chotrosongranti_13th_apri-1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" y="600074"/>
            <a:ext cx="3579020" cy="3163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613817"/>
            <a:ext cx="3707606" cy="321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4214813"/>
            <a:ext cx="4005263" cy="224676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 masks and wreaths worn by the people .It symbolizes contemporary worries or happiness in the national life.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4214813"/>
            <a:ext cx="4419600" cy="224676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Different social and cultural organizations and educational institutions celebrate the day with their own cultural programs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5254" y="1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0826" y="11760"/>
            <a:ext cx="113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24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9" y="500063"/>
            <a:ext cx="2556317" cy="3987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5" y="1900238"/>
            <a:ext cx="1464468" cy="133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67" y="500063"/>
            <a:ext cx="3621881" cy="398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61" y="500063"/>
            <a:ext cx="2225981" cy="3987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050" y="4966447"/>
            <a:ext cx="8612498" cy="1569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On this day , Newspaper bring out special supplement . There are also special programs on the radio and television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0131" y="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picture -01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493" y="-1014"/>
            <a:ext cx="1382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picture-2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7248" y="-1014"/>
            <a:ext cx="1425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picture-03</a:t>
            </a:r>
          </a:p>
        </p:txBody>
      </p:sp>
    </p:spTree>
    <p:extLst>
      <p:ext uri="{BB962C8B-B14F-4D97-AF65-F5344CB8AC3E}">
        <p14:creationId xmlns:p14="http://schemas.microsoft.com/office/powerpoint/2010/main" val="11249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646</Words>
  <Application>Microsoft Office PowerPoint</Application>
  <PresentationFormat>On-screen Show (4:3)</PresentationFormat>
  <Paragraphs>79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After we have studied this unit ,we will be able 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Windows User</cp:lastModifiedBy>
  <cp:revision>6</cp:revision>
  <dcterms:created xsi:type="dcterms:W3CDTF">2006-08-16T00:00:00Z</dcterms:created>
  <dcterms:modified xsi:type="dcterms:W3CDTF">2020-10-26T03:09:29Z</dcterms:modified>
</cp:coreProperties>
</file>