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2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67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E1652-3D26-47EE-A4C1-A8F106642E22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D764E-5DAC-424E-99B4-39B628417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739B8-1166-4619-844A-84D28AA7869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13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22860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Algerian" pitchFamily="82" charset="0"/>
              </a:rPr>
              <a:t>Welcome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Algerian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371600"/>
            <a:ext cx="6705600" cy="502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45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25342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Where </a:t>
            </a:r>
            <a:r>
              <a:rPr lang="en-US" sz="3200" b="1" dirty="0"/>
              <a:t>are these </a:t>
            </a:r>
            <a:r>
              <a:rPr lang="en-US" sz="3200" b="1" dirty="0" smtClean="0"/>
              <a:t>used?</a:t>
            </a:r>
            <a:endParaRPr lang="en-US" sz="3200" b="1" dirty="0"/>
          </a:p>
        </p:txBody>
      </p:sp>
      <p:sp>
        <p:nvSpPr>
          <p:cNvPr id="3" name="Sun 2"/>
          <p:cNvSpPr/>
          <p:nvPr/>
        </p:nvSpPr>
        <p:spPr>
          <a:xfrm>
            <a:off x="6582156" y="914400"/>
            <a:ext cx="2028444" cy="1524000"/>
          </a:xfrm>
          <a:prstGeom prst="su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am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Sun 4"/>
          <p:cNvSpPr/>
          <p:nvPr/>
        </p:nvSpPr>
        <p:spPr>
          <a:xfrm>
            <a:off x="6705600" y="4953000"/>
            <a:ext cx="2028444" cy="1524000"/>
          </a:xfrm>
          <a:prstGeom prst="su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are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Sun 5"/>
          <p:cNvSpPr/>
          <p:nvPr/>
        </p:nvSpPr>
        <p:spPr>
          <a:xfrm>
            <a:off x="6705600" y="3048000"/>
            <a:ext cx="2028444" cy="1524000"/>
          </a:xfrm>
          <a:prstGeom prst="su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685800" y="5026742"/>
            <a:ext cx="4572000" cy="1143000"/>
          </a:xfrm>
          <a:prstGeom prst="wedgeRoundRectCallout">
            <a:avLst>
              <a:gd name="adj1" fmla="val 71102"/>
              <a:gd name="adj2" fmla="val 19919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We, You, They, 3</a:t>
            </a:r>
            <a:r>
              <a:rPr lang="en-US" sz="3200" baseline="30000" dirty="0" smtClean="0">
                <a:solidFill>
                  <a:schemeClr val="tx1"/>
                </a:solidFill>
              </a:rPr>
              <a:t>rd</a:t>
            </a:r>
            <a:r>
              <a:rPr lang="en-US" sz="3200" dirty="0" smtClean="0">
                <a:solidFill>
                  <a:schemeClr val="tx1"/>
                </a:solidFill>
              </a:rPr>
              <a:t> person plural number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85800" y="3238500"/>
            <a:ext cx="4648200" cy="1143000"/>
          </a:xfrm>
          <a:prstGeom prst="wedgeRoundRectCallout">
            <a:avLst>
              <a:gd name="adj1" fmla="val 72134"/>
              <a:gd name="adj2" fmla="val 7016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He, She, 3</a:t>
            </a:r>
            <a:r>
              <a:rPr lang="en-US" sz="3200" baseline="30000" dirty="0" smtClean="0">
                <a:solidFill>
                  <a:schemeClr val="tx1"/>
                </a:solidFill>
              </a:rPr>
              <a:t>rd</a:t>
            </a:r>
            <a:r>
              <a:rPr lang="en-US" sz="3200" dirty="0" smtClean="0">
                <a:solidFill>
                  <a:schemeClr val="tx1"/>
                </a:solidFill>
              </a:rPr>
              <a:t> person singular number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 smtClean="0">
                <a:solidFill>
                  <a:schemeClr val="tx1"/>
                </a:solidFill>
              </a:rPr>
              <a:t>It, That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1752600" y="1484671"/>
            <a:ext cx="2438400" cy="1143000"/>
          </a:xfrm>
          <a:prstGeom prst="wedgeRoundRectCallout">
            <a:avLst>
              <a:gd name="adj1" fmla="val 139449"/>
              <a:gd name="adj2" fmla="val -31694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12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891540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Make sentences from the jumble words. (pair works)</a:t>
            </a:r>
            <a:endParaRPr lang="en-US" sz="3200" dirty="0"/>
          </a:p>
        </p:txBody>
      </p:sp>
      <p:sp>
        <p:nvSpPr>
          <p:cNvPr id="3" name="Cloud 2"/>
          <p:cNvSpPr/>
          <p:nvPr/>
        </p:nvSpPr>
        <p:spPr>
          <a:xfrm>
            <a:off x="1334417" y="2679044"/>
            <a:ext cx="2454417" cy="1173480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Cloud 6"/>
          <p:cNvSpPr/>
          <p:nvPr/>
        </p:nvSpPr>
        <p:spPr>
          <a:xfrm>
            <a:off x="6416817" y="4229591"/>
            <a:ext cx="2454417" cy="1173480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am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Cloud 7"/>
          <p:cNvSpPr/>
          <p:nvPr/>
        </p:nvSpPr>
        <p:spPr>
          <a:xfrm>
            <a:off x="981002" y="4800600"/>
            <a:ext cx="2822580" cy="1190686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Mangoes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1" name="Cloud 10"/>
          <p:cNvSpPr/>
          <p:nvPr/>
        </p:nvSpPr>
        <p:spPr>
          <a:xfrm>
            <a:off x="3962400" y="4899658"/>
            <a:ext cx="2454417" cy="1173480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looking green.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" name="Cloud 13"/>
          <p:cNvSpPr/>
          <p:nvPr/>
        </p:nvSpPr>
        <p:spPr>
          <a:xfrm>
            <a:off x="4419600" y="3265784"/>
            <a:ext cx="2590800" cy="1214529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t</a:t>
            </a:r>
            <a:r>
              <a:rPr lang="en-US" sz="3200" dirty="0" smtClean="0">
                <a:solidFill>
                  <a:schemeClr val="tx1"/>
                </a:solidFill>
              </a:rPr>
              <a:t>aking my bath.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5" name="Cloud 14"/>
          <p:cNvSpPr/>
          <p:nvPr/>
        </p:nvSpPr>
        <p:spPr>
          <a:xfrm>
            <a:off x="3962400" y="1882630"/>
            <a:ext cx="2454417" cy="1173480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are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94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47 0.06018 C 0.04948 0.05764 0.04548 0.0581 0.04288 0.05625 C 0.03993 0.0544 0.04114 0.05092 0.03958 0.04907 C 0.0316 0.03565 0.02274 0.02477 0.01406 0.0125 C 0.00989 -0.00394 0.00347 -0.01227 -0.01476 -0.02176 C -0.03594 -0.05324 -0.00608 -0.00741 -0.02465 -0.04398 C -0.02986 -0.05533 -0.04184 -0.0669 -0.05313 -0.0757 C -0.06111 -0.09931 -0.08403 -0.11991 -0.09792 -0.14144 C -0.10452 -0.15116 -0.1033 -0.1588 -0.11702 -0.16574 C -0.12188 -0.17662 -0.12014 -0.17894 -0.13299 -0.18565 C -0.13681 -0.19815 -0.13229 -0.19514 -0.13854 -0.19838 " pathEditMode="relative" rAng="0" ptsTypes="ffffffffffA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01" y="-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23 C -0.00209 0.00047 -0.004 0.00255 -0.00625 0.00209 C -0.01163 0.00163 -0.02222 -0.00231 -0.02222 -0.00208 C -0.04115 -0.01666 -0.06632 -0.0199 -0.08698 -0.03148 C -0.09705 -0.03726 -0.10625 -0.04537 -0.11702 -0.0493 C -0.12552 -0.05555 -0.12691 -0.05972 -0.13733 -0.06273 C -0.13993 -0.06481 -0.14219 -0.06805 -0.14531 -0.06944 C -0.15035 -0.07175 -0.16129 -0.07384 -0.16129 -0.07361 C -0.16389 -0.07523 -0.1665 -0.07708 -0.16945 -0.07824 C -0.17327 -0.08009 -0.17761 -0.08078 -0.1816 -0.08263 C -0.19028 -0.08703 -0.19861 -0.09236 -0.20781 -0.09606 C -0.2158 -0.09953 -0.23195 -0.10509 -0.23195 -0.10486 C -0.25018 -0.11875 -0.2724 -0.12337 -0.29045 -0.13634 C -0.30781 -0.14861 -0.32483 -0.16018 -0.3408 -0.1743 C -0.34566 -0.18449 -0.35278 -0.19189 -0.36094 -0.19907 C -0.36493 -0.20231 -0.3691 -0.20509 -0.37309 -0.20787 C -0.37518 -0.20925 -0.37917 -0.21226 -0.37917 -0.21203 C -0.38698 -0.22569 -0.39462 -0.23958 -0.4033 -0.25254 C -0.40573 -0.26064 -0.41736 -0.27268 -0.41736 -0.27245 C -0.41945 -0.28587 -0.4191 -0.29236 -0.42761 -0.30162 C -0.43195 -0.31666 -0.43195 -0.33125 -0.43559 -0.34629 C -0.43681 -0.36597 -0.43386 -0.38217 -0.44375 -0.39768 C -0.44549 -0.41041 -0.44722 -0.41388 -0.45174 -0.42453 C -0.45261 -0.42662 -0.45209 -0.42962 -0.45365 -0.43125 C -0.45521 -0.43287 -0.45781 -0.43263 -0.45972 -0.43333 C -0.46823 -0.44282 -0.47379 -0.44675 -0.48594 -0.44675 " pathEditMode="relative" rAng="0" ptsTypes="fffffffffffffffffffffffff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06" y="-2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C 0.00468 -0.0206 0.00798 -0.04166 0.01614 -0.06041 C 0.02048 -0.0794 0.02482 -0.10092 0.03246 -0.11736 C 0.03316 -0.13032 0.03593 -0.14282 0.03593 -0.15578 C 0.03593 -0.25324 0.0592 -0.29838 0.00712 -0.30532 C -0.00382 -0.30671 -0.01441 -0.3074 -0.02535 -0.30787 C -0.03368 -0.3081 -0.04219 -0.30787 -0.05035 -0.30787 " pathEditMode="relative" rAng="0" ptsTypes="ffffffA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" y="-15417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6 -0.03843 C 0.02101 -0.03403 0.03733 -0.03056 0.05348 -0.025 C 0.05868 -0.02315 0.06893 -0.01829 0.06893 -0.01782 C 0.07639 -0.00347 0.08473 -0.00069 0.09705 0.00556 C 0.11111 0.02454 0.12917 0.02454 0.14601 0.03657 C 0.15625 0.04398 0.16285 0.05231 0.17414 0.05718 C 0.18438 0.07523 0.19688 0.08125 0.21007 0.09468 C 0.21372 0.11505 0.21563 0.11759 0.23056 0.12569 C 0.23733 0.13866 0.23594 0.13194 0.23594 0.14606 L 0.22813 0.11181 " pathEditMode="relative" rAng="0" ptsTypes="ffffffffAA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91 -0.01505 0.00035 -0.01667 -0.00972 -0.02361 C -0.01128 -0.02709 -0.01267 -0.03102 -0.01458 -0.03426 C -0.01597 -0.03681 -0.01823 -0.0382 -0.01944 -0.04074 C -0.02135 -0.04468 -0.02222 -0.04977 -0.02413 -0.05371 C -0.02604 -0.06551 -0.02413 -0.06436 -0.03246 -0.07084 C -0.03646 -0.07408 -0.04531 -0.0794 -0.04531 -0.0794 C -0.04983 -0.0963 -0.05191 -0.08727 -0.05989 -0.10093 C -0.07361 -0.12431 -0.08628 -0.13403 -0.10486 -0.15047 C -0.10798 -0.15324 -0.10989 -0.15787 -0.11285 -0.16111 C -0.12587 -0.17547 -0.11962 -0.16366 -0.13073 -0.18056 C -0.13576 -0.1882 -0.14514 -0.20417 -0.14514 -0.20417 C -0.15052 -0.22547 -0.14826 -0.22593 -0.15642 -0.23866 C -0.15798 -0.24098 -0.15989 -0.2426 -0.16128 -0.24514 C -0.16892 -0.25903 -0.15989 -0.24954 -0.16944 -0.25811 C -0.17101 -0.26088 -0.17413 -0.2632 -0.17413 -0.26667 C -0.17413 -0.26875 -0.17101 -0.26875 -0.16944 -0.26875 C -0.16667 -0.26875 -0.16389 -0.2676 -0.16128 -0.26667 C -0.14583 -0.26158 -0.12969 -0.25811 -0.11458 -0.25162 C -0.10833 -0.24329 -0.10052 -0.23588 -0.09201 -0.23218 C -0.09045 -0.2301 -0.08889 -0.22755 -0.08715 -0.2257 C -0.08559 -0.22408 -0.08368 -0.22361 -0.08229 -0.22153 C -0.08038 -0.21852 -0.08038 -0.21412 -0.07899 -0.21065 " pathEditMode="relative" ptsTypes="ffffffffffffffffffffffA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6 C -0.00243 0.02547 -0.00555 0.04537 -0.01267 0.06389 C -0.01822 0.10255 -0.03472 0.11459 -0.04722 0.13357 C -0.05208 0.14144 -0.05538 0.15371 -0.06059 0.16158 C -0.07465 0.18334 -0.0901 0.19514 -0.10538 0.20903 C -0.11111 0.21412 -0.13107 0.21667 -0.13559 0.2176 C -0.13906 0.21922 -0.14843 0.22894 -0.15086 0.22894 " pathEditMode="relative" rAng="0" ptsTypes="ffffffA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2" y="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72 -0.0375 C 0.05885 -0.05023 0.05764 -0.05463 0.0566 -0.06342 C 0.05538 -0.08171 0.05382 -0.09652 0.05278 -0.11527 C 0.05243 -0.13495 0.05295 -0.11643 0.05191 -0.12939 C 0.05156 -0.13379 0.05121 -0.13889 0.05104 -0.14398 C 0.05087 -0.14606 0.05035 -0.15092 0.05035 -0.15046 C 0.04965 -0.17847 0.05 -0.20602 0.05 -0.23541 " pathEditMode="relative" rAng="0" ptsTypes="ffffffA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" y="-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7" grpId="0" animBg="1"/>
      <p:bldP spid="7" grpId="1" animBg="1"/>
      <p:bldP spid="8" grpId="0" animBg="1"/>
      <p:bldP spid="8" grpId="1" animBg="1"/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5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8877300" cy="13849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Read all the sentences first and find out which sentences are present continuous tense say tick for them if not say cross for them. (Pair work)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213360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1. They go to school everyday.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312420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2. Shila is making a cup of tea.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411480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3. Arpon played badminton yesterday.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4887723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4. It is not raining now.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7696200" y="21336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772400" y="31242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_/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7696200" y="4126468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96200" y="4964668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_/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4694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6" grpId="0"/>
      <p:bldP spid="7" grpId="0"/>
      <p:bldP spid="19" grpId="0"/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8915400" cy="181588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Look at the pictures and write what they are doing in each picture. Write them in 3 structures of present continuous </a:t>
            </a:r>
            <a:r>
              <a:rPr lang="en-US" sz="2800" b="1" dirty="0"/>
              <a:t>tense(affirmative, negative and interrogative) </a:t>
            </a:r>
            <a:r>
              <a:rPr lang="en-US" sz="2800" b="1" dirty="0" smtClean="0"/>
              <a:t>for each picture. (Pair work)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042" y="3886200"/>
            <a:ext cx="2295525" cy="21520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084132"/>
            <a:ext cx="1762125" cy="21831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62" y="1828800"/>
            <a:ext cx="2047875" cy="2286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38100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965567" y="3733800"/>
            <a:ext cx="359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2895600" y="520642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0576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868740"/>
            <a:ext cx="5410200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 police is driving a car.</a:t>
            </a:r>
            <a:endParaRPr lang="en-US" sz="3200" i="1" dirty="0" smtClean="0"/>
          </a:p>
          <a:p>
            <a:r>
              <a:rPr lang="en-US" sz="3200" dirty="0" smtClean="0"/>
              <a:t>A police is not driving a car.</a:t>
            </a:r>
          </a:p>
          <a:p>
            <a:r>
              <a:rPr lang="en-US" sz="3200" dirty="0" smtClean="0"/>
              <a:t>Is a police driving a car?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2849940"/>
            <a:ext cx="5334000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 man is digging soil.</a:t>
            </a:r>
            <a:endParaRPr lang="en-US" sz="3200" i="1" dirty="0" smtClean="0"/>
          </a:p>
          <a:p>
            <a:r>
              <a:rPr lang="en-US" sz="3200" dirty="0" smtClean="0"/>
              <a:t>A man is not digging soil.</a:t>
            </a:r>
          </a:p>
          <a:p>
            <a:r>
              <a:rPr lang="en-US" sz="3200" dirty="0" smtClean="0"/>
              <a:t>Is a man digging soil?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4754940"/>
            <a:ext cx="5334000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chickens are eating.</a:t>
            </a:r>
            <a:endParaRPr lang="en-US" sz="3200" i="1" dirty="0" smtClean="0"/>
          </a:p>
          <a:p>
            <a:r>
              <a:rPr lang="en-US" sz="3200" dirty="0" smtClean="0"/>
              <a:t>The chickens are not eating.</a:t>
            </a:r>
          </a:p>
          <a:p>
            <a:r>
              <a:rPr lang="en-US" sz="3200" dirty="0" smtClean="0"/>
              <a:t>Are the chickens eating?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867" y="1042219"/>
            <a:ext cx="1319008" cy="14723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987" y="2846132"/>
            <a:ext cx="1270013" cy="15734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866" y="4569512"/>
            <a:ext cx="1709533" cy="16026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95600" y="54114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Answer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58015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1455003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B050"/>
                </a:solidFill>
              </a:rPr>
              <a:t>Homework</a:t>
            </a:r>
            <a:endParaRPr lang="en-US" sz="4800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926140"/>
            <a:ext cx="7696200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At your home look around and write what the people are doing. Write 10 sentences with present continuous tense.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5738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3810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THANK YOU ALL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19"/>
          <a:stretch/>
        </p:blipFill>
        <p:spPr>
          <a:xfrm>
            <a:off x="990600" y="1066763"/>
            <a:ext cx="7086600" cy="48768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7803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Up Ribbon 1"/>
          <p:cNvSpPr/>
          <p:nvPr/>
        </p:nvSpPr>
        <p:spPr>
          <a:xfrm>
            <a:off x="1676400" y="457200"/>
            <a:ext cx="5867400" cy="1066800"/>
          </a:xfrm>
          <a:prstGeom prst="ellipseRibbon2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Elephant" pitchFamily="18" charset="0"/>
                <a:cs typeface="Times New Roman" pitchFamily="18" charset="0"/>
              </a:rPr>
              <a:t>IDENTITY</a:t>
            </a:r>
            <a:endParaRPr lang="en-US" sz="3200" dirty="0">
              <a:solidFill>
                <a:srgbClr val="0070C0"/>
              </a:solidFill>
              <a:latin typeface="Elephant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1552" y="1800651"/>
            <a:ext cx="7942847" cy="169277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Md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Rabiul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Hasan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Robi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Asst. Teacher in English</a:t>
            </a:r>
          </a:p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Shaharpar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Gausul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Azam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Dakhil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Madrasah</a:t>
            </a:r>
          </a:p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Debidwar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Cumilla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24200" y="4038601"/>
            <a:ext cx="2971800" cy="23622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1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810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boy doing?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4400" y="27432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boy is running.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0" y="3911025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bird doing?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551122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bird is flying.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76200"/>
            <a:ext cx="3465361" cy="304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3" y="2925092"/>
            <a:ext cx="2776537" cy="234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73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685800"/>
            <a:ext cx="4038600" cy="3365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939225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giraffes doing?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9062" y="4673025"/>
            <a:ext cx="4910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giraffes are dancing.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75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810000"/>
            <a:ext cx="7467600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The present continuous tense is used for something happening now. The action is not finished.</a:t>
            </a:r>
            <a:endParaRPr lang="en-US" sz="3200" b="1" dirty="0"/>
          </a:p>
        </p:txBody>
      </p:sp>
      <p:sp>
        <p:nvSpPr>
          <p:cNvPr id="3" name="Down Ribbon 2"/>
          <p:cNvSpPr/>
          <p:nvPr/>
        </p:nvSpPr>
        <p:spPr>
          <a:xfrm>
            <a:off x="2254045" y="457200"/>
            <a:ext cx="4343400" cy="1143000"/>
          </a:xfrm>
          <a:prstGeom prst="ribb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Today’s Topic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1681316" y="1828800"/>
            <a:ext cx="5786284" cy="152400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Present Continuous Tense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73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801666" y="914400"/>
            <a:ext cx="7239000" cy="1219200"/>
          </a:xfrm>
          <a:prstGeom prst="horizontalScroll">
            <a:avLst/>
          </a:prstGeom>
          <a:noFill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LEARNING OUTCOMES OF THE LESSON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1694" y="2743200"/>
            <a:ext cx="7697932" cy="22467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By the end of the lesson the students will be able to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g</a:t>
            </a:r>
            <a:r>
              <a:rPr lang="en-US" sz="2800" dirty="0" smtClean="0"/>
              <a:t>ive questions’ answer using present continuous tense.</a:t>
            </a:r>
            <a:endParaRPr lang="en-US" sz="2800" dirty="0"/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i</a:t>
            </a:r>
            <a:r>
              <a:rPr lang="en-US" sz="2800" dirty="0" smtClean="0"/>
              <a:t>dentify present continuous tense.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m</a:t>
            </a:r>
            <a:r>
              <a:rPr lang="en-US" sz="2800" dirty="0" smtClean="0"/>
              <a:t>ake </a:t>
            </a:r>
            <a:r>
              <a:rPr lang="en-US" sz="2800" dirty="0"/>
              <a:t>sentences with present continuous tense </a:t>
            </a:r>
            <a:r>
              <a:rPr lang="en-US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041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2192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they 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50" y="838200"/>
            <a:ext cx="2753947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962400"/>
            <a:ext cx="31623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219200" y="18288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hey 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playing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cricket.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6600" y="4114800"/>
            <a:ext cx="5499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man 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riding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bicycle?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6600" y="4724400"/>
            <a:ext cx="6286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No, the man 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not riding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bicycle?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6600" y="5816025"/>
            <a:ext cx="5905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man 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riding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horse.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86380"/>
            <a:ext cx="9144000" cy="52322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Answer the questions and notice the red colored words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6600" y="5358825"/>
            <a:ext cx="5499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man 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38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9" grpId="0"/>
      <p:bldP spid="6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1066800"/>
            <a:ext cx="54006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Two ducks </a:t>
            </a:r>
            <a:r>
              <a:rPr lang="en-US" sz="3200" dirty="0" smtClean="0">
                <a:solidFill>
                  <a:srgbClr val="C00000"/>
                </a:solidFill>
              </a:rPr>
              <a:t>are swimming </a:t>
            </a:r>
            <a:r>
              <a:rPr lang="en-US" sz="3200" dirty="0" smtClean="0"/>
              <a:t>in the water.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70" y="2304780"/>
            <a:ext cx="2938732" cy="19624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77" y="4495800"/>
            <a:ext cx="2801423" cy="20741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98" y="112232"/>
            <a:ext cx="2826004" cy="20475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581400" y="28194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</a:t>
            </a:r>
            <a:r>
              <a:rPr lang="en-US" sz="3200" dirty="0">
                <a:solidFill>
                  <a:srgbClr val="C00000"/>
                </a:solidFill>
              </a:rPr>
              <a:t>i</a:t>
            </a:r>
            <a:r>
              <a:rPr lang="en-US" sz="3200" dirty="0" smtClean="0">
                <a:solidFill>
                  <a:srgbClr val="C00000"/>
                </a:solidFill>
              </a:rPr>
              <a:t>s</a:t>
            </a:r>
            <a:r>
              <a:rPr lang="en-US" sz="3200" dirty="0" smtClean="0"/>
              <a:t> the cat </a:t>
            </a:r>
            <a:r>
              <a:rPr lang="en-US" sz="3200" dirty="0" smtClean="0">
                <a:solidFill>
                  <a:srgbClr val="C00000"/>
                </a:solidFill>
              </a:rPr>
              <a:t>doing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352800" y="56388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Deer </a:t>
            </a:r>
            <a:r>
              <a:rPr lang="en-US" sz="3200" dirty="0" smtClean="0">
                <a:solidFill>
                  <a:srgbClr val="C00000"/>
                </a:solidFill>
              </a:rPr>
              <a:t>are drinking </a:t>
            </a:r>
            <a:r>
              <a:rPr lang="en-US" sz="3200" dirty="0" smtClean="0"/>
              <a:t>water.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581400" y="76200"/>
            <a:ext cx="54006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</a:t>
            </a:r>
            <a:r>
              <a:rPr lang="en-US" sz="3200" dirty="0" smtClean="0">
                <a:solidFill>
                  <a:srgbClr val="C00000"/>
                </a:solidFill>
              </a:rPr>
              <a:t>are</a:t>
            </a:r>
            <a:r>
              <a:rPr lang="en-US" sz="3200" dirty="0" smtClean="0"/>
              <a:t> two ducks </a:t>
            </a:r>
            <a:r>
              <a:rPr lang="en-US" sz="3200" dirty="0" smtClean="0">
                <a:solidFill>
                  <a:srgbClr val="C00000"/>
                </a:solidFill>
              </a:rPr>
              <a:t>doing </a:t>
            </a:r>
            <a:r>
              <a:rPr lang="en-US" sz="3200" dirty="0" smtClean="0"/>
              <a:t>in the water?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352800" y="5029200"/>
            <a:ext cx="5400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</a:t>
            </a:r>
            <a:r>
              <a:rPr lang="en-US" sz="3200" dirty="0" smtClean="0">
                <a:solidFill>
                  <a:srgbClr val="C00000"/>
                </a:solidFill>
              </a:rPr>
              <a:t>are</a:t>
            </a:r>
            <a:r>
              <a:rPr lang="en-US" sz="3200" dirty="0" smtClean="0"/>
              <a:t> deer </a:t>
            </a:r>
            <a:r>
              <a:rPr lang="en-US" sz="3200" dirty="0" smtClean="0">
                <a:solidFill>
                  <a:srgbClr val="C00000"/>
                </a:solidFill>
              </a:rPr>
              <a:t>doing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3581401" y="3352800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</a:t>
            </a:r>
            <a:r>
              <a:rPr lang="en-US" sz="3200" dirty="0" smtClean="0"/>
              <a:t>he cat </a:t>
            </a:r>
            <a:r>
              <a:rPr lang="en-US" sz="3200" dirty="0" smtClean="0">
                <a:solidFill>
                  <a:srgbClr val="C00000"/>
                </a:solidFill>
              </a:rPr>
              <a:t>is sleeping 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198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Ribbon 2"/>
          <p:cNvSpPr/>
          <p:nvPr/>
        </p:nvSpPr>
        <p:spPr>
          <a:xfrm>
            <a:off x="685800" y="76200"/>
            <a:ext cx="7467600" cy="1219200"/>
          </a:xfrm>
          <a:prstGeom prst="ribb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Structure Of present Continuous Tense</a:t>
            </a:r>
            <a:endParaRPr lang="en-US" sz="32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496446"/>
              </p:ext>
            </p:extLst>
          </p:nvPr>
        </p:nvGraphicFramePr>
        <p:xfrm>
          <a:off x="381000" y="1371600"/>
          <a:ext cx="8305800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55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617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083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9324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5249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843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00B050"/>
                          </a:solidFill>
                        </a:rPr>
                        <a:t>Affirm-</a:t>
                      </a:r>
                      <a:r>
                        <a:rPr lang="en-US" sz="3200" dirty="0" err="1" smtClean="0">
                          <a:solidFill>
                            <a:srgbClr val="00B050"/>
                          </a:solidFill>
                        </a:rPr>
                        <a:t>ative</a:t>
                      </a:r>
                      <a:endParaRPr lang="en-US" sz="32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Subject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C00000"/>
                          </a:solidFill>
                        </a:rPr>
                        <a:t>am/is/are</a:t>
                      </a:r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verb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C00000"/>
                          </a:solidFill>
                        </a:rPr>
                        <a:t>ing</a:t>
                      </a:r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Others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832182"/>
              </p:ext>
            </p:extLst>
          </p:nvPr>
        </p:nvGraphicFramePr>
        <p:xfrm>
          <a:off x="353292" y="2514600"/>
          <a:ext cx="8305800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55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617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083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1515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8088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3399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43840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00B050"/>
                          </a:solidFill>
                        </a:rPr>
                        <a:t>Negati-ve</a:t>
                      </a:r>
                      <a:endParaRPr lang="en-US" sz="32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Subject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C00000"/>
                          </a:solidFill>
                        </a:rPr>
                        <a:t>am not/is not/are not</a:t>
                      </a:r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verb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C00000"/>
                          </a:solidFill>
                        </a:rPr>
                        <a:t>ing</a:t>
                      </a:r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others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66724"/>
              </p:ext>
            </p:extLst>
          </p:nvPr>
        </p:nvGraphicFramePr>
        <p:xfrm>
          <a:off x="353292" y="5043700"/>
          <a:ext cx="8305800" cy="16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39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617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5221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9324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8027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843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60020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00B050"/>
                          </a:solidFill>
                        </a:rPr>
                        <a:t>Interro-gative</a:t>
                      </a:r>
                      <a:endParaRPr lang="en-US" sz="32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C00000"/>
                          </a:solidFill>
                        </a:rPr>
                        <a:t>Am/Is/Are</a:t>
                      </a:r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Subject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verb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C00000"/>
                          </a:solidFill>
                        </a:rPr>
                        <a:t>ing</a:t>
                      </a:r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Others</a:t>
                      </a:r>
                    </a:p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</a:rPr>
                        <a:t> ?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953492" y="1853625"/>
            <a:ext cx="67056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 </a:t>
            </a:r>
            <a:r>
              <a:rPr lang="en-US" sz="3200" dirty="0" smtClean="0">
                <a:solidFill>
                  <a:srgbClr val="C00000"/>
                </a:solidFill>
              </a:rPr>
              <a:t>am doing </a:t>
            </a:r>
            <a:r>
              <a:rPr lang="en-US" sz="3200" dirty="0" smtClean="0"/>
              <a:t>my homework.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953492" y="4343400"/>
            <a:ext cx="67056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 </a:t>
            </a:r>
            <a:r>
              <a:rPr lang="en-US" sz="3200" dirty="0" smtClean="0">
                <a:solidFill>
                  <a:srgbClr val="C00000"/>
                </a:solidFill>
              </a:rPr>
              <a:t>am not doing </a:t>
            </a:r>
            <a:r>
              <a:rPr lang="en-US" sz="3200" dirty="0" smtClean="0"/>
              <a:t>my homework.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1953492" y="6059125"/>
            <a:ext cx="67056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Am</a:t>
            </a:r>
            <a:r>
              <a:rPr lang="en-US" sz="3200" dirty="0" smtClean="0"/>
              <a:t> I </a:t>
            </a:r>
            <a:r>
              <a:rPr lang="en-US" sz="3200" dirty="0" smtClean="0">
                <a:solidFill>
                  <a:srgbClr val="C00000"/>
                </a:solidFill>
              </a:rPr>
              <a:t>doing</a:t>
            </a:r>
            <a:r>
              <a:rPr lang="en-US" sz="3200" dirty="0" smtClean="0"/>
              <a:t> my homework?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2688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488</Words>
  <Application>Microsoft Office PowerPoint</Application>
  <PresentationFormat>On-screen Show (4:3)</PresentationFormat>
  <Paragraphs>97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TOSHIBA</dc:creator>
  <cp:lastModifiedBy>Windows User</cp:lastModifiedBy>
  <cp:revision>1</cp:revision>
  <dcterms:created xsi:type="dcterms:W3CDTF">2006-08-16T00:00:00Z</dcterms:created>
  <dcterms:modified xsi:type="dcterms:W3CDTF">2020-10-26T02:13:35Z</dcterms:modified>
</cp:coreProperties>
</file>