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79" r:id="rId2"/>
    <p:sldId id="340" r:id="rId3"/>
    <p:sldId id="339" r:id="rId4"/>
    <p:sldId id="280" r:id="rId5"/>
    <p:sldId id="331" r:id="rId6"/>
    <p:sldId id="332" r:id="rId7"/>
    <p:sldId id="318" r:id="rId8"/>
    <p:sldId id="333" r:id="rId9"/>
    <p:sldId id="319" r:id="rId10"/>
    <p:sldId id="320" r:id="rId11"/>
    <p:sldId id="321" r:id="rId12"/>
    <p:sldId id="322" r:id="rId13"/>
    <p:sldId id="335" r:id="rId14"/>
    <p:sldId id="334" r:id="rId15"/>
    <p:sldId id="337" r:id="rId16"/>
    <p:sldId id="336" r:id="rId17"/>
    <p:sldId id="324" r:id="rId18"/>
    <p:sldId id="325" r:id="rId19"/>
    <p:sldId id="326" r:id="rId20"/>
    <p:sldId id="327" r:id="rId21"/>
    <p:sldId id="328" r:id="rId22"/>
    <p:sldId id="329" r:id="rId23"/>
    <p:sldId id="33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9F96AF-498C-4DEC-BFB3-6DC1C76EFB96}" type="datetimeFigureOut">
              <a:rPr lang="en-US" smtClean="0"/>
              <a:t>10/27/2020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BDB607-C473-40DD-ABBC-22CFF9CA3130}" type="slidenum">
              <a:rPr lang="en-US" smtClean="0"/>
              <a:t>‹#›</a:t>
            </a:fld>
            <a:endParaRPr lang="en-US"/>
          </a:p>
        </p:txBody>
      </p:sp>
    </p:spTree>
    <p:extLst>
      <p:ext uri="{BB962C8B-B14F-4D97-AF65-F5344CB8AC3E}">
        <p14:creationId xmlns:p14="http://schemas.microsoft.com/office/powerpoint/2010/main" val="1010140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5DBD1B-C34C-4D89-98FF-E8AE051B0654}"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8E4E5-356A-4F80-9219-495494CDE568}" type="slidenum">
              <a:rPr lang="en-US" smtClean="0"/>
              <a:t>‹#›</a:t>
            </a:fld>
            <a:endParaRPr lang="en-US"/>
          </a:p>
        </p:txBody>
      </p:sp>
    </p:spTree>
    <p:extLst>
      <p:ext uri="{BB962C8B-B14F-4D97-AF65-F5344CB8AC3E}">
        <p14:creationId xmlns:p14="http://schemas.microsoft.com/office/powerpoint/2010/main" val="574824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5DBD1B-C34C-4D89-98FF-E8AE051B0654}"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8E4E5-356A-4F80-9219-495494CDE568}" type="slidenum">
              <a:rPr lang="en-US" smtClean="0"/>
              <a:t>‹#›</a:t>
            </a:fld>
            <a:endParaRPr lang="en-US"/>
          </a:p>
        </p:txBody>
      </p:sp>
    </p:spTree>
    <p:extLst>
      <p:ext uri="{BB962C8B-B14F-4D97-AF65-F5344CB8AC3E}">
        <p14:creationId xmlns:p14="http://schemas.microsoft.com/office/powerpoint/2010/main" val="652998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5DBD1B-C34C-4D89-98FF-E8AE051B0654}"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8E4E5-356A-4F80-9219-495494CDE568}" type="slidenum">
              <a:rPr lang="en-US" smtClean="0"/>
              <a:t>‹#›</a:t>
            </a:fld>
            <a:endParaRPr lang="en-US"/>
          </a:p>
        </p:txBody>
      </p:sp>
    </p:spTree>
    <p:extLst>
      <p:ext uri="{BB962C8B-B14F-4D97-AF65-F5344CB8AC3E}">
        <p14:creationId xmlns:p14="http://schemas.microsoft.com/office/powerpoint/2010/main" val="806439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5DBD1B-C34C-4D89-98FF-E8AE051B0654}"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8E4E5-356A-4F80-9219-495494CDE568}" type="slidenum">
              <a:rPr lang="en-US" smtClean="0"/>
              <a:t>‹#›</a:t>
            </a:fld>
            <a:endParaRPr lang="en-US"/>
          </a:p>
        </p:txBody>
      </p:sp>
    </p:spTree>
    <p:extLst>
      <p:ext uri="{BB962C8B-B14F-4D97-AF65-F5344CB8AC3E}">
        <p14:creationId xmlns:p14="http://schemas.microsoft.com/office/powerpoint/2010/main" val="1997426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5DBD1B-C34C-4D89-98FF-E8AE051B0654}"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8E4E5-356A-4F80-9219-495494CDE568}" type="slidenum">
              <a:rPr lang="en-US" smtClean="0"/>
              <a:t>‹#›</a:t>
            </a:fld>
            <a:endParaRPr lang="en-US"/>
          </a:p>
        </p:txBody>
      </p:sp>
    </p:spTree>
    <p:extLst>
      <p:ext uri="{BB962C8B-B14F-4D97-AF65-F5344CB8AC3E}">
        <p14:creationId xmlns:p14="http://schemas.microsoft.com/office/powerpoint/2010/main" val="2734871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5DBD1B-C34C-4D89-98FF-E8AE051B0654}"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8E4E5-356A-4F80-9219-495494CDE568}" type="slidenum">
              <a:rPr lang="en-US" smtClean="0"/>
              <a:t>‹#›</a:t>
            </a:fld>
            <a:endParaRPr lang="en-US"/>
          </a:p>
        </p:txBody>
      </p:sp>
    </p:spTree>
    <p:extLst>
      <p:ext uri="{BB962C8B-B14F-4D97-AF65-F5344CB8AC3E}">
        <p14:creationId xmlns:p14="http://schemas.microsoft.com/office/powerpoint/2010/main" val="4204442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5DBD1B-C34C-4D89-98FF-E8AE051B0654}" type="datetimeFigureOut">
              <a:rPr lang="en-US" smtClean="0"/>
              <a:t>10/27/2020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8E4E5-356A-4F80-9219-495494CDE568}" type="slidenum">
              <a:rPr lang="en-US" smtClean="0"/>
              <a:t>‹#›</a:t>
            </a:fld>
            <a:endParaRPr lang="en-US"/>
          </a:p>
        </p:txBody>
      </p:sp>
    </p:spTree>
    <p:extLst>
      <p:ext uri="{BB962C8B-B14F-4D97-AF65-F5344CB8AC3E}">
        <p14:creationId xmlns:p14="http://schemas.microsoft.com/office/powerpoint/2010/main" val="3801095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5DBD1B-C34C-4D89-98FF-E8AE051B0654}" type="datetimeFigureOut">
              <a:rPr lang="en-US" smtClean="0"/>
              <a:t>10/27/2020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8E4E5-356A-4F80-9219-495494CDE568}" type="slidenum">
              <a:rPr lang="en-US" smtClean="0"/>
              <a:t>‹#›</a:t>
            </a:fld>
            <a:endParaRPr lang="en-US"/>
          </a:p>
        </p:txBody>
      </p:sp>
    </p:spTree>
    <p:extLst>
      <p:ext uri="{BB962C8B-B14F-4D97-AF65-F5344CB8AC3E}">
        <p14:creationId xmlns:p14="http://schemas.microsoft.com/office/powerpoint/2010/main" val="210099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5DBD1B-C34C-4D89-98FF-E8AE051B0654}" type="datetimeFigureOut">
              <a:rPr lang="en-US" smtClean="0"/>
              <a:t>10/27/2020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8E4E5-356A-4F80-9219-495494CDE568}" type="slidenum">
              <a:rPr lang="en-US" smtClean="0"/>
              <a:t>‹#›</a:t>
            </a:fld>
            <a:endParaRPr lang="en-US"/>
          </a:p>
        </p:txBody>
      </p:sp>
    </p:spTree>
    <p:extLst>
      <p:ext uri="{BB962C8B-B14F-4D97-AF65-F5344CB8AC3E}">
        <p14:creationId xmlns:p14="http://schemas.microsoft.com/office/powerpoint/2010/main" val="1580725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5DBD1B-C34C-4D89-98FF-E8AE051B0654}"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8E4E5-356A-4F80-9219-495494CDE568}" type="slidenum">
              <a:rPr lang="en-US" smtClean="0"/>
              <a:t>‹#›</a:t>
            </a:fld>
            <a:endParaRPr lang="en-US"/>
          </a:p>
        </p:txBody>
      </p:sp>
    </p:spTree>
    <p:extLst>
      <p:ext uri="{BB962C8B-B14F-4D97-AF65-F5344CB8AC3E}">
        <p14:creationId xmlns:p14="http://schemas.microsoft.com/office/powerpoint/2010/main" val="201276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5DBD1B-C34C-4D89-98FF-E8AE051B0654}"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8E4E5-356A-4F80-9219-495494CDE568}" type="slidenum">
              <a:rPr lang="en-US" smtClean="0"/>
              <a:t>‹#›</a:t>
            </a:fld>
            <a:endParaRPr lang="en-US"/>
          </a:p>
        </p:txBody>
      </p:sp>
    </p:spTree>
    <p:extLst>
      <p:ext uri="{BB962C8B-B14F-4D97-AF65-F5344CB8AC3E}">
        <p14:creationId xmlns:p14="http://schemas.microsoft.com/office/powerpoint/2010/main" val="2390396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5DBD1B-C34C-4D89-98FF-E8AE051B0654}" type="datetimeFigureOut">
              <a:rPr lang="en-US" smtClean="0"/>
              <a:t>10/27/2020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8E4E5-356A-4F80-9219-495494CDE568}" type="slidenum">
              <a:rPr lang="en-US" smtClean="0"/>
              <a:t>‹#›</a:t>
            </a:fld>
            <a:endParaRPr lang="en-US"/>
          </a:p>
        </p:txBody>
      </p:sp>
    </p:spTree>
    <p:extLst>
      <p:ext uri="{BB962C8B-B14F-4D97-AF65-F5344CB8AC3E}">
        <p14:creationId xmlns:p14="http://schemas.microsoft.com/office/powerpoint/2010/main" val="2593457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nut 1"/>
          <p:cNvSpPr/>
          <p:nvPr/>
        </p:nvSpPr>
        <p:spPr>
          <a:xfrm>
            <a:off x="1600200" y="1624780"/>
            <a:ext cx="5791200" cy="5080819"/>
          </a:xfrm>
          <a:prstGeom prst="donut">
            <a:avLst>
              <a:gd name="adj" fmla="val 18698"/>
            </a:avLst>
          </a:prstGeom>
          <a:ln w="127000" cmpd="dbl">
            <a:solidFill>
              <a:srgbClr val="00B0F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prstTxWarp prst="textCircle">
              <a:avLst/>
            </a:prstTxWarp>
          </a:bodyPr>
          <a:lstStyle/>
          <a:p>
            <a:pPr algn="ctr"/>
            <a:r>
              <a:rPr lang="en-US" sz="7200" b="1" dirty="0">
                <a:latin typeface="Book Antiqua" pitchFamily="18" charset="0"/>
              </a:rPr>
              <a:t>#</a:t>
            </a:r>
            <a:r>
              <a:rPr lang="en-US" sz="7200" b="1" dirty="0" err="1" smtClean="0">
                <a:latin typeface="Book Antiqua" pitchFamily="18" charset="0"/>
              </a:rPr>
              <a:t>দুর্গাপুর</a:t>
            </a:r>
            <a:r>
              <a:rPr lang="en-US" sz="7200" b="1" dirty="0" smtClean="0">
                <a:latin typeface="Book Antiqua" pitchFamily="18" charset="0"/>
              </a:rPr>
              <a:t> </a:t>
            </a:r>
            <a:r>
              <a:rPr lang="en-US" sz="7200" b="1" dirty="0" err="1" smtClean="0">
                <a:latin typeface="Book Antiqua" pitchFamily="18" charset="0"/>
              </a:rPr>
              <a:t>স্কুল</a:t>
            </a:r>
            <a:r>
              <a:rPr lang="en-US" sz="7200" b="1" dirty="0" smtClean="0">
                <a:latin typeface="Book Antiqua" pitchFamily="18" charset="0"/>
              </a:rPr>
              <a:t> </a:t>
            </a:r>
            <a:r>
              <a:rPr lang="en-US" sz="7200" b="1" dirty="0" err="1" smtClean="0">
                <a:latin typeface="Book Antiqua" pitchFamily="18" charset="0"/>
              </a:rPr>
              <a:t>এন্ড</a:t>
            </a:r>
            <a:r>
              <a:rPr lang="en-US" sz="7200" b="1" dirty="0" smtClean="0">
                <a:latin typeface="Book Antiqua" pitchFamily="18" charset="0"/>
              </a:rPr>
              <a:t> </a:t>
            </a:r>
            <a:r>
              <a:rPr lang="en-US" sz="7200" b="1" dirty="0" err="1" smtClean="0">
                <a:latin typeface="Book Antiqua" pitchFamily="18" charset="0"/>
              </a:rPr>
              <a:t>কলেজ,গুরুদাসপুর</a:t>
            </a:r>
            <a:r>
              <a:rPr lang="en-US" sz="7200" b="1" dirty="0" smtClean="0">
                <a:latin typeface="Book Antiqua" pitchFamily="18" charset="0"/>
              </a:rPr>
              <a:t> </a:t>
            </a:r>
            <a:r>
              <a:rPr lang="en-US" sz="7200" b="1" dirty="0" err="1" smtClean="0">
                <a:latin typeface="Book Antiqua" pitchFamily="18" charset="0"/>
              </a:rPr>
              <a:t>নাটোর</a:t>
            </a:r>
            <a:r>
              <a:rPr lang="en-US" sz="7200" b="1" dirty="0" smtClean="0">
                <a:latin typeface="Book Antiqua" pitchFamily="18" charset="0"/>
              </a:rPr>
              <a:t>  </a:t>
            </a:r>
            <a:r>
              <a:rPr lang="en-US" sz="7200" b="1" dirty="0" err="1" smtClean="0">
                <a:latin typeface="Book Antiqua" pitchFamily="18" charset="0"/>
              </a:rPr>
              <a:t>এর</a:t>
            </a:r>
            <a:r>
              <a:rPr lang="en-US" sz="7200" b="1" dirty="0" smtClean="0">
                <a:latin typeface="Book Antiqua" pitchFamily="18" charset="0"/>
              </a:rPr>
              <a:t> </a:t>
            </a:r>
            <a:r>
              <a:rPr lang="en-US" sz="7200" b="1" dirty="0" err="1" smtClean="0">
                <a:latin typeface="Book Antiqua" pitchFamily="18" charset="0"/>
              </a:rPr>
              <a:t>পক্ষ</a:t>
            </a:r>
            <a:r>
              <a:rPr lang="en-US" sz="7200" b="1" dirty="0" smtClean="0">
                <a:latin typeface="Book Antiqua" pitchFamily="18" charset="0"/>
              </a:rPr>
              <a:t> </a:t>
            </a:r>
            <a:r>
              <a:rPr lang="en-US" sz="7200" b="1" dirty="0" err="1" smtClean="0">
                <a:latin typeface="Book Antiqua" pitchFamily="18" charset="0"/>
              </a:rPr>
              <a:t>থেকে</a:t>
            </a:r>
            <a:r>
              <a:rPr lang="en-US" sz="7200" b="1" dirty="0" smtClean="0">
                <a:latin typeface="Book Antiqua" pitchFamily="18" charset="0"/>
              </a:rPr>
              <a:t> </a:t>
            </a:r>
            <a:r>
              <a:rPr lang="en-US" sz="7200" b="1" dirty="0" err="1" smtClean="0">
                <a:latin typeface="Book Antiqua" pitchFamily="18" charset="0"/>
              </a:rPr>
              <a:t>সবাইকে</a:t>
            </a:r>
            <a:r>
              <a:rPr lang="en-US" sz="7200" b="1" dirty="0" smtClean="0">
                <a:latin typeface="Book Antiqua" pitchFamily="18" charset="0"/>
              </a:rPr>
              <a:t> </a:t>
            </a:r>
            <a:r>
              <a:rPr lang="en-US" sz="7200" b="1" dirty="0" err="1" smtClean="0">
                <a:latin typeface="Book Antiqua" pitchFamily="18" charset="0"/>
              </a:rPr>
              <a:t>জানাচ্ছি</a:t>
            </a:r>
            <a:r>
              <a:rPr lang="en-US" sz="7200" b="1" dirty="0" smtClean="0">
                <a:latin typeface="Book Antiqua" pitchFamily="18" charset="0"/>
              </a:rPr>
              <a:t> </a:t>
            </a:r>
            <a:r>
              <a:rPr lang="en-US" sz="7200" b="1" dirty="0" err="1" smtClean="0">
                <a:latin typeface="Book Antiqua" pitchFamily="18" charset="0"/>
              </a:rPr>
              <a:t>আন্তরিক</a:t>
            </a:r>
            <a:r>
              <a:rPr lang="en-US" sz="7200" b="1" dirty="0" smtClean="0">
                <a:latin typeface="Book Antiqua" pitchFamily="18" charset="0"/>
              </a:rPr>
              <a:t> </a:t>
            </a:r>
            <a:r>
              <a:rPr lang="en-US" sz="7200" b="1" dirty="0" err="1" smtClean="0">
                <a:latin typeface="Book Antiqua" pitchFamily="18" charset="0"/>
              </a:rPr>
              <a:t>সালাম</a:t>
            </a:r>
            <a:r>
              <a:rPr lang="en-US" sz="7200" b="1" dirty="0" smtClean="0">
                <a:latin typeface="Book Antiqua" pitchFamily="18" charset="0"/>
              </a:rPr>
              <a:t> ও </a:t>
            </a:r>
            <a:r>
              <a:rPr lang="en-US" sz="7200" b="1" dirty="0" err="1" smtClean="0">
                <a:latin typeface="Book Antiqua" pitchFamily="18" charset="0"/>
              </a:rPr>
              <a:t>মোবারকবাদ</a:t>
            </a:r>
            <a:r>
              <a:rPr lang="en-US" sz="7200" b="1" dirty="0" smtClean="0">
                <a:latin typeface="Book Antiqua" pitchFamily="18" charset="0"/>
              </a:rPr>
              <a:t> ..</a:t>
            </a:r>
            <a:endParaRPr lang="en-US" sz="7200" b="1" dirty="0">
              <a:latin typeface="Book Antiqua"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2971800"/>
            <a:ext cx="2476500" cy="19812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4625" y="0"/>
            <a:ext cx="2619375" cy="17430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575" y="24581"/>
            <a:ext cx="2638425" cy="1718494"/>
          </a:xfrm>
          <a:prstGeom prst="rect">
            <a:avLst/>
          </a:prstGeom>
        </p:spPr>
      </p:pic>
    </p:spTree>
    <p:extLst>
      <p:ext uri="{BB962C8B-B14F-4D97-AF65-F5344CB8AC3E}">
        <p14:creationId xmlns:p14="http://schemas.microsoft.com/office/powerpoint/2010/main" val="34777832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219200" y="457200"/>
            <a:ext cx="7239000" cy="1676400"/>
          </a:xfrm>
          <a:prstGeom prst="ellipse">
            <a:avLst/>
          </a:prstGeom>
          <a:ln w="127000" cmpd="dbl">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as-IN" sz="3600">
                <a:solidFill>
                  <a:srgbClr val="000000"/>
                </a:solidFill>
                <a:latin typeface="Arial" panose="020B0604020202020204" pitchFamily="34" charset="0"/>
              </a:rPr>
              <a:t>২. ফেরেশতাগণের প্রতি বিশ্বাস</a:t>
            </a:r>
            <a:endParaRPr lang="en-US" sz="3600" b="1" dirty="0">
              <a:latin typeface="Andalus" pitchFamily="18" charset="-78"/>
              <a:cs typeface="Andalus" pitchFamily="18" charset="-78"/>
            </a:endParaRPr>
          </a:p>
        </p:txBody>
      </p:sp>
      <p:sp>
        <p:nvSpPr>
          <p:cNvPr id="3" name="Rounded Rectangle 2"/>
          <p:cNvSpPr/>
          <p:nvPr/>
        </p:nvSpPr>
        <p:spPr>
          <a:xfrm>
            <a:off x="1219200" y="2133600"/>
            <a:ext cx="7239000" cy="4114800"/>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marL="15240" marR="454139" indent="-228600">
              <a:spcBef>
                <a:spcPts val="2208"/>
              </a:spcBef>
            </a:pPr>
            <a:r>
              <a:rPr lang="as-IN" sz="2000" dirty="0">
                <a:solidFill>
                  <a:srgbClr val="7030A0"/>
                </a:solidFill>
                <a:latin typeface="Arial" panose="020B0604020202020204" pitchFamily="34" charset="0"/>
              </a:rPr>
              <a:t>ফেরেশতাগণ নুরের তৈরি। আল্লাহ তায়ালা তাদের বিশেষ উদ্দেশ্যে সৃষ্টি করেছেন। তাঁরা সদাসর্বদা আল্লাহ তায়ালার জিকির ও তাসবিহ পাঠে রত। তারা আল্লাহ তায়ালার আদেশ অনুযায়ী বিভিন্ন </a:t>
            </a:r>
            <a:r>
              <a:rPr lang="as-IN" sz="2000" dirty="0" smtClean="0">
                <a:solidFill>
                  <a:srgbClr val="7030A0"/>
                </a:solidFill>
                <a:latin typeface="Arial" panose="020B0604020202020204" pitchFamily="34" charset="0"/>
              </a:rPr>
              <a:t>কাজে</a:t>
            </a:r>
            <a:r>
              <a:rPr lang="en-US" sz="2000" dirty="0" smtClean="0">
                <a:solidFill>
                  <a:srgbClr val="7030A0"/>
                </a:solidFill>
                <a:latin typeface="Arial" panose="020B0604020202020204" pitchFamily="34" charset="0"/>
              </a:rPr>
              <a:t> </a:t>
            </a:r>
            <a:r>
              <a:rPr lang="en-US" sz="2000" dirty="0" err="1" smtClean="0">
                <a:solidFill>
                  <a:srgbClr val="7030A0"/>
                </a:solidFill>
                <a:latin typeface="Arial" panose="020B0604020202020204" pitchFamily="34" charset="0"/>
              </a:rPr>
              <a:t>নিয়ো</a:t>
            </a:r>
            <a:r>
              <a:rPr lang="as-IN" sz="2000" dirty="0" smtClean="0">
                <a:solidFill>
                  <a:srgbClr val="7030A0"/>
                </a:solidFill>
                <a:latin typeface="Arial" panose="020B0604020202020204" pitchFamily="34" charset="0"/>
              </a:rPr>
              <a:t>জিত</a:t>
            </a:r>
            <a:r>
              <a:rPr lang="as-IN" sz="2000" dirty="0">
                <a:solidFill>
                  <a:srgbClr val="7030A0"/>
                </a:solidFill>
                <a:latin typeface="Arial" panose="020B0604020202020204" pitchFamily="34" charset="0"/>
              </a:rPr>
              <a:t>। </a:t>
            </a:r>
            <a:endParaRPr lang="as-IN" sz="2000" dirty="0">
              <a:solidFill>
                <a:srgbClr val="7030A0"/>
              </a:solidFill>
            </a:endParaRPr>
          </a:p>
          <a:p>
            <a:pPr marL="240779" marR="432803" algn="just">
              <a:spcBef>
                <a:spcPts val="984"/>
              </a:spcBef>
            </a:pPr>
            <a:r>
              <a:rPr lang="as-IN" sz="2000" dirty="0">
                <a:solidFill>
                  <a:srgbClr val="000000"/>
                </a:solidFill>
                <a:latin typeface="Arial" panose="020B0604020202020204" pitchFamily="34" charset="0"/>
              </a:rPr>
              <a:t>ফেরেশতাগণ অদৃশ্য। তবে আল্লাহর আদেশে তারা বিভিন্ন আকৃতি ধারণ করতে পারেন। তাঁরা পুরুষ নন আবার নারীও নন। তাঁদের আহার-নিদ্রার প্রয়ােজন নেই। তাদের সংখ্যা অগণিত। একমাত্র আল্লাহ তায়ালা ব্যতীত কেউই তাদের প্রকৃত সংখ্যা জানে না। ফেরেশতাগণের মধ্যে ৪ জন হলেন প্রসিদ্ধ। তারা হলেন হযরত জিবরাইল (আ.), হযরত মিকাইল (আ.), হযরত আজরাইল (আ.) এবং হযরত ইসরাফিল (আ.)। </a:t>
            </a:r>
            <a:endParaRPr lang="as-IN" sz="2000" dirty="0"/>
          </a:p>
        </p:txBody>
      </p:sp>
    </p:spTree>
    <p:extLst>
      <p:ext uri="{BB962C8B-B14F-4D97-AF65-F5344CB8AC3E}">
        <p14:creationId xmlns:p14="http://schemas.microsoft.com/office/powerpoint/2010/main" val="415754487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219200" y="457200"/>
            <a:ext cx="7239000" cy="1676400"/>
          </a:xfrm>
          <a:prstGeom prst="ellipse">
            <a:avLst/>
          </a:prstGeom>
          <a:ln w="127000" cmpd="dbl">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as-IN" sz="3600" dirty="0">
                <a:solidFill>
                  <a:srgbClr val="000000"/>
                </a:solidFill>
                <a:latin typeface="Arial" panose="020B0604020202020204" pitchFamily="34" charset="0"/>
              </a:rPr>
              <a:t>৩. আসমানি কিতাবের প্রতি বিশ্বাস।</a:t>
            </a:r>
            <a:endParaRPr lang="en-US" sz="3600" b="1" dirty="0">
              <a:latin typeface="Andalus" pitchFamily="18" charset="-78"/>
              <a:cs typeface="Andalus" pitchFamily="18" charset="-78"/>
            </a:endParaRPr>
          </a:p>
        </p:txBody>
      </p:sp>
      <p:sp>
        <p:nvSpPr>
          <p:cNvPr id="3" name="Rounded Rectangle 2"/>
          <p:cNvSpPr/>
          <p:nvPr/>
        </p:nvSpPr>
        <p:spPr>
          <a:xfrm>
            <a:off x="533400" y="1905000"/>
            <a:ext cx="8153400" cy="4800600"/>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marL="21336" marR="435851" indent="-213360"/>
            <a:r>
              <a:rPr lang="as-IN" sz="2000" dirty="0">
                <a:solidFill>
                  <a:srgbClr val="000000"/>
                </a:solidFill>
                <a:latin typeface="Arial" panose="020B0604020202020204" pitchFamily="34" charset="0"/>
              </a:rPr>
              <a:t>মানবজাতির কল্যাণের জন্য আল্লাহ তায়ালা যুগে যুগে নবি-রাসুলগণের নিকট আসমানি কিতাব নাজিল করেছেন। </a:t>
            </a:r>
            <a:r>
              <a:rPr lang="as-IN" sz="2000" dirty="0" smtClean="0">
                <a:solidFill>
                  <a:srgbClr val="000000"/>
                </a:solidFill>
                <a:latin typeface="Arial" panose="020B0604020202020204" pitchFamily="34" charset="0"/>
              </a:rPr>
              <a:t>এগু</a:t>
            </a:r>
            <a:r>
              <a:rPr lang="en-US" sz="2000" dirty="0" err="1" smtClean="0">
                <a:solidFill>
                  <a:srgbClr val="000000"/>
                </a:solidFill>
                <a:latin typeface="Arial" panose="020B0604020202020204" pitchFamily="34" charset="0"/>
              </a:rPr>
              <a:t>লো</a:t>
            </a:r>
            <a:r>
              <a:rPr lang="as-IN" sz="2000" dirty="0" smtClean="0">
                <a:solidFill>
                  <a:srgbClr val="000000"/>
                </a:solidFill>
                <a:latin typeface="Arial" panose="020B0604020202020204" pitchFamily="34" charset="0"/>
              </a:rPr>
              <a:t> হ</a:t>
            </a:r>
            <a:r>
              <a:rPr lang="en-US" sz="2000" dirty="0" err="1" smtClean="0">
                <a:solidFill>
                  <a:srgbClr val="000000"/>
                </a:solidFill>
                <a:latin typeface="Arial" panose="020B0604020202020204" pitchFamily="34" charset="0"/>
              </a:rPr>
              <a:t>লো</a:t>
            </a:r>
            <a:r>
              <a:rPr lang="as-IN" sz="2000" dirty="0" smtClean="0">
                <a:solidFill>
                  <a:srgbClr val="000000"/>
                </a:solidFill>
                <a:latin typeface="Arial" panose="020B0604020202020204" pitchFamily="34" charset="0"/>
              </a:rPr>
              <a:t> </a:t>
            </a:r>
            <a:r>
              <a:rPr lang="as-IN" sz="2000" dirty="0">
                <a:solidFill>
                  <a:srgbClr val="000000"/>
                </a:solidFill>
                <a:latin typeface="Arial" panose="020B0604020202020204" pitchFamily="34" charset="0"/>
              </a:rPr>
              <a:t>আল্লাহ তায়ালার পবিত্র বাণীসমষ্টি। এসব কিতাবে আল্লাহ তায়ালা স্বীয় পরিচয় ও ক্ষমতার বর্ণনা প্রদান করেছেন। মানুষের জীবনযাপনের জন্য নানা আদেশ-নিষেধ প্রদান করেছেন। এ </a:t>
            </a:r>
            <a:r>
              <a:rPr lang="as-IN" sz="2000" dirty="0" smtClean="0">
                <a:solidFill>
                  <a:srgbClr val="000000"/>
                </a:solidFill>
                <a:latin typeface="Arial" panose="020B0604020202020204" pitchFamily="34" charset="0"/>
              </a:rPr>
              <a:t>কিতাবগু</a:t>
            </a:r>
            <a:r>
              <a:rPr lang="en-US" sz="2000" dirty="0" err="1" smtClean="0">
                <a:solidFill>
                  <a:srgbClr val="000000"/>
                </a:solidFill>
                <a:latin typeface="Arial" panose="020B0604020202020204" pitchFamily="34" charset="0"/>
              </a:rPr>
              <a:t>লো</a:t>
            </a:r>
            <a:r>
              <a:rPr lang="as-IN" sz="2000" dirty="0" smtClean="0">
                <a:solidFill>
                  <a:srgbClr val="000000"/>
                </a:solidFill>
                <a:latin typeface="Arial" panose="020B0604020202020204" pitchFamily="34" charset="0"/>
              </a:rPr>
              <a:t> </a:t>
            </a:r>
            <a:r>
              <a:rPr lang="as-IN" sz="2000" dirty="0">
                <a:solidFill>
                  <a:srgbClr val="000000"/>
                </a:solidFill>
                <a:latin typeface="Arial" panose="020B0604020202020204" pitchFamily="34" charset="0"/>
              </a:rPr>
              <a:t>আসমানি কিতাব নামে পরিচিত। আল্লাহ তায়ালা নবি-রাসুলগণের মাধ্যমে এসব কিতাব আমাদের নিকট পৌঁছিয়েছেন। </a:t>
            </a:r>
            <a:endParaRPr lang="as-IN" sz="2000" dirty="0"/>
          </a:p>
          <a:p>
            <a:r>
              <a:rPr lang="as-IN" sz="2000" dirty="0">
                <a:solidFill>
                  <a:srgbClr val="000000"/>
                </a:solidFill>
                <a:latin typeface="Arial" panose="020B0604020202020204" pitchFamily="34" charset="0"/>
              </a:rPr>
              <a:t>আসমানি কিতাব </a:t>
            </a:r>
            <a:r>
              <a:rPr lang="as-IN" sz="2000" dirty="0" smtClean="0">
                <a:solidFill>
                  <a:srgbClr val="000000"/>
                </a:solidFill>
                <a:latin typeface="Arial" panose="020B0604020202020204" pitchFamily="34" charset="0"/>
              </a:rPr>
              <a:t>সর্ব</a:t>
            </a:r>
            <a:r>
              <a:rPr lang="en-US" sz="2000" dirty="0" err="1" smtClean="0">
                <a:solidFill>
                  <a:srgbClr val="000000"/>
                </a:solidFill>
                <a:latin typeface="Arial" panose="020B0604020202020204" pitchFamily="34" charset="0"/>
              </a:rPr>
              <a:t>মোট</a:t>
            </a:r>
            <a:r>
              <a:rPr lang="as-IN" sz="2000" dirty="0" smtClean="0">
                <a:solidFill>
                  <a:srgbClr val="000000"/>
                </a:solidFill>
                <a:latin typeface="Arial" panose="020B0604020202020204" pitchFamily="34" charset="0"/>
              </a:rPr>
              <a:t> </a:t>
            </a:r>
            <a:r>
              <a:rPr lang="as-IN" sz="2000" dirty="0">
                <a:solidFill>
                  <a:srgbClr val="000000"/>
                </a:solidFill>
                <a:latin typeface="Arial" panose="020B0604020202020204" pitchFamily="34" charset="0"/>
              </a:rPr>
              <a:t>একশত চার (১০৪) খানা । তন্মধ্যে ১০০ খানা </a:t>
            </a:r>
            <a:r>
              <a:rPr lang="en-US" sz="2000" dirty="0" err="1" smtClean="0">
                <a:solidFill>
                  <a:srgbClr val="000000"/>
                </a:solidFill>
                <a:latin typeface="Arial" panose="020B0604020202020204" pitchFamily="34" charset="0"/>
              </a:rPr>
              <a:t>ছোট</a:t>
            </a:r>
            <a:r>
              <a:rPr lang="as-IN" sz="2000" dirty="0" smtClean="0">
                <a:solidFill>
                  <a:srgbClr val="000000"/>
                </a:solidFill>
                <a:latin typeface="Arial" panose="020B0604020202020204" pitchFamily="34" charset="0"/>
              </a:rPr>
              <a:t>। এ</a:t>
            </a:r>
            <a:r>
              <a:rPr lang="en-US" sz="2000" dirty="0" err="1" smtClean="0">
                <a:solidFill>
                  <a:srgbClr val="000000"/>
                </a:solidFill>
                <a:latin typeface="Arial" panose="020B0604020202020204" pitchFamily="34" charset="0"/>
              </a:rPr>
              <a:t>গুলো</a:t>
            </a:r>
            <a:r>
              <a:rPr lang="as-IN" sz="2000" dirty="0" smtClean="0">
                <a:solidFill>
                  <a:srgbClr val="000000"/>
                </a:solidFill>
                <a:latin typeface="Arial" panose="020B0604020202020204" pitchFamily="34" charset="0"/>
              </a:rPr>
              <a:t>কে </a:t>
            </a:r>
            <a:r>
              <a:rPr lang="as-IN" sz="2000" dirty="0">
                <a:solidFill>
                  <a:srgbClr val="000000"/>
                </a:solidFill>
                <a:latin typeface="Arial" panose="020B0604020202020204" pitchFamily="34" charset="0"/>
              </a:rPr>
              <a:t>বলা হয় সহিফা । আর বাকি ৪ খানা বড়। </a:t>
            </a:r>
            <a:r>
              <a:rPr lang="as-IN" sz="2000" dirty="0" smtClean="0">
                <a:solidFill>
                  <a:srgbClr val="000000"/>
                </a:solidFill>
                <a:latin typeface="Arial" panose="020B0604020202020204" pitchFamily="34" charset="0"/>
              </a:rPr>
              <a:t>এগু</a:t>
            </a:r>
            <a:r>
              <a:rPr lang="en-US" sz="2000" dirty="0" err="1" smtClean="0">
                <a:solidFill>
                  <a:srgbClr val="000000"/>
                </a:solidFill>
                <a:latin typeface="Arial" panose="020B0604020202020204" pitchFamily="34" charset="0"/>
              </a:rPr>
              <a:t>লো</a:t>
            </a:r>
            <a:r>
              <a:rPr lang="en-US" sz="2000" dirty="0" smtClean="0">
                <a:solidFill>
                  <a:srgbClr val="000000"/>
                </a:solidFill>
                <a:latin typeface="Arial" panose="020B0604020202020204" pitchFamily="34" charset="0"/>
              </a:rPr>
              <a:t> </a:t>
            </a:r>
            <a:r>
              <a:rPr lang="as-IN" sz="2000" dirty="0" smtClean="0">
                <a:solidFill>
                  <a:srgbClr val="000000"/>
                </a:solidFill>
                <a:latin typeface="Arial" panose="020B0604020202020204" pitchFamily="34" charset="0"/>
              </a:rPr>
              <a:t>হ</a:t>
            </a:r>
            <a:r>
              <a:rPr lang="en-US" sz="2000" dirty="0" err="1" smtClean="0">
                <a:solidFill>
                  <a:srgbClr val="000000"/>
                </a:solidFill>
                <a:latin typeface="Arial" panose="020B0604020202020204" pitchFamily="34" charset="0"/>
              </a:rPr>
              <a:t>লো</a:t>
            </a:r>
            <a:r>
              <a:rPr lang="as-IN" sz="2000" dirty="0" smtClean="0">
                <a:solidFill>
                  <a:srgbClr val="000000"/>
                </a:solidFill>
                <a:latin typeface="Arial" panose="020B0604020202020204" pitchFamily="34" charset="0"/>
              </a:rPr>
              <a:t> </a:t>
            </a:r>
            <a:r>
              <a:rPr lang="as-IN" sz="2000" dirty="0">
                <a:solidFill>
                  <a:srgbClr val="000000"/>
                </a:solidFill>
                <a:latin typeface="Arial" panose="020B0604020202020204" pitchFamily="34" charset="0"/>
              </a:rPr>
              <a:t>তাওরাত, যাবুর, ইনজিল ও কুরআন। আল কুরআন </a:t>
            </a:r>
            <a:r>
              <a:rPr lang="as-IN" sz="2000" dirty="0" smtClean="0">
                <a:solidFill>
                  <a:srgbClr val="000000"/>
                </a:solidFill>
                <a:latin typeface="Arial" panose="020B0604020202020204" pitchFamily="34" charset="0"/>
              </a:rPr>
              <a:t>হ</a:t>
            </a:r>
            <a:r>
              <a:rPr lang="en-US" sz="2000" dirty="0" err="1" smtClean="0">
                <a:solidFill>
                  <a:srgbClr val="000000"/>
                </a:solidFill>
                <a:latin typeface="Arial" panose="020B0604020202020204" pitchFamily="34" charset="0"/>
              </a:rPr>
              <a:t>লো</a:t>
            </a:r>
            <a:r>
              <a:rPr lang="as-IN" sz="2000" dirty="0" smtClean="0">
                <a:solidFill>
                  <a:srgbClr val="000000"/>
                </a:solidFill>
                <a:latin typeface="Arial" panose="020B0604020202020204" pitchFamily="34" charset="0"/>
              </a:rPr>
              <a:t> </a:t>
            </a:r>
            <a:r>
              <a:rPr lang="as-IN" sz="2000" dirty="0">
                <a:solidFill>
                  <a:srgbClr val="000000"/>
                </a:solidFill>
                <a:latin typeface="Arial" panose="020B0604020202020204" pitchFamily="34" charset="0"/>
              </a:rPr>
              <a:t>সর্বশ্রেষ্ঠ ও সর্বশেষ আসমানি কিতাব। এতে জ্ঞান-বিজ্ঞানের সকল বিষয় সন্নিবেশিত রয়েছে। এটি মুসলমানদের ধর্মগ্রন্থ তথা পরিপূর্ণ জীবন বিধান। </a:t>
            </a:r>
            <a:endParaRPr lang="en-GB" sz="2000" dirty="0"/>
          </a:p>
        </p:txBody>
      </p:sp>
    </p:spTree>
    <p:extLst>
      <p:ext uri="{BB962C8B-B14F-4D97-AF65-F5344CB8AC3E}">
        <p14:creationId xmlns:p14="http://schemas.microsoft.com/office/powerpoint/2010/main" val="39024684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219200" y="457200"/>
            <a:ext cx="7239000" cy="1676400"/>
          </a:xfrm>
          <a:prstGeom prst="ellipse">
            <a:avLst/>
          </a:prstGeom>
          <a:ln w="127000" cmpd="dbl">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as-IN" sz="3600">
                <a:solidFill>
                  <a:srgbClr val="000000"/>
                </a:solidFill>
                <a:latin typeface="Arial" panose="020B0604020202020204" pitchFamily="34" charset="0"/>
              </a:rPr>
              <a:t>৪, নবি-রাসুলগণের প্রতি বিশ্বাস</a:t>
            </a:r>
            <a:endParaRPr lang="en-US" sz="3600" b="1" dirty="0">
              <a:latin typeface="Andalus" pitchFamily="18" charset="-78"/>
              <a:cs typeface="Andalus" pitchFamily="18" charset="-78"/>
            </a:endParaRPr>
          </a:p>
        </p:txBody>
      </p:sp>
      <p:sp>
        <p:nvSpPr>
          <p:cNvPr id="3" name="Rounded Rectangle 2"/>
          <p:cNvSpPr/>
          <p:nvPr/>
        </p:nvSpPr>
        <p:spPr>
          <a:xfrm>
            <a:off x="685800" y="2286000"/>
            <a:ext cx="8153400" cy="4114800"/>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marL="225552" marR="414515">
              <a:spcBef>
                <a:spcPts val="960"/>
              </a:spcBef>
            </a:pPr>
            <a:r>
              <a:rPr lang="as-IN" sz="2000" dirty="0">
                <a:solidFill>
                  <a:srgbClr val="000000"/>
                </a:solidFill>
                <a:latin typeface="Arial" panose="020B0604020202020204" pitchFamily="34" charset="0"/>
              </a:rPr>
              <a:t>মানবজাতির হিদায়াতের জন্য আল্লাহ তায়ালা যুগে যুগে বহু নবি-রাসুল পাঠিয়েছেন। তারা মানুষকে আল্লাহর দিকে আহ্বান করতেন। তাঁরা সত্য-মিথ্যা, ন্যায়-অন্যায় শিক্ষা দিতেন। কোন পথে চললে মানুষ দুনিয়া ও আখিরাতে কল্যাণ লাভ করবে তা দেখিয়ে দিতেন। নবি-রাসুলগণ ছিলেন মানবজাতির মহান শিক্ষক। আল্লাহ তায়ালা তাদেরকে বিশেষভাবে </a:t>
            </a:r>
            <a:r>
              <a:rPr lang="as-IN" sz="2000" dirty="0" smtClean="0">
                <a:solidFill>
                  <a:srgbClr val="000000"/>
                </a:solidFill>
                <a:latin typeface="Arial" panose="020B0604020202020204" pitchFamily="34" charset="0"/>
              </a:rPr>
              <a:t>ম</a:t>
            </a:r>
            <a:r>
              <a:rPr lang="en-US" sz="2000" dirty="0" err="1" smtClean="0">
                <a:solidFill>
                  <a:srgbClr val="000000"/>
                </a:solidFill>
                <a:latin typeface="Arial" panose="020B0604020202020204" pitchFamily="34" charset="0"/>
              </a:rPr>
              <a:t>নো</a:t>
            </a:r>
            <a:r>
              <a:rPr lang="as-IN" sz="2000" dirty="0" smtClean="0">
                <a:solidFill>
                  <a:srgbClr val="000000"/>
                </a:solidFill>
                <a:latin typeface="Arial" panose="020B0604020202020204" pitchFamily="34" charset="0"/>
              </a:rPr>
              <a:t>নীত </a:t>
            </a:r>
            <a:r>
              <a:rPr lang="as-IN" sz="2000" dirty="0">
                <a:solidFill>
                  <a:srgbClr val="000000"/>
                </a:solidFill>
                <a:latin typeface="Arial" panose="020B0604020202020204" pitchFamily="34" charset="0"/>
              </a:rPr>
              <a:t>করেছেন। তাঁরা ছিলেন নিস্পাপ। সৃষ্টিকুলের মধ্যে তাঁদের সম্মান ও মর্যাদা সর্বাধিক। </a:t>
            </a:r>
            <a:endParaRPr lang="as-IN" sz="2000" dirty="0"/>
          </a:p>
          <a:p>
            <a:pPr marL="9144" marR="451091" indent="-240792">
              <a:spcBef>
                <a:spcPts val="984"/>
              </a:spcBef>
            </a:pPr>
            <a:r>
              <a:rPr lang="as-IN" sz="2000" dirty="0">
                <a:solidFill>
                  <a:srgbClr val="000000"/>
                </a:solidFill>
                <a:latin typeface="Arial" panose="020B0604020202020204" pitchFamily="34" charset="0"/>
              </a:rPr>
              <a:t>সর্বপ্রথম নবি ছিলেন হযরত আদম (আ.)। আর সর্বশেষ নবি ও রাসুল হলেন হযরত মুহাম্মদ (স.)। তিনি সাইয়্যেদুল মুরসালিন বা রাসুলগণের সর্দার। তিনি আমাদের নবি, ইসলামের নবি। আমরা তারই উম্মত</a:t>
            </a:r>
            <a:endParaRPr lang="en-US" sz="2000" b="1" dirty="0">
              <a:latin typeface="Andalus" pitchFamily="18" charset="-78"/>
              <a:cs typeface="Andalus" pitchFamily="18" charset="-78"/>
            </a:endParaRPr>
          </a:p>
        </p:txBody>
      </p:sp>
    </p:spTree>
    <p:extLst>
      <p:ext uri="{BB962C8B-B14F-4D97-AF65-F5344CB8AC3E}">
        <p14:creationId xmlns:p14="http://schemas.microsoft.com/office/powerpoint/2010/main" val="233728039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371600" y="304800"/>
            <a:ext cx="7239000" cy="1676400"/>
          </a:xfrm>
          <a:prstGeom prst="ellipse">
            <a:avLst/>
          </a:prstGeom>
          <a:ln w="127000" cmpd="dbl">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600" dirty="0" smtClean="0">
                <a:solidFill>
                  <a:srgbClr val="000000"/>
                </a:solidFill>
                <a:latin typeface="Arial" panose="020B0604020202020204" pitchFamily="34" charset="0"/>
              </a:rPr>
              <a:t>৫.আখিরাতের </a:t>
            </a:r>
            <a:r>
              <a:rPr lang="en-US" sz="3600" dirty="0" err="1" smtClean="0">
                <a:solidFill>
                  <a:srgbClr val="000000"/>
                </a:solidFill>
                <a:latin typeface="Arial" panose="020B0604020202020204" pitchFamily="34" charset="0"/>
              </a:rPr>
              <a:t>প্রতি</a:t>
            </a:r>
            <a:r>
              <a:rPr lang="en-US" sz="3600" dirty="0" smtClean="0">
                <a:solidFill>
                  <a:srgbClr val="000000"/>
                </a:solidFill>
                <a:latin typeface="Arial" panose="020B0604020202020204" pitchFamily="34" charset="0"/>
              </a:rPr>
              <a:t> </a:t>
            </a:r>
            <a:r>
              <a:rPr lang="as-IN" sz="3600" dirty="0" smtClean="0">
                <a:solidFill>
                  <a:srgbClr val="000000"/>
                </a:solidFill>
                <a:latin typeface="Arial" panose="020B0604020202020204" pitchFamily="34" charset="0"/>
              </a:rPr>
              <a:t>বিশ্বাস।</a:t>
            </a:r>
            <a:endParaRPr lang="en-US" sz="3600" b="1" dirty="0">
              <a:latin typeface="Andalus" pitchFamily="18" charset="-78"/>
              <a:cs typeface="Andalus" pitchFamily="18" charset="-78"/>
            </a:endParaRPr>
          </a:p>
        </p:txBody>
      </p:sp>
      <p:sp>
        <p:nvSpPr>
          <p:cNvPr id="3" name="Rounded Rectangle 2"/>
          <p:cNvSpPr/>
          <p:nvPr/>
        </p:nvSpPr>
        <p:spPr>
          <a:xfrm>
            <a:off x="1219200" y="2133600"/>
            <a:ext cx="7239000" cy="4114800"/>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marL="54851" marR="417563" indent="146304" algn="just">
              <a:spcBef>
                <a:spcPts val="624"/>
              </a:spcBef>
            </a:pPr>
            <a:r>
              <a:rPr lang="as-IN" sz="2000" dirty="0">
                <a:solidFill>
                  <a:srgbClr val="7030A0"/>
                </a:solidFill>
                <a:latin typeface="Arial" panose="020B0604020202020204" pitchFamily="34" charset="0"/>
              </a:rPr>
              <a:t>আখিরাত </a:t>
            </a:r>
            <a:r>
              <a:rPr lang="as-IN" sz="2000" dirty="0" smtClean="0">
                <a:solidFill>
                  <a:srgbClr val="7030A0"/>
                </a:solidFill>
                <a:latin typeface="Arial" panose="020B0604020202020204" pitchFamily="34" charset="0"/>
              </a:rPr>
              <a:t>হ</a:t>
            </a:r>
            <a:r>
              <a:rPr lang="en-US" sz="2000" dirty="0" err="1" smtClean="0">
                <a:solidFill>
                  <a:srgbClr val="7030A0"/>
                </a:solidFill>
                <a:latin typeface="Arial" panose="020B0604020202020204" pitchFamily="34" charset="0"/>
              </a:rPr>
              <a:t>লো</a:t>
            </a:r>
            <a:r>
              <a:rPr lang="as-IN" sz="2000" dirty="0" smtClean="0">
                <a:solidFill>
                  <a:srgbClr val="7030A0"/>
                </a:solidFill>
                <a:latin typeface="Arial" panose="020B0604020202020204" pitchFamily="34" charset="0"/>
              </a:rPr>
              <a:t> </a:t>
            </a:r>
            <a:r>
              <a:rPr lang="as-IN" sz="2000" dirty="0">
                <a:solidFill>
                  <a:srgbClr val="7030A0"/>
                </a:solidFill>
                <a:latin typeface="Arial" panose="020B0604020202020204" pitchFamily="34" charset="0"/>
              </a:rPr>
              <a:t>পরকাল । দুনিয়ার জীবনের পর মানুষের আরও একটি জীবন রয়েছে। এ জীবন ও স্থায়ী ও অনন্তকালব্যাপী। এটাই </a:t>
            </a:r>
            <a:r>
              <a:rPr lang="as-IN" sz="2000" dirty="0" smtClean="0">
                <a:solidFill>
                  <a:srgbClr val="7030A0"/>
                </a:solidFill>
                <a:latin typeface="Arial" panose="020B0604020202020204" pitchFamily="34" charset="0"/>
              </a:rPr>
              <a:t>হ</a:t>
            </a:r>
            <a:r>
              <a:rPr lang="en-US" sz="2000" dirty="0" err="1" smtClean="0">
                <a:solidFill>
                  <a:srgbClr val="7030A0"/>
                </a:solidFill>
                <a:latin typeface="Arial" panose="020B0604020202020204" pitchFamily="34" charset="0"/>
              </a:rPr>
              <a:t>লো</a:t>
            </a:r>
            <a:r>
              <a:rPr lang="as-IN" sz="2000" dirty="0" smtClean="0">
                <a:solidFill>
                  <a:srgbClr val="7030A0"/>
                </a:solidFill>
                <a:latin typeface="Arial" panose="020B0604020202020204" pitchFamily="34" charset="0"/>
              </a:rPr>
              <a:t>পরকাল </a:t>
            </a:r>
            <a:r>
              <a:rPr lang="as-IN" sz="2000" dirty="0">
                <a:solidFill>
                  <a:srgbClr val="7030A0"/>
                </a:solidFill>
                <a:latin typeface="Arial" panose="020B0604020202020204" pitchFamily="34" charset="0"/>
              </a:rPr>
              <a:t>।</a:t>
            </a:r>
            <a:r>
              <a:rPr lang="as-IN" sz="2000" dirty="0">
                <a:solidFill>
                  <a:srgbClr val="000000"/>
                </a:solidFill>
                <a:latin typeface="Arial" panose="020B0604020202020204" pitchFamily="34" charset="0"/>
              </a:rPr>
              <a:t> আখিরাত বা পরকালের শুরু আছে কিন্তু শেষ নেই। ওঁ কিয়ামত, কবর, হাশর, মিযান, সিরাত, জান্নাত, জাহান্নাম ইত্যাদি আখিরাত জীবনের একেকটি স্তর। </a:t>
            </a:r>
            <a:endParaRPr lang="as-IN" sz="2000" dirty="0"/>
          </a:p>
          <a:p>
            <a:pPr marL="4501896" marR="1432560"/>
            <a:r>
              <a:rPr lang="as-IN" sz="700" dirty="0">
                <a:solidFill>
                  <a:srgbClr val="FFFF00"/>
                </a:solidFill>
                <a:latin typeface="Arial" panose="020B0604020202020204" pitchFamily="34" charset="0"/>
              </a:rPr>
              <a:t>. </a:t>
            </a:r>
            <a:endParaRPr lang="as-IN" sz="3600" dirty="0"/>
          </a:p>
          <a:p>
            <a:pPr marL="4544568" marR="1389888"/>
            <a:r>
              <a:rPr lang="as-IN" sz="700" dirty="0">
                <a:solidFill>
                  <a:srgbClr val="FFFF00"/>
                </a:solidFill>
                <a:latin typeface="Arial" panose="020B0604020202020204" pitchFamily="34" charset="0"/>
              </a:rPr>
              <a:t>.</a:t>
            </a:r>
            <a:endParaRPr lang="en-US" sz="3600" b="1" dirty="0">
              <a:latin typeface="Andalus" pitchFamily="18" charset="-78"/>
              <a:cs typeface="Andalus" pitchFamily="18" charset="-78"/>
            </a:endParaRPr>
          </a:p>
        </p:txBody>
      </p:sp>
    </p:spTree>
    <p:extLst>
      <p:ext uri="{BB962C8B-B14F-4D97-AF65-F5344CB8AC3E}">
        <p14:creationId xmlns:p14="http://schemas.microsoft.com/office/powerpoint/2010/main" val="270661231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914400" y="381000"/>
            <a:ext cx="7543800" cy="5867400"/>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marL="54851" marR="417563" indent="146304" algn="just">
              <a:spcBef>
                <a:spcPts val="624"/>
              </a:spcBef>
            </a:pPr>
            <a:r>
              <a:rPr lang="as-IN" sz="3200" dirty="0">
                <a:solidFill>
                  <a:srgbClr val="000000"/>
                </a:solidFill>
                <a:latin typeface="Arial" panose="020B0604020202020204" pitchFamily="34" charset="0"/>
              </a:rPr>
              <a:t>আখিরাত </a:t>
            </a:r>
            <a:r>
              <a:rPr lang="as-IN" sz="3200" dirty="0" smtClean="0">
                <a:solidFill>
                  <a:srgbClr val="000000"/>
                </a:solidFill>
                <a:latin typeface="Arial" panose="020B0604020202020204" pitchFamily="34" charset="0"/>
              </a:rPr>
              <a:t>হ</a:t>
            </a:r>
            <a:r>
              <a:rPr lang="en-US" sz="3200" dirty="0" err="1" smtClean="0">
                <a:solidFill>
                  <a:srgbClr val="000000"/>
                </a:solidFill>
                <a:latin typeface="Arial" panose="020B0604020202020204" pitchFamily="34" charset="0"/>
              </a:rPr>
              <a:t>লো</a:t>
            </a:r>
            <a:r>
              <a:rPr lang="as-IN" sz="3200" dirty="0" smtClean="0">
                <a:solidFill>
                  <a:srgbClr val="000000"/>
                </a:solidFill>
                <a:latin typeface="Arial" panose="020B0604020202020204" pitchFamily="34" charset="0"/>
              </a:rPr>
              <a:t> </a:t>
            </a:r>
            <a:r>
              <a:rPr lang="as-IN" sz="3200" dirty="0">
                <a:solidFill>
                  <a:srgbClr val="000000"/>
                </a:solidFill>
                <a:latin typeface="Arial" panose="020B0604020202020204" pitchFamily="34" charset="0"/>
              </a:rPr>
              <a:t>পরকাল । দুনিয়ার জীবনের পর মানুষের আরও একটি জীবন রয়েছে। এ জীবন ও স্থায়ী ও অনন্তকালব্যাপী। এটাই </a:t>
            </a:r>
            <a:r>
              <a:rPr lang="as-IN" sz="3200" dirty="0" smtClean="0">
                <a:solidFill>
                  <a:srgbClr val="000000"/>
                </a:solidFill>
                <a:latin typeface="Arial" panose="020B0604020202020204" pitchFamily="34" charset="0"/>
              </a:rPr>
              <a:t>হ</a:t>
            </a:r>
            <a:r>
              <a:rPr lang="en-US" sz="3200" dirty="0" err="1" smtClean="0">
                <a:solidFill>
                  <a:srgbClr val="000000"/>
                </a:solidFill>
                <a:latin typeface="Arial" panose="020B0604020202020204" pitchFamily="34" charset="0"/>
              </a:rPr>
              <a:t>লো</a:t>
            </a:r>
            <a:r>
              <a:rPr lang="as-IN" sz="3200" dirty="0" smtClean="0">
                <a:solidFill>
                  <a:srgbClr val="000000"/>
                </a:solidFill>
                <a:latin typeface="Arial" panose="020B0604020202020204" pitchFamily="34" charset="0"/>
              </a:rPr>
              <a:t> </a:t>
            </a:r>
            <a:r>
              <a:rPr lang="as-IN" sz="3200" dirty="0">
                <a:solidFill>
                  <a:srgbClr val="000000"/>
                </a:solidFill>
                <a:latin typeface="Arial" panose="020B0604020202020204" pitchFamily="34" charset="0"/>
              </a:rPr>
              <a:t>পরকাল । আখিরাত বা পরকালের শুরু আছে কিন্তু শেষ নেই। </a:t>
            </a:r>
            <a:r>
              <a:rPr lang="as-IN" sz="3600" dirty="0">
                <a:solidFill>
                  <a:srgbClr val="000000"/>
                </a:solidFill>
                <a:latin typeface="Arial" panose="020B0604020202020204" pitchFamily="34" charset="0"/>
              </a:rPr>
              <a:t>ওঁ কিয়ামত, কবর, হাশর, মিযান, সিরাত, জান্নাত, জাহান্নাম ইত্যাদি আখিরাত জীবনের একেকটি স্তর। </a:t>
            </a:r>
            <a:endParaRPr lang="as-IN" sz="3600" dirty="0"/>
          </a:p>
          <a:p>
            <a:pPr marL="4501896" marR="1432560"/>
            <a:r>
              <a:rPr lang="as-IN" sz="700" dirty="0">
                <a:solidFill>
                  <a:srgbClr val="FFFF00"/>
                </a:solidFill>
                <a:latin typeface="Arial" panose="020B0604020202020204" pitchFamily="34" charset="0"/>
              </a:rPr>
              <a:t>. </a:t>
            </a:r>
            <a:endParaRPr lang="as-IN" sz="3600" dirty="0"/>
          </a:p>
          <a:p>
            <a:pPr marL="4544568" marR="1389888"/>
            <a:r>
              <a:rPr lang="as-IN" sz="700" dirty="0">
                <a:solidFill>
                  <a:srgbClr val="FFFF00"/>
                </a:solidFill>
                <a:latin typeface="Arial" panose="020B0604020202020204" pitchFamily="34" charset="0"/>
              </a:rPr>
              <a:t>.</a:t>
            </a:r>
            <a:endParaRPr lang="en-US" sz="3600" b="1" dirty="0">
              <a:latin typeface="Andalus" pitchFamily="18" charset="-78"/>
              <a:cs typeface="Andalus" pitchFamily="18" charset="-78"/>
            </a:endParaRPr>
          </a:p>
        </p:txBody>
      </p:sp>
    </p:spTree>
    <p:extLst>
      <p:ext uri="{BB962C8B-B14F-4D97-AF65-F5344CB8AC3E}">
        <p14:creationId xmlns:p14="http://schemas.microsoft.com/office/powerpoint/2010/main" val="15557690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219200" y="457200"/>
            <a:ext cx="7239000" cy="1676400"/>
          </a:xfrm>
          <a:prstGeom prst="ellipse">
            <a:avLst/>
          </a:prstGeom>
          <a:ln w="127000" cmpd="dbl">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as-IN" sz="3600">
                <a:solidFill>
                  <a:srgbClr val="000000"/>
                </a:solidFill>
                <a:latin typeface="Arial" panose="020B0604020202020204" pitchFamily="34" charset="0"/>
              </a:rPr>
              <a:t>৬. তাকদিরের প্রতি বিশ্বাস</a:t>
            </a:r>
            <a:endParaRPr lang="en-US" sz="3600" b="1" dirty="0">
              <a:latin typeface="Andalus" pitchFamily="18" charset="-78"/>
              <a:cs typeface="Andalus" pitchFamily="18" charset="-78"/>
            </a:endParaRPr>
          </a:p>
        </p:txBody>
      </p:sp>
      <p:sp>
        <p:nvSpPr>
          <p:cNvPr id="3" name="Rounded Rectangle 2"/>
          <p:cNvSpPr/>
          <p:nvPr/>
        </p:nvSpPr>
        <p:spPr>
          <a:xfrm>
            <a:off x="533400" y="2148348"/>
            <a:ext cx="8229600" cy="4481052"/>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just"/>
            <a:r>
              <a:rPr lang="as-IN" sz="2400" dirty="0">
                <a:solidFill>
                  <a:srgbClr val="7030A0"/>
                </a:solidFill>
                <a:latin typeface="Arial" panose="020B0604020202020204" pitchFamily="34" charset="0"/>
              </a:rPr>
              <a:t>তাকদির অর্থ ভাগ্য। তাকদির আল্লাহ তায়ালা থেকে নির্ধারিত। </a:t>
            </a:r>
            <a:r>
              <a:rPr lang="as-IN" sz="2400" dirty="0" smtClean="0">
                <a:solidFill>
                  <a:srgbClr val="7030A0"/>
                </a:solidFill>
                <a:latin typeface="Arial" panose="020B0604020202020204" pitchFamily="34" charset="0"/>
              </a:rPr>
              <a:t>ভ</a:t>
            </a:r>
            <a:r>
              <a:rPr lang="en-US" sz="2400" dirty="0" err="1" smtClean="0">
                <a:solidFill>
                  <a:srgbClr val="7030A0"/>
                </a:solidFill>
                <a:latin typeface="Arial" panose="020B0604020202020204" pitchFamily="34" charset="0"/>
              </a:rPr>
              <a:t>লো</a:t>
            </a:r>
            <a:r>
              <a:rPr lang="as-IN" sz="2400" dirty="0" smtClean="0">
                <a:solidFill>
                  <a:srgbClr val="7030A0"/>
                </a:solidFill>
                <a:latin typeface="Arial" panose="020B0604020202020204" pitchFamily="34" charset="0"/>
              </a:rPr>
              <a:t>-মন্দ </a:t>
            </a:r>
            <a:r>
              <a:rPr lang="as-IN" sz="2400" dirty="0">
                <a:solidFill>
                  <a:srgbClr val="7030A0"/>
                </a:solidFill>
                <a:latin typeface="Arial" panose="020B0604020202020204" pitchFamily="34" charset="0"/>
              </a:rPr>
              <a:t>যা কিছু হয় সবই আল্লাহ তায়ালার হুকুমে হয়। </a:t>
            </a:r>
            <a:r>
              <a:rPr lang="as-IN" sz="2400" dirty="0">
                <a:solidFill>
                  <a:srgbClr val="000000"/>
                </a:solidFill>
                <a:latin typeface="Arial" panose="020B0604020202020204" pitchFamily="34" charset="0"/>
              </a:rPr>
              <a:t>সুতরাং দুনিয়াতে </a:t>
            </a:r>
            <a:r>
              <a:rPr lang="as-IN" sz="2400" dirty="0" smtClean="0">
                <a:solidFill>
                  <a:srgbClr val="000000"/>
                </a:solidFill>
                <a:latin typeface="Arial" panose="020B0604020202020204" pitchFamily="34" charset="0"/>
              </a:rPr>
              <a:t>ভ</a:t>
            </a:r>
            <a:r>
              <a:rPr lang="en-US" sz="2400" dirty="0" err="1" smtClean="0">
                <a:solidFill>
                  <a:srgbClr val="000000"/>
                </a:solidFill>
                <a:latin typeface="Arial" panose="020B0604020202020204" pitchFamily="34" charset="0"/>
              </a:rPr>
              <a:t>লো</a:t>
            </a:r>
            <a:r>
              <a:rPr lang="as-IN" sz="2400" dirty="0" smtClean="0">
                <a:solidFill>
                  <a:srgbClr val="000000"/>
                </a:solidFill>
                <a:latin typeface="Arial" panose="020B0604020202020204" pitchFamily="34" charset="0"/>
              </a:rPr>
              <a:t> </a:t>
            </a:r>
            <a:r>
              <a:rPr lang="as-IN" sz="2400" dirty="0">
                <a:solidFill>
                  <a:srgbClr val="000000"/>
                </a:solidFill>
                <a:latin typeface="Arial" panose="020B0604020202020204" pitchFamily="34" charset="0"/>
              </a:rPr>
              <a:t>কিছু লাভ করলে আনন্দে আত্মহারা হওয়া যাবে না। বরং এটি আল্লাহরই দান। তাই আল্লাহ তায়ালার শুকুর কৃতজ্ঞতা প্রকাশ করতে হবে। অন্যদিকে বিপদে-আপদে বা </a:t>
            </a:r>
            <a:r>
              <a:rPr lang="as-IN" sz="2400" dirty="0" smtClean="0">
                <a:solidFill>
                  <a:srgbClr val="000000"/>
                </a:solidFill>
                <a:latin typeface="Arial" panose="020B0604020202020204" pitchFamily="34" charset="0"/>
              </a:rPr>
              <a:t>কো</a:t>
            </a:r>
            <a:r>
              <a:rPr lang="en-US" sz="2400" dirty="0" err="1" smtClean="0">
                <a:solidFill>
                  <a:srgbClr val="000000"/>
                </a:solidFill>
                <a:latin typeface="Arial" panose="020B0604020202020204" pitchFamily="34" charset="0"/>
              </a:rPr>
              <a:t>নো</a:t>
            </a:r>
            <a:r>
              <a:rPr lang="as-IN" sz="2400" dirty="0" smtClean="0">
                <a:solidFill>
                  <a:srgbClr val="000000"/>
                </a:solidFill>
                <a:latin typeface="Arial" panose="020B0604020202020204" pitchFamily="34" charset="0"/>
              </a:rPr>
              <a:t> </a:t>
            </a:r>
            <a:r>
              <a:rPr lang="as-IN" sz="2400" dirty="0">
                <a:solidFill>
                  <a:srgbClr val="000000"/>
                </a:solidFill>
                <a:latin typeface="Arial" panose="020B0604020202020204" pitchFamily="34" charset="0"/>
              </a:rPr>
              <a:t>ক্ষতির সম্মুখীন হলে হতাশ হওয়া যাবে না। এর জন্য অন্যায় ও দুর্নীতি করা যাবে না। বরং এটিও আল্লাহ তায়ালার তরফ থেকেই এসেছে। সুতরাং এ অবস্থায় সবর বা ধৈর্যধারণ করতে হবে। আল্লাহর নিকট সাহায্য চাইতে হবে । অতএব, আমরা তাকদিরে বিশ্বাস করব এবং </a:t>
            </a:r>
            <a:r>
              <a:rPr lang="as-IN" sz="2400" dirty="0" smtClean="0">
                <a:solidFill>
                  <a:srgbClr val="000000"/>
                </a:solidFill>
                <a:latin typeface="Arial" panose="020B0604020202020204" pitchFamily="34" charset="0"/>
              </a:rPr>
              <a:t>সাধ্যম</a:t>
            </a:r>
            <a:r>
              <a:rPr lang="en-US" sz="2400" dirty="0" err="1" smtClean="0">
                <a:solidFill>
                  <a:srgbClr val="000000"/>
                </a:solidFill>
                <a:latin typeface="Arial" panose="020B0604020202020204" pitchFamily="34" charset="0"/>
              </a:rPr>
              <a:t>তো</a:t>
            </a:r>
            <a:r>
              <a:rPr lang="as-IN" sz="2400" dirty="0" smtClean="0">
                <a:solidFill>
                  <a:srgbClr val="000000"/>
                </a:solidFill>
                <a:latin typeface="Arial" panose="020B0604020202020204" pitchFamily="34" charset="0"/>
              </a:rPr>
              <a:t> </a:t>
            </a:r>
            <a:r>
              <a:rPr lang="as-IN" sz="2400" dirty="0">
                <a:solidFill>
                  <a:srgbClr val="000000"/>
                </a:solidFill>
                <a:latin typeface="Arial" panose="020B0604020202020204" pitchFamily="34" charset="0"/>
              </a:rPr>
              <a:t>নেক কাজ করব।</a:t>
            </a:r>
            <a:endParaRPr lang="en-US" sz="2400" b="1" dirty="0">
              <a:latin typeface="Andalus" pitchFamily="18" charset="-78"/>
              <a:cs typeface="Andalus" pitchFamily="18" charset="-78"/>
            </a:endParaRPr>
          </a:p>
        </p:txBody>
      </p:sp>
    </p:spTree>
    <p:extLst>
      <p:ext uri="{BB962C8B-B14F-4D97-AF65-F5344CB8AC3E}">
        <p14:creationId xmlns:p14="http://schemas.microsoft.com/office/powerpoint/2010/main" val="123877052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219200" y="457200"/>
            <a:ext cx="7239000" cy="1676400"/>
          </a:xfrm>
          <a:prstGeom prst="ellipse">
            <a:avLst/>
          </a:prstGeom>
          <a:ln w="127000" cmpd="dbl">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as-IN" sz="3600">
                <a:solidFill>
                  <a:srgbClr val="000000"/>
                </a:solidFill>
                <a:latin typeface="Arial" panose="020B0604020202020204" pitchFamily="34" charset="0"/>
              </a:rPr>
              <a:t>৭. মৃত্যুর পর পুনরুত্থানের প্রতি বিশ্বাস</a:t>
            </a:r>
            <a:endParaRPr lang="en-US" sz="3600" b="1" dirty="0">
              <a:latin typeface="Andalus" pitchFamily="18" charset="-78"/>
              <a:cs typeface="Andalus" pitchFamily="18" charset="-78"/>
            </a:endParaRPr>
          </a:p>
        </p:txBody>
      </p:sp>
      <p:sp>
        <p:nvSpPr>
          <p:cNvPr id="3" name="Rounded Rectangle 2"/>
          <p:cNvSpPr/>
          <p:nvPr/>
        </p:nvSpPr>
        <p:spPr>
          <a:xfrm>
            <a:off x="1219200" y="2133600"/>
            <a:ext cx="7239000" cy="4114800"/>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spcBef>
                <a:spcPts val="1220"/>
              </a:spcBef>
            </a:pPr>
            <a:r>
              <a:rPr lang="as-IN" sz="2000" dirty="0">
                <a:solidFill>
                  <a:srgbClr val="7030A0"/>
                </a:solidFill>
                <a:latin typeface="Arial" panose="020B0604020202020204" pitchFamily="34" charset="0"/>
              </a:rPr>
              <a:t>মৃত্যুর পর আমাদের পুনরায় জীবিত করা হবে। দুনিয়ার প্রথম মানব হযরত আদম (আ.) থেকে কিয়ামত পর্যন্ত যত মানুষ আসবে সকলকেই আল্লাহ তায়ালা জীবিত করবেন। একেই বলা হয় পুনরুত্থান। </a:t>
            </a:r>
            <a:r>
              <a:rPr lang="as-IN" sz="2000" dirty="0">
                <a:solidFill>
                  <a:srgbClr val="000000"/>
                </a:solidFill>
                <a:latin typeface="Arial" panose="020B0604020202020204" pitchFamily="34" charset="0"/>
              </a:rPr>
              <a:t>এ সময় সবাই হাশরের ময়দানে সমবেত হবে। আল্লাহ তায়ালা সেদিন প্রত্যেকের নিকট নিজ নিজ আমলের হিসাব চাইবেন। আমাদের সেদিন তাঁর নিকট জবাবদিহি করতে হবে। আল্লাহ তায়ালা সেখানে পাপ-পুণ্যের ওজন করবেন, হিসাব নেবেন। তিনিই হবেন একমাত্র বিচারক। অতঃপর </a:t>
            </a:r>
            <a:r>
              <a:rPr lang="as-IN" sz="2000" dirty="0" smtClean="0">
                <a:solidFill>
                  <a:srgbClr val="000000"/>
                </a:solidFill>
                <a:latin typeface="Arial" panose="020B0604020202020204" pitchFamily="34" charset="0"/>
              </a:rPr>
              <a:t>ভা</a:t>
            </a:r>
            <a:r>
              <a:rPr lang="en-US" sz="2000" dirty="0" err="1" smtClean="0">
                <a:solidFill>
                  <a:srgbClr val="000000"/>
                </a:solidFill>
                <a:latin typeface="Arial" panose="020B0604020202020204" pitchFamily="34" charset="0"/>
              </a:rPr>
              <a:t>লো</a:t>
            </a:r>
            <a:r>
              <a:rPr lang="as-IN" sz="2000" dirty="0" smtClean="0">
                <a:solidFill>
                  <a:srgbClr val="000000"/>
                </a:solidFill>
                <a:latin typeface="Arial" panose="020B0604020202020204" pitchFamily="34" charset="0"/>
              </a:rPr>
              <a:t> </a:t>
            </a:r>
            <a:r>
              <a:rPr lang="as-IN" sz="2000" dirty="0">
                <a:solidFill>
                  <a:srgbClr val="000000"/>
                </a:solidFill>
                <a:latin typeface="Arial" panose="020B0604020202020204" pitchFamily="34" charset="0"/>
              </a:rPr>
              <a:t>কাজের পুরস্কার ও মন্দ কাজের জন্য শাস্তি দেওয়া হবে। </a:t>
            </a:r>
            <a:endParaRPr lang="as-IN" sz="2000" dirty="0"/>
          </a:p>
        </p:txBody>
      </p:sp>
    </p:spTree>
    <p:extLst>
      <p:ext uri="{BB962C8B-B14F-4D97-AF65-F5344CB8AC3E}">
        <p14:creationId xmlns:p14="http://schemas.microsoft.com/office/powerpoint/2010/main" val="325674534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219200" y="1143000"/>
            <a:ext cx="7239000" cy="5105400"/>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spcBef>
                <a:spcPts val="1428"/>
              </a:spcBef>
            </a:pPr>
            <a:r>
              <a:rPr lang="as-IN" sz="3600" dirty="0">
                <a:solidFill>
                  <a:srgbClr val="000000"/>
                </a:solidFill>
                <a:latin typeface="Arial" panose="020B0604020202020204" pitchFamily="34" charset="0"/>
              </a:rPr>
              <a:t>উল্লিখিত সাতটি বিষয়ের প্রতি বিশ্বাস করা অপরিহার্য। </a:t>
            </a:r>
            <a:r>
              <a:rPr lang="as-IN" sz="3600" dirty="0" smtClean="0">
                <a:solidFill>
                  <a:srgbClr val="000000"/>
                </a:solidFill>
                <a:latin typeface="Arial" panose="020B0604020202020204" pitchFamily="34" charset="0"/>
              </a:rPr>
              <a:t>এগু</a:t>
            </a:r>
            <a:r>
              <a:rPr lang="en-US" sz="3600" dirty="0" err="1" smtClean="0">
                <a:solidFill>
                  <a:srgbClr val="000000"/>
                </a:solidFill>
                <a:latin typeface="Arial" panose="020B0604020202020204" pitchFamily="34" charset="0"/>
              </a:rPr>
              <a:t>লো</a:t>
            </a:r>
            <a:r>
              <a:rPr lang="as-IN" sz="3600" dirty="0" smtClean="0">
                <a:solidFill>
                  <a:srgbClr val="000000"/>
                </a:solidFill>
                <a:latin typeface="Arial" panose="020B0604020202020204" pitchFamily="34" charset="0"/>
              </a:rPr>
              <a:t>র </a:t>
            </a:r>
            <a:r>
              <a:rPr lang="as-IN" sz="3600" dirty="0">
                <a:solidFill>
                  <a:srgbClr val="000000"/>
                </a:solidFill>
                <a:latin typeface="Arial" panose="020B0604020202020204" pitchFamily="34" charset="0"/>
              </a:rPr>
              <a:t>প্রতি আন্তরিক বিশ্বাস, মৌখিক স্বীকৃতি ও </a:t>
            </a:r>
            <a:endParaRPr lang="as-IN" sz="3600" dirty="0"/>
          </a:p>
          <a:p>
            <a:pPr>
              <a:spcBef>
                <a:spcPts val="536"/>
              </a:spcBef>
            </a:pPr>
            <a:r>
              <a:rPr lang="as-IN" sz="3600" dirty="0">
                <a:solidFill>
                  <a:srgbClr val="000000"/>
                </a:solidFill>
                <a:latin typeface="Arial" panose="020B0604020202020204" pitchFamily="34" charset="0"/>
              </a:rPr>
              <a:t>তদনুযায়ী আমল করলে আমরা প্রকৃত মুমিন হতে পারব। </a:t>
            </a:r>
            <a:endParaRPr lang="as-IN" sz="3600" dirty="0"/>
          </a:p>
          <a:p>
            <a:r>
              <a:rPr lang="as-IN" sz="3600" dirty="0"/>
              <a:t/>
            </a:r>
            <a:br>
              <a:rPr lang="as-IN" sz="3600" dirty="0"/>
            </a:br>
            <a:endParaRPr lang="en-US" sz="3600" b="1" dirty="0">
              <a:latin typeface="Andalus" pitchFamily="18" charset="-78"/>
              <a:cs typeface="Andalus" pitchFamily="18" charset="-78"/>
            </a:endParaRPr>
          </a:p>
        </p:txBody>
      </p:sp>
    </p:spTree>
    <p:extLst>
      <p:ext uri="{BB962C8B-B14F-4D97-AF65-F5344CB8AC3E}">
        <p14:creationId xmlns:p14="http://schemas.microsoft.com/office/powerpoint/2010/main" val="287618515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219200" y="457200"/>
            <a:ext cx="7239000" cy="1676400"/>
          </a:xfrm>
          <a:prstGeom prst="ellipse">
            <a:avLst/>
          </a:prstGeom>
          <a:ln w="127000" cmpd="dbl">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as-IN" sz="3600">
                <a:solidFill>
                  <a:srgbClr val="000000"/>
                </a:solidFill>
                <a:latin typeface="Arial" panose="020B0604020202020204" pitchFamily="34" charset="0"/>
              </a:rPr>
              <a:t>ইমান আনার শুভ পরিণাম</a:t>
            </a:r>
            <a:endParaRPr lang="en-US" sz="3600" b="1" dirty="0">
              <a:latin typeface="Andalus" pitchFamily="18" charset="-78"/>
              <a:cs typeface="Andalus" pitchFamily="18" charset="-78"/>
            </a:endParaRPr>
          </a:p>
        </p:txBody>
      </p:sp>
      <p:sp>
        <p:nvSpPr>
          <p:cNvPr id="3" name="Rounded Rectangle 2"/>
          <p:cNvSpPr/>
          <p:nvPr/>
        </p:nvSpPr>
        <p:spPr>
          <a:xfrm>
            <a:off x="1219200" y="2133600"/>
            <a:ext cx="7239000" cy="4114800"/>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just"/>
            <a:r>
              <a:rPr lang="as-IN" sz="3600" dirty="0">
                <a:solidFill>
                  <a:srgbClr val="000000"/>
                </a:solidFill>
                <a:latin typeface="Arial" panose="020B0604020202020204" pitchFamily="34" charset="0"/>
              </a:rPr>
              <a:t>ইমান আল্লাহর একটি বড় নিয়ামত। ইমানের মাধ্যমে মানুষ দুনিয়া ও আখিরাতে কল্যাণ লাভ করতে পারে। মুমিন ব্যক্তি দুনিয়াতে শ্রদ্ধা, সম্মান, কল্যাণ ও সাফল্য লাভ করেন। সকলেই </a:t>
            </a:r>
            <a:r>
              <a:rPr lang="as-IN" sz="3600" dirty="0" smtClean="0">
                <a:solidFill>
                  <a:srgbClr val="000000"/>
                </a:solidFill>
                <a:latin typeface="Arial" panose="020B0604020202020204" pitchFamily="34" charset="0"/>
              </a:rPr>
              <a:t>তাকে</a:t>
            </a:r>
            <a:r>
              <a:rPr lang="en-US" sz="3600" dirty="0" smtClean="0">
                <a:solidFill>
                  <a:srgbClr val="000000"/>
                </a:solidFill>
                <a:latin typeface="Arial" panose="020B0604020202020204" pitchFamily="34" charset="0"/>
              </a:rPr>
              <a:t> </a:t>
            </a:r>
            <a:r>
              <a:rPr lang="en-US" sz="3600" dirty="0" err="1" smtClean="0">
                <a:solidFill>
                  <a:srgbClr val="000000"/>
                </a:solidFill>
                <a:latin typeface="Arial" panose="020B0604020202020204" pitchFamily="34" charset="0"/>
              </a:rPr>
              <a:t>ভালবাসে</a:t>
            </a:r>
            <a:r>
              <a:rPr lang="en-US" sz="3600" dirty="0" smtClean="0">
                <a:solidFill>
                  <a:srgbClr val="000000"/>
                </a:solidFill>
                <a:latin typeface="Arial" panose="020B0604020202020204" pitchFamily="34" charset="0"/>
              </a:rPr>
              <a:t>।</a:t>
            </a:r>
            <a:endParaRPr lang="en-US" sz="3600" b="1" dirty="0">
              <a:latin typeface="Andalus" pitchFamily="18" charset="-78"/>
              <a:cs typeface="Andalus" pitchFamily="18" charset="-78"/>
            </a:endParaRPr>
          </a:p>
        </p:txBody>
      </p:sp>
    </p:spTree>
    <p:extLst>
      <p:ext uri="{BB962C8B-B14F-4D97-AF65-F5344CB8AC3E}">
        <p14:creationId xmlns:p14="http://schemas.microsoft.com/office/powerpoint/2010/main" val="37721751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09600" y="381000"/>
            <a:ext cx="7848600" cy="5867400"/>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spcBef>
                <a:spcPts val="536"/>
              </a:spcBef>
            </a:pPr>
            <a:r>
              <a:rPr lang="as-IN" sz="2400" dirty="0" smtClean="0">
                <a:solidFill>
                  <a:srgbClr val="000000"/>
                </a:solidFill>
                <a:latin typeface="Arial" panose="020B0604020202020204" pitchFamily="34" charset="0"/>
              </a:rPr>
              <a:t>আল্লাহ </a:t>
            </a:r>
            <a:r>
              <a:rPr lang="as-IN" sz="2400" dirty="0">
                <a:solidFill>
                  <a:srgbClr val="000000"/>
                </a:solidFill>
                <a:latin typeface="Arial" panose="020B0604020202020204" pitchFamily="34" charset="0"/>
              </a:rPr>
              <a:t>তায়ালা </a:t>
            </a:r>
            <a:r>
              <a:rPr lang="as-IN" sz="2400" dirty="0" smtClean="0">
                <a:solidFill>
                  <a:srgbClr val="000000"/>
                </a:solidFill>
                <a:latin typeface="Arial" panose="020B0604020202020204" pitchFamily="34" charset="0"/>
              </a:rPr>
              <a:t>বলেন</a:t>
            </a:r>
            <a:r>
              <a:rPr lang="en-US" sz="2400" dirty="0" smtClean="0">
                <a:solidFill>
                  <a:srgbClr val="000000"/>
                </a:solidFill>
                <a:latin typeface="Arial" panose="020B0604020202020204" pitchFamily="34" charset="0"/>
              </a:rPr>
              <a:t>-</a:t>
            </a:r>
            <a:endParaRPr lang="as-IN" sz="3600" dirty="0"/>
          </a:p>
          <a:p>
            <a:r>
              <a:rPr lang="as-IN" sz="500" b="1" dirty="0">
                <a:solidFill>
                  <a:srgbClr val="000000"/>
                </a:solidFill>
                <a:latin typeface="Arial" panose="020B0604020202020204" pitchFamily="34" charset="0"/>
              </a:rPr>
              <a:t>-: </a:t>
            </a:r>
            <a:endParaRPr lang="as-IN" sz="3600" dirty="0"/>
          </a:p>
          <a:p>
            <a:r>
              <a:rPr lang="as-IN" sz="500" b="1" dirty="0">
                <a:solidFill>
                  <a:srgbClr val="000000"/>
                </a:solidFill>
                <a:latin typeface="Arial" panose="020B0604020202020204" pitchFamily="34" charset="0"/>
              </a:rPr>
              <a:t>: </a:t>
            </a:r>
            <a:endParaRPr lang="as-IN" sz="3600" dirty="0"/>
          </a:p>
          <a:p>
            <a:pPr>
              <a:spcBef>
                <a:spcPts val="5266"/>
              </a:spcBef>
            </a:pPr>
            <a:r>
              <a:rPr lang="ar-AE" sz="3600" b="1" dirty="0">
                <a:solidFill>
                  <a:srgbClr val="000000"/>
                </a:solidFill>
                <a:latin typeface="Arial" panose="020B0604020202020204" pitchFamily="34" charset="0"/>
              </a:rPr>
              <a:t>ولله الوزول شوله </a:t>
            </a:r>
            <a:r>
              <a:rPr lang="ar-AE" sz="3600" b="1" dirty="0" smtClean="0">
                <a:solidFill>
                  <a:srgbClr val="000000"/>
                </a:solidFill>
                <a:latin typeface="Arial" panose="020B0604020202020204" pitchFamily="34" charset="0"/>
              </a:rPr>
              <a:t>ولأؤمني</a:t>
            </a:r>
            <a:r>
              <a:rPr lang="ar-AE" sz="3600" b="1" dirty="0">
                <a:solidFill>
                  <a:srgbClr val="000000"/>
                </a:solidFill>
                <a:latin typeface="Arial" panose="020B0604020202020204" pitchFamily="34" charset="0"/>
              </a:rPr>
              <a:t> </a:t>
            </a:r>
            <a:endParaRPr lang="ar-AE" sz="3600" dirty="0"/>
          </a:p>
          <a:p>
            <a:pPr algn="just">
              <a:spcBef>
                <a:spcPts val="655"/>
              </a:spcBef>
            </a:pPr>
            <a:r>
              <a:rPr lang="as-IN" sz="3600" dirty="0">
                <a:solidFill>
                  <a:srgbClr val="000000"/>
                </a:solidFill>
                <a:latin typeface="Arial" panose="020B0604020202020204" pitchFamily="34" charset="0"/>
              </a:rPr>
              <a:t>অর্থ: “</a:t>
            </a:r>
            <a:r>
              <a:rPr lang="as-IN" sz="3600" dirty="0">
                <a:solidFill>
                  <a:srgbClr val="7030A0"/>
                </a:solidFill>
                <a:latin typeface="Arial" panose="020B0604020202020204" pitchFamily="34" charset="0"/>
              </a:rPr>
              <a:t>আর সম্মান </a:t>
            </a:r>
            <a:r>
              <a:rPr lang="en-US" sz="3600" dirty="0" err="1" smtClean="0">
                <a:solidFill>
                  <a:srgbClr val="7030A0"/>
                </a:solidFill>
                <a:latin typeface="Arial" panose="020B0604020202020204" pitchFamily="34" charset="0"/>
              </a:rPr>
              <a:t>তাকে</a:t>
            </a:r>
            <a:r>
              <a:rPr lang="en-US" sz="3600" dirty="0" smtClean="0">
                <a:solidFill>
                  <a:srgbClr val="7030A0"/>
                </a:solidFill>
                <a:latin typeface="Arial" panose="020B0604020202020204" pitchFamily="34" charset="0"/>
              </a:rPr>
              <a:t> </a:t>
            </a:r>
            <a:r>
              <a:rPr lang="en-US" sz="3600" dirty="0" err="1" smtClean="0">
                <a:solidFill>
                  <a:srgbClr val="7030A0"/>
                </a:solidFill>
                <a:latin typeface="Arial" panose="020B0604020202020204" pitchFamily="34" charset="0"/>
              </a:rPr>
              <a:t>তো</a:t>
            </a:r>
            <a:r>
              <a:rPr lang="as-IN" sz="3600" dirty="0" smtClean="0">
                <a:solidFill>
                  <a:srgbClr val="7030A0"/>
                </a:solidFill>
                <a:latin typeface="Arial" panose="020B0604020202020204" pitchFamily="34" charset="0"/>
              </a:rPr>
              <a:t> </a:t>
            </a:r>
            <a:r>
              <a:rPr lang="as-IN" sz="3600" dirty="0">
                <a:solidFill>
                  <a:srgbClr val="7030A0"/>
                </a:solidFill>
                <a:latin typeface="Arial" panose="020B0604020202020204" pitchFamily="34" charset="0"/>
              </a:rPr>
              <a:t>কেবল আল্লাহ, তাঁর রাসুল এবং মুমিনদের জন্যই।” (সূরা আল-মুনাফিকুন, আয়াত</a:t>
            </a:r>
            <a:endParaRPr lang="as-IN" sz="3600" dirty="0">
              <a:solidFill>
                <a:srgbClr val="7030A0"/>
              </a:solidFill>
            </a:endParaRPr>
          </a:p>
          <a:p>
            <a:r>
              <a:rPr lang="as-IN" sz="3600" dirty="0"/>
              <a:t/>
            </a:r>
            <a:br>
              <a:rPr lang="as-IN" sz="3600" dirty="0"/>
            </a:br>
            <a:endParaRPr lang="en-GB" sz="3600" dirty="0"/>
          </a:p>
        </p:txBody>
      </p:sp>
    </p:spTree>
    <p:extLst>
      <p:ext uri="{BB962C8B-B14F-4D97-AF65-F5344CB8AC3E}">
        <p14:creationId xmlns:p14="http://schemas.microsoft.com/office/powerpoint/2010/main" val="143544275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219200" y="457200"/>
            <a:ext cx="7239000" cy="1676400"/>
          </a:xfrm>
          <a:prstGeom prst="ellipse">
            <a:avLst/>
          </a:prstGeom>
          <a:ln w="127000" cmpd="dbl">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600" b="1" dirty="0">
              <a:latin typeface="Andalus" pitchFamily="18" charset="-78"/>
              <a:cs typeface="Andalus" pitchFamily="18" charset="-78"/>
            </a:endParaRPr>
          </a:p>
        </p:txBody>
      </p:sp>
      <p:sp>
        <p:nvSpPr>
          <p:cNvPr id="3" name="Rounded Rectangle 2"/>
          <p:cNvSpPr/>
          <p:nvPr/>
        </p:nvSpPr>
        <p:spPr>
          <a:xfrm>
            <a:off x="1219200" y="2133600"/>
            <a:ext cx="7239000" cy="4114800"/>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just"/>
            <a:endParaRPr lang="en-US" sz="3600" b="1" dirty="0">
              <a:latin typeface="Andalus" pitchFamily="18" charset="-78"/>
              <a:cs typeface="Andalus" pitchFamily="18"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676414"/>
            <a:ext cx="4572000" cy="133628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2436018"/>
            <a:ext cx="6248400" cy="3509963"/>
          </a:xfrm>
          <a:prstGeom prst="rect">
            <a:avLst/>
          </a:prstGeom>
        </p:spPr>
      </p:pic>
    </p:spTree>
    <p:extLst>
      <p:ext uri="{BB962C8B-B14F-4D97-AF65-F5344CB8AC3E}">
        <p14:creationId xmlns:p14="http://schemas.microsoft.com/office/powerpoint/2010/main" val="372732806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5800" y="381000"/>
            <a:ext cx="7924800" cy="6248400"/>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just">
              <a:spcBef>
                <a:spcPts val="655"/>
              </a:spcBef>
            </a:pPr>
            <a:r>
              <a:rPr lang="as-IN" sz="3600" dirty="0">
                <a:solidFill>
                  <a:srgbClr val="000000"/>
                </a:solidFill>
                <a:latin typeface="Arial" panose="020B0604020202020204" pitchFamily="34" charset="0"/>
              </a:rPr>
              <a:t>মুমিন ব্যক্তি আল্লাহ ও তাঁর রাসুলের প্রিয়পাত্র। আল্লাহ তায়ালা মুমিনদের </a:t>
            </a:r>
            <a:r>
              <a:rPr lang="en-US" sz="3600" dirty="0" err="1" smtClean="0">
                <a:solidFill>
                  <a:srgbClr val="000000"/>
                </a:solidFill>
                <a:latin typeface="Arial" panose="020B0604020202020204" pitchFamily="34" charset="0"/>
              </a:rPr>
              <a:t>ভালোবাসেন</a:t>
            </a:r>
            <a:r>
              <a:rPr lang="as-IN" sz="3600" dirty="0" smtClean="0">
                <a:solidFill>
                  <a:srgbClr val="000000"/>
                </a:solidFill>
                <a:latin typeface="Arial" panose="020B0604020202020204" pitchFamily="34" charset="0"/>
              </a:rPr>
              <a:t>।</a:t>
            </a:r>
            <a:r>
              <a:rPr lang="en-US" sz="3600" dirty="0" smtClean="0">
                <a:solidFill>
                  <a:srgbClr val="000000"/>
                </a:solidFill>
                <a:latin typeface="Arial" panose="020B0604020202020204" pitchFamily="34" charset="0"/>
              </a:rPr>
              <a:t> </a:t>
            </a:r>
          </a:p>
          <a:p>
            <a:pPr algn="just">
              <a:spcBef>
                <a:spcPts val="655"/>
              </a:spcBef>
            </a:pPr>
            <a:r>
              <a:rPr lang="as-IN" sz="3600" dirty="0" smtClean="0">
                <a:solidFill>
                  <a:srgbClr val="000000"/>
                </a:solidFill>
                <a:latin typeface="Arial" panose="020B0604020202020204" pitchFamily="34" charset="0"/>
              </a:rPr>
              <a:t>আখিরাতে </a:t>
            </a:r>
            <a:r>
              <a:rPr lang="as-IN" sz="3600" dirty="0">
                <a:solidFill>
                  <a:srgbClr val="000000"/>
                </a:solidFill>
                <a:latin typeface="Arial" panose="020B0604020202020204" pitchFamily="34" charset="0"/>
              </a:rPr>
              <a:t>তিনি মুমিনদের চিরশান্তির জান্নাত দান করবেন। মুমিনগণ সেখানে চিরকাল থাকবেন। জান্নাতের সকল নিয়ামত </a:t>
            </a:r>
            <a:r>
              <a:rPr lang="en-US" sz="3600" dirty="0" err="1" smtClean="0">
                <a:solidFill>
                  <a:srgbClr val="000000"/>
                </a:solidFill>
                <a:latin typeface="Arial" panose="020B0604020202020204" pitchFamily="34" charset="0"/>
              </a:rPr>
              <a:t>ভোগ</a:t>
            </a:r>
            <a:r>
              <a:rPr lang="as-IN" sz="3600" dirty="0" smtClean="0">
                <a:solidFill>
                  <a:srgbClr val="000000"/>
                </a:solidFill>
                <a:latin typeface="Arial" panose="020B0604020202020204" pitchFamily="34" charset="0"/>
              </a:rPr>
              <a:t> </a:t>
            </a:r>
            <a:r>
              <a:rPr lang="as-IN" sz="3600" dirty="0">
                <a:solidFill>
                  <a:srgbClr val="000000"/>
                </a:solidFill>
                <a:latin typeface="Arial" panose="020B0604020202020204" pitchFamily="34" charset="0"/>
              </a:rPr>
              <a:t>করবেন। আল্লাহ তায়ালা বলেন </a:t>
            </a:r>
            <a:endParaRPr lang="as-IN" sz="3600" dirty="0"/>
          </a:p>
          <a:p>
            <a:r>
              <a:rPr lang="as-IN" sz="600" dirty="0">
                <a:solidFill>
                  <a:srgbClr val="FFFF00"/>
                </a:solidFill>
                <a:latin typeface="Arial" panose="020B0604020202020204" pitchFamily="34" charset="0"/>
              </a:rPr>
              <a:t>. </a:t>
            </a:r>
            <a:endParaRPr lang="as-IN" sz="3600" dirty="0"/>
          </a:p>
          <a:p>
            <a:pPr>
              <a:spcBef>
                <a:spcPts val="179"/>
              </a:spcBef>
            </a:pPr>
            <a:r>
              <a:rPr lang="as-IN" sz="700" dirty="0">
                <a:solidFill>
                  <a:srgbClr val="000000"/>
                </a:solidFill>
                <a:latin typeface="Arial" panose="020B0604020202020204" pitchFamily="34" charset="0"/>
              </a:rPr>
              <a:t>য়; </a:t>
            </a:r>
            <a:endParaRPr lang="as-IN" sz="3600" dirty="0"/>
          </a:p>
          <a:p>
            <a:pPr>
              <a:spcBef>
                <a:spcPts val="3838"/>
              </a:spcBef>
            </a:pPr>
            <a:r>
              <a:rPr lang="as-IN" sz="700" dirty="0">
                <a:solidFill>
                  <a:srgbClr val="000000"/>
                </a:solidFill>
                <a:latin typeface="Arial" panose="020B0604020202020204" pitchFamily="34" charset="0"/>
              </a:rPr>
              <a:t>. </a:t>
            </a:r>
            <a:endParaRPr lang="as-IN" sz="3600" dirty="0"/>
          </a:p>
        </p:txBody>
      </p:sp>
    </p:spTree>
    <p:extLst>
      <p:ext uri="{BB962C8B-B14F-4D97-AF65-F5344CB8AC3E}">
        <p14:creationId xmlns:p14="http://schemas.microsoft.com/office/powerpoint/2010/main" val="32615097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219200" y="2133600"/>
            <a:ext cx="7239000" cy="4114800"/>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spcBef>
                <a:spcPts val="2194"/>
              </a:spcBef>
            </a:pPr>
            <a:r>
              <a:rPr lang="as-IN" sz="3600" dirty="0">
                <a:solidFill>
                  <a:srgbClr val="000000"/>
                </a:solidFill>
                <a:latin typeface="Arial" panose="020B0604020202020204" pitchFamily="34" charset="0"/>
              </a:rPr>
              <a:t>: “নিশ্চয়ই যারা ইমান আনে ও সৎকর্ম করে তাদের আপ্যায়নের জন্য রয়েছে ফিরদাউস জান্নাত। সেখানে তারা চিরকাল থাকবে।” (সূরা আল-কাহফ, আয়াত ১০৭-১০৮) </a:t>
            </a:r>
            <a:r>
              <a:rPr lang="en-US" sz="3600" dirty="0" smtClean="0">
                <a:solidFill>
                  <a:srgbClr val="000000"/>
                </a:solidFill>
                <a:latin typeface="Arial" panose="020B0604020202020204" pitchFamily="34" charset="0"/>
              </a:rPr>
              <a:t> </a:t>
            </a:r>
            <a:endParaRPr lang="as-IN" sz="3600" dirty="0"/>
          </a:p>
        </p:txBody>
      </p:sp>
    </p:spTree>
    <p:extLst>
      <p:ext uri="{BB962C8B-B14F-4D97-AF65-F5344CB8AC3E}">
        <p14:creationId xmlns:p14="http://schemas.microsoft.com/office/powerpoint/2010/main" val="183541693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09600" y="609600"/>
            <a:ext cx="7848600" cy="5638800"/>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just">
              <a:spcBef>
                <a:spcPts val="1471"/>
              </a:spcBef>
            </a:pPr>
            <a:endParaRPr lang="en-US" sz="3200" dirty="0" smtClean="0">
              <a:solidFill>
                <a:srgbClr val="000000"/>
              </a:solidFill>
              <a:latin typeface="Arial" panose="020B0604020202020204" pitchFamily="34" charset="0"/>
            </a:endParaRPr>
          </a:p>
          <a:p>
            <a:pPr algn="just">
              <a:spcBef>
                <a:spcPts val="1471"/>
              </a:spcBef>
            </a:pPr>
            <a:r>
              <a:rPr lang="as-IN" sz="3200" dirty="0" smtClean="0">
                <a:solidFill>
                  <a:srgbClr val="000000"/>
                </a:solidFill>
                <a:latin typeface="Arial" panose="020B0604020202020204" pitchFamily="34" charset="0"/>
              </a:rPr>
              <a:t>আমরা </a:t>
            </a:r>
            <a:r>
              <a:rPr lang="as-IN" sz="3200" dirty="0">
                <a:solidFill>
                  <a:srgbClr val="000000"/>
                </a:solidFill>
                <a:latin typeface="Arial" panose="020B0604020202020204" pitchFamily="34" charset="0"/>
              </a:rPr>
              <a:t>ইমানের প্রতিটি বিষয় সম্পর্কে ভালােভাবে পড়ব। এ সম্পর্কে জানব এবং দৃঢ়ভাবে বিশ্বাস করব। </a:t>
            </a:r>
            <a:r>
              <a:rPr lang="as-IN" sz="3600" dirty="0">
                <a:solidFill>
                  <a:srgbClr val="000000"/>
                </a:solidFill>
                <a:latin typeface="Arial" panose="020B0604020202020204" pitchFamily="34" charset="0"/>
              </a:rPr>
              <a:t>অতঃপর </a:t>
            </a:r>
            <a:r>
              <a:rPr lang="as-IN" sz="3600" dirty="0" smtClean="0">
                <a:solidFill>
                  <a:srgbClr val="000000"/>
                </a:solidFill>
                <a:latin typeface="Arial" panose="020B0604020202020204" pitchFamily="34" charset="0"/>
              </a:rPr>
              <a:t>এগু</a:t>
            </a:r>
            <a:r>
              <a:rPr lang="en-US" sz="3600" dirty="0" err="1" smtClean="0">
                <a:solidFill>
                  <a:srgbClr val="000000"/>
                </a:solidFill>
                <a:latin typeface="Arial" panose="020B0604020202020204" pitchFamily="34" charset="0"/>
              </a:rPr>
              <a:t>লো</a:t>
            </a:r>
            <a:r>
              <a:rPr lang="as-IN" sz="3600" dirty="0" smtClean="0">
                <a:solidFill>
                  <a:srgbClr val="000000"/>
                </a:solidFill>
                <a:latin typeface="Arial" panose="020B0604020202020204" pitchFamily="34" charset="0"/>
              </a:rPr>
              <a:t>র </a:t>
            </a:r>
            <a:r>
              <a:rPr lang="as-IN" sz="3600" dirty="0">
                <a:solidFill>
                  <a:srgbClr val="000000"/>
                </a:solidFill>
                <a:latin typeface="Arial" panose="020B0604020202020204" pitchFamily="34" charset="0"/>
              </a:rPr>
              <a:t>অনুসরণ করে নিজ জীবন গড়ে তুলব। আমরা সবসময় নেক কাজ করব। </a:t>
            </a:r>
            <a:r>
              <a:rPr lang="as-IN" sz="3600" dirty="0" smtClean="0">
                <a:solidFill>
                  <a:srgbClr val="000000"/>
                </a:solidFill>
                <a:latin typeface="Arial" panose="020B0604020202020204" pitchFamily="34" charset="0"/>
              </a:rPr>
              <a:t>কখ</a:t>
            </a:r>
            <a:r>
              <a:rPr lang="en-US" sz="3600" dirty="0" err="1" smtClean="0">
                <a:solidFill>
                  <a:srgbClr val="000000"/>
                </a:solidFill>
                <a:latin typeface="Arial" panose="020B0604020202020204" pitchFamily="34" charset="0"/>
              </a:rPr>
              <a:t>নো</a:t>
            </a:r>
            <a:r>
              <a:rPr lang="as-IN" sz="3600" dirty="0" smtClean="0">
                <a:solidFill>
                  <a:srgbClr val="000000"/>
                </a:solidFill>
                <a:latin typeface="Arial" panose="020B0604020202020204" pitchFamily="34" charset="0"/>
              </a:rPr>
              <a:t> </a:t>
            </a:r>
            <a:r>
              <a:rPr lang="as-IN" sz="3600" dirty="0">
                <a:solidFill>
                  <a:srgbClr val="000000"/>
                </a:solidFill>
                <a:latin typeface="Arial" panose="020B0604020202020204" pitchFamily="34" charset="0"/>
              </a:rPr>
              <a:t>অন্যায় ও অত্যাচার করব না। এভাবে আমরা দুনিয়া ও আখিরাতে শান্তি ও সফলতা লাভ করতে সক্ষম হব। </a:t>
            </a:r>
            <a:endParaRPr lang="as-IN" sz="3600" dirty="0"/>
          </a:p>
          <a:p>
            <a:r>
              <a:rPr lang="as-IN" sz="3600" dirty="0"/>
              <a:t/>
            </a:r>
            <a:br>
              <a:rPr lang="as-IN" sz="3600" dirty="0"/>
            </a:br>
            <a:endParaRPr lang="en-GB" sz="3600" dirty="0"/>
          </a:p>
        </p:txBody>
      </p:sp>
    </p:spTree>
    <p:extLst>
      <p:ext uri="{BB962C8B-B14F-4D97-AF65-F5344CB8AC3E}">
        <p14:creationId xmlns:p14="http://schemas.microsoft.com/office/powerpoint/2010/main" val="15037496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214284" y="228600"/>
            <a:ext cx="7239000" cy="1676400"/>
          </a:xfrm>
          <a:prstGeom prst="ellipse">
            <a:avLst/>
          </a:prstGeom>
          <a:ln w="127000" cmpd="dbl">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spcBef>
                <a:spcPts val="1987"/>
              </a:spcBef>
            </a:pPr>
            <a:r>
              <a:rPr lang="as-IN" sz="3600" dirty="0" smtClean="0">
                <a:solidFill>
                  <a:srgbClr val="000000"/>
                </a:solidFill>
                <a:latin typeface="Arial" panose="020B0604020202020204" pitchFamily="34" charset="0"/>
              </a:rPr>
              <a:t>কাজ </a:t>
            </a:r>
            <a:r>
              <a:rPr lang="as-IN" sz="3600" dirty="0">
                <a:solidFill>
                  <a:srgbClr val="000000"/>
                </a:solidFill>
                <a:latin typeface="Arial" panose="020B0604020202020204" pitchFamily="34" charset="0"/>
              </a:rPr>
              <a:t>: শিক্ষার্থীরা। </a:t>
            </a:r>
            <a:endParaRPr lang="as-IN" sz="3600" dirty="0"/>
          </a:p>
        </p:txBody>
      </p:sp>
      <p:sp>
        <p:nvSpPr>
          <p:cNvPr id="3" name="Rounded Rectangle 2"/>
          <p:cNvSpPr/>
          <p:nvPr/>
        </p:nvSpPr>
        <p:spPr>
          <a:xfrm>
            <a:off x="609600" y="2209800"/>
            <a:ext cx="8077200" cy="4114800"/>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spcBef>
                <a:spcPts val="284"/>
              </a:spcBef>
            </a:pPr>
            <a:endParaRPr lang="en-US" sz="2800" dirty="0" smtClean="0">
              <a:solidFill>
                <a:srgbClr val="000000"/>
              </a:solidFill>
              <a:latin typeface="Arial" panose="020B0604020202020204" pitchFamily="34" charset="0"/>
            </a:endParaRPr>
          </a:p>
          <a:p>
            <a:pPr>
              <a:spcBef>
                <a:spcPts val="284"/>
              </a:spcBef>
            </a:pPr>
            <a:r>
              <a:rPr lang="en-US" sz="2800" dirty="0">
                <a:solidFill>
                  <a:srgbClr val="000000"/>
                </a:solidFill>
                <a:latin typeface="Arial" panose="020B0604020202020204" pitchFamily="34" charset="0"/>
              </a:rPr>
              <a:t> </a:t>
            </a:r>
            <a:r>
              <a:rPr lang="en-US" sz="2800" dirty="0" smtClean="0">
                <a:solidFill>
                  <a:srgbClr val="000000"/>
                </a:solidFill>
                <a:latin typeface="Arial" panose="020B0604020202020204" pitchFamily="34" charset="0"/>
              </a:rPr>
              <a:t>    </a:t>
            </a:r>
            <a:r>
              <a:rPr lang="as-IN" sz="2800" dirty="0" smtClean="0">
                <a:solidFill>
                  <a:srgbClr val="7030A0"/>
                </a:solidFill>
                <a:latin typeface="Arial" panose="020B0604020202020204" pitchFamily="34" charset="0"/>
              </a:rPr>
              <a:t>ক</a:t>
            </a:r>
            <a:r>
              <a:rPr lang="as-IN" sz="2800" dirty="0">
                <a:solidFill>
                  <a:srgbClr val="7030A0"/>
                </a:solidFill>
                <a:latin typeface="Arial" panose="020B0604020202020204" pitchFamily="34" charset="0"/>
              </a:rPr>
              <a:t>. ইমানের সাতটি বিষয় লিখে একটি </a:t>
            </a:r>
            <a:r>
              <a:rPr lang="en-US" sz="2800" dirty="0" err="1" smtClean="0">
                <a:solidFill>
                  <a:srgbClr val="7030A0"/>
                </a:solidFill>
                <a:latin typeface="Arial" panose="020B0604020202020204" pitchFamily="34" charset="0"/>
              </a:rPr>
              <a:t>পোস্টার</a:t>
            </a:r>
            <a:r>
              <a:rPr lang="en-US" sz="2800" dirty="0" smtClean="0">
                <a:solidFill>
                  <a:srgbClr val="7030A0"/>
                </a:solidFill>
                <a:latin typeface="Arial" panose="020B0604020202020204" pitchFamily="34" charset="0"/>
              </a:rPr>
              <a:t> </a:t>
            </a:r>
            <a:r>
              <a:rPr lang="as-IN" sz="2800" dirty="0" smtClean="0">
                <a:solidFill>
                  <a:srgbClr val="7030A0"/>
                </a:solidFill>
                <a:latin typeface="Arial" panose="020B0604020202020204" pitchFamily="34" charset="0"/>
              </a:rPr>
              <a:t>তৈরি </a:t>
            </a:r>
            <a:r>
              <a:rPr lang="as-IN" sz="2800" dirty="0">
                <a:solidFill>
                  <a:srgbClr val="7030A0"/>
                </a:solidFill>
                <a:latin typeface="Arial" panose="020B0604020202020204" pitchFamily="34" charset="0"/>
              </a:rPr>
              <a:t>করে শ্রেণিকক্ষে উপস্থাপন করবে। </a:t>
            </a:r>
            <a:endParaRPr lang="en-US" sz="2800" dirty="0" smtClean="0">
              <a:solidFill>
                <a:srgbClr val="7030A0"/>
              </a:solidFill>
              <a:latin typeface="Arial" panose="020B0604020202020204" pitchFamily="34" charset="0"/>
            </a:endParaRPr>
          </a:p>
          <a:p>
            <a:pPr>
              <a:spcBef>
                <a:spcPts val="284"/>
              </a:spcBef>
            </a:pPr>
            <a:r>
              <a:rPr lang="en-US" sz="2800" dirty="0" smtClean="0">
                <a:solidFill>
                  <a:srgbClr val="000000"/>
                </a:solidFill>
                <a:latin typeface="Arial" panose="020B0604020202020204" pitchFamily="34" charset="0"/>
              </a:rPr>
              <a:t>      </a:t>
            </a:r>
            <a:r>
              <a:rPr lang="as-IN" sz="2800" dirty="0" smtClean="0">
                <a:solidFill>
                  <a:srgbClr val="002060"/>
                </a:solidFill>
                <a:latin typeface="Arial" panose="020B0604020202020204" pitchFamily="34" charset="0"/>
              </a:rPr>
              <a:t>খ</a:t>
            </a:r>
            <a:r>
              <a:rPr lang="as-IN" sz="2800" dirty="0">
                <a:solidFill>
                  <a:srgbClr val="002060"/>
                </a:solidFill>
                <a:latin typeface="Arial" panose="020B0604020202020204" pitchFamily="34" charset="0"/>
              </a:rPr>
              <a:t>. ইমানের সাতটি বিষয়ের বিবরণ বাড়ি থেকে খাতায় লিখে এনে শিক্ষককে দেখাবে। </a:t>
            </a:r>
            <a:endParaRPr lang="as-IN" sz="2800" dirty="0">
              <a:solidFill>
                <a:srgbClr val="002060"/>
              </a:solidFill>
            </a:endParaRPr>
          </a:p>
          <a:p>
            <a:pPr>
              <a:spcBef>
                <a:spcPts val="800"/>
              </a:spcBef>
            </a:pPr>
            <a:r>
              <a:rPr lang="en-US" sz="2800" dirty="0" smtClean="0">
                <a:solidFill>
                  <a:srgbClr val="000000"/>
                </a:solidFill>
                <a:latin typeface="Arial" panose="020B0604020202020204" pitchFamily="34" charset="0"/>
              </a:rPr>
              <a:t>      </a:t>
            </a:r>
            <a:r>
              <a:rPr lang="as-IN" sz="2800" dirty="0" smtClean="0">
                <a:solidFill>
                  <a:srgbClr val="0070C0"/>
                </a:solidFill>
                <a:latin typeface="Arial" panose="020B0604020202020204" pitchFamily="34" charset="0"/>
              </a:rPr>
              <a:t>গ</a:t>
            </a:r>
            <a:r>
              <a:rPr lang="as-IN" sz="2800" dirty="0">
                <a:solidFill>
                  <a:srgbClr val="0070C0"/>
                </a:solidFill>
                <a:latin typeface="Arial" panose="020B0604020202020204" pitchFamily="34" charset="0"/>
              </a:rPr>
              <a:t>. দলে বিভক্ত হয়ে ইমান আনার কী কী শুভ পরিণাম রয়েছে তার একটি তালিকা তৈরি করে </a:t>
            </a:r>
            <a:endParaRPr lang="as-IN" sz="2800" dirty="0">
              <a:solidFill>
                <a:srgbClr val="0070C0"/>
              </a:solidFill>
            </a:endParaRPr>
          </a:p>
          <a:p>
            <a:pPr>
              <a:spcBef>
                <a:spcPts val="619"/>
              </a:spcBef>
            </a:pPr>
            <a:r>
              <a:rPr lang="as-IN" sz="2800" dirty="0">
                <a:solidFill>
                  <a:srgbClr val="0070C0"/>
                </a:solidFill>
                <a:latin typeface="Arial" panose="020B0604020202020204" pitchFamily="34" charset="0"/>
              </a:rPr>
              <a:t>শ্রেণিতে উপস্থাপন করবে। </a:t>
            </a:r>
            <a:endParaRPr lang="as-IN" sz="2800" dirty="0">
              <a:solidFill>
                <a:srgbClr val="0070C0"/>
              </a:solidFill>
            </a:endParaRPr>
          </a:p>
          <a:p>
            <a:r>
              <a:rPr lang="as-IN" sz="2800" dirty="0"/>
              <a:t/>
            </a:r>
            <a:br>
              <a:rPr lang="as-IN" sz="2800" dirty="0"/>
            </a:br>
            <a:endParaRPr lang="en-GB" sz="2800" dirty="0"/>
          </a:p>
        </p:txBody>
      </p:sp>
    </p:spTree>
    <p:extLst>
      <p:ext uri="{BB962C8B-B14F-4D97-AF65-F5344CB8AC3E}">
        <p14:creationId xmlns:p14="http://schemas.microsoft.com/office/powerpoint/2010/main" val="39122903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219200" y="457200"/>
            <a:ext cx="7239000" cy="1676400"/>
          </a:xfrm>
          <a:prstGeom prst="ellipse">
            <a:avLst/>
          </a:prstGeom>
          <a:ln w="127000" cmpd="dbl">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600" b="1" dirty="0">
              <a:latin typeface="Andalus" pitchFamily="18" charset="-78"/>
              <a:cs typeface="Andalus" pitchFamily="18" charset="-78"/>
            </a:endParaRPr>
          </a:p>
        </p:txBody>
      </p:sp>
      <p:sp>
        <p:nvSpPr>
          <p:cNvPr id="3" name="Rounded Rectangle 2"/>
          <p:cNvSpPr/>
          <p:nvPr/>
        </p:nvSpPr>
        <p:spPr>
          <a:xfrm>
            <a:off x="1219200" y="2133600"/>
            <a:ext cx="7239000" cy="4114800"/>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just"/>
            <a:endParaRPr lang="en-US" sz="3600" b="1" dirty="0">
              <a:latin typeface="Andalus" pitchFamily="18" charset="-78"/>
              <a:cs typeface="Andalus" pitchFamily="18"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646544"/>
            <a:ext cx="4876800" cy="118225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2590800"/>
            <a:ext cx="6553200" cy="3311831"/>
          </a:xfrm>
          <a:prstGeom prst="rect">
            <a:avLst/>
          </a:prstGeom>
        </p:spPr>
      </p:pic>
    </p:spTree>
    <p:extLst>
      <p:ext uri="{BB962C8B-B14F-4D97-AF65-F5344CB8AC3E}">
        <p14:creationId xmlns:p14="http://schemas.microsoft.com/office/powerpoint/2010/main" val="267404300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0"/>
            <a:ext cx="5080819" cy="2009061"/>
          </a:xfrm>
          <a:prstGeom prst="roundRect">
            <a:avLst/>
          </a:prstGeom>
          <a:ln w="127000" cmpd="dbl"/>
        </p:spPr>
        <p:style>
          <a:lnRef idx="3">
            <a:schemeClr val="lt1"/>
          </a:lnRef>
          <a:fillRef idx="1">
            <a:schemeClr val="dk1"/>
          </a:fillRef>
          <a:effectRef idx="1">
            <a:schemeClr val="dk1"/>
          </a:effectRef>
          <a:fontRef idx="minor">
            <a:schemeClr val="lt1"/>
          </a:fontRef>
        </p:style>
        <p:txBody>
          <a:bodyPr wrap="square" rtlCol="0">
            <a:spAutoFit/>
          </a:bodyPr>
          <a:lstStyle/>
          <a:p>
            <a:r>
              <a:rPr lang="en-US" sz="2800" b="1" dirty="0" err="1" smtClean="0">
                <a:solidFill>
                  <a:srgbClr val="7030A0"/>
                </a:solidFill>
                <a:latin typeface="Book Antiqua" pitchFamily="18" charset="0"/>
              </a:rPr>
              <a:t>সহকারি</a:t>
            </a:r>
            <a:r>
              <a:rPr lang="en-US" sz="2800" b="1" dirty="0" smtClean="0">
                <a:solidFill>
                  <a:srgbClr val="7030A0"/>
                </a:solidFill>
                <a:latin typeface="Book Antiqua" pitchFamily="18" charset="0"/>
              </a:rPr>
              <a:t> </a:t>
            </a:r>
            <a:r>
              <a:rPr lang="en-US" sz="2800" b="1" dirty="0" err="1" smtClean="0">
                <a:solidFill>
                  <a:srgbClr val="7030A0"/>
                </a:solidFill>
                <a:latin typeface="Book Antiqua" pitchFamily="18" charset="0"/>
              </a:rPr>
              <a:t>শিক্ষক</a:t>
            </a:r>
            <a:endParaRPr lang="en-US" sz="2800" b="1" dirty="0" smtClean="0">
              <a:solidFill>
                <a:srgbClr val="7030A0"/>
              </a:solidFill>
              <a:latin typeface="Book Antiqua" pitchFamily="18" charset="0"/>
            </a:endParaRPr>
          </a:p>
          <a:p>
            <a:r>
              <a:rPr lang="en-US" sz="2800" b="1" dirty="0" err="1" smtClean="0">
                <a:solidFill>
                  <a:srgbClr val="7030A0"/>
                </a:solidFill>
                <a:latin typeface="Book Antiqua" pitchFamily="18" charset="0"/>
              </a:rPr>
              <a:t>ইসলাম</a:t>
            </a:r>
            <a:r>
              <a:rPr lang="en-US" sz="2800" b="1" dirty="0" smtClean="0">
                <a:solidFill>
                  <a:srgbClr val="7030A0"/>
                </a:solidFill>
                <a:latin typeface="Book Antiqua" pitchFamily="18" charset="0"/>
              </a:rPr>
              <a:t> ও </a:t>
            </a:r>
            <a:r>
              <a:rPr lang="en-US" sz="2800" b="1" dirty="0" err="1" smtClean="0">
                <a:solidFill>
                  <a:srgbClr val="7030A0"/>
                </a:solidFill>
                <a:latin typeface="Book Antiqua" pitchFamily="18" charset="0"/>
              </a:rPr>
              <a:t>নৈতিক</a:t>
            </a:r>
            <a:r>
              <a:rPr lang="en-US" sz="2800" b="1" dirty="0" smtClean="0">
                <a:solidFill>
                  <a:srgbClr val="7030A0"/>
                </a:solidFill>
                <a:latin typeface="Book Antiqua" pitchFamily="18" charset="0"/>
              </a:rPr>
              <a:t> </a:t>
            </a:r>
            <a:r>
              <a:rPr lang="en-US" sz="2800" b="1" dirty="0" err="1" smtClean="0">
                <a:solidFill>
                  <a:srgbClr val="7030A0"/>
                </a:solidFill>
                <a:latin typeface="Book Antiqua" pitchFamily="18" charset="0"/>
              </a:rPr>
              <a:t>শিক্ষা</a:t>
            </a:r>
            <a:endParaRPr lang="en-US" sz="2800" b="1" dirty="0" smtClean="0">
              <a:solidFill>
                <a:srgbClr val="7030A0"/>
              </a:solidFill>
              <a:latin typeface="Book Antiqua" pitchFamily="18" charset="0"/>
            </a:endParaRPr>
          </a:p>
          <a:p>
            <a:r>
              <a:rPr lang="en-US" sz="2800" b="1" dirty="0" err="1" smtClean="0">
                <a:solidFill>
                  <a:srgbClr val="7030A0"/>
                </a:solidFill>
                <a:latin typeface="Book Antiqua" pitchFamily="18" charset="0"/>
              </a:rPr>
              <a:t>দুর্গাপুর</a:t>
            </a:r>
            <a:r>
              <a:rPr lang="en-US" sz="2800" b="1" dirty="0" smtClean="0">
                <a:solidFill>
                  <a:srgbClr val="7030A0"/>
                </a:solidFill>
                <a:latin typeface="Book Antiqua" pitchFamily="18" charset="0"/>
              </a:rPr>
              <a:t> </a:t>
            </a:r>
            <a:r>
              <a:rPr lang="en-US" sz="2800" b="1" dirty="0" err="1" smtClean="0">
                <a:solidFill>
                  <a:srgbClr val="7030A0"/>
                </a:solidFill>
                <a:latin typeface="Book Antiqua" pitchFamily="18" charset="0"/>
              </a:rPr>
              <a:t>স্কুল</a:t>
            </a:r>
            <a:r>
              <a:rPr lang="en-US" sz="2800" b="1" dirty="0" smtClean="0">
                <a:solidFill>
                  <a:srgbClr val="7030A0"/>
                </a:solidFill>
                <a:latin typeface="Book Antiqua" pitchFamily="18" charset="0"/>
              </a:rPr>
              <a:t> </a:t>
            </a:r>
            <a:r>
              <a:rPr lang="en-US" sz="2800" b="1" dirty="0" err="1" smtClean="0">
                <a:solidFill>
                  <a:srgbClr val="7030A0"/>
                </a:solidFill>
                <a:latin typeface="Book Antiqua" pitchFamily="18" charset="0"/>
              </a:rPr>
              <a:t>এন্ড</a:t>
            </a:r>
            <a:r>
              <a:rPr lang="en-US" sz="2800" b="1" dirty="0" smtClean="0">
                <a:solidFill>
                  <a:srgbClr val="7030A0"/>
                </a:solidFill>
                <a:latin typeface="Book Antiqua" pitchFamily="18" charset="0"/>
              </a:rPr>
              <a:t> </a:t>
            </a:r>
            <a:r>
              <a:rPr lang="en-US" sz="2800" b="1" dirty="0" err="1" smtClean="0">
                <a:solidFill>
                  <a:srgbClr val="7030A0"/>
                </a:solidFill>
                <a:latin typeface="Book Antiqua" pitchFamily="18" charset="0"/>
              </a:rPr>
              <a:t>কলেজ,গুরুদাসপুর</a:t>
            </a:r>
            <a:r>
              <a:rPr lang="en-US" sz="2800" b="1" dirty="0" smtClean="0">
                <a:solidFill>
                  <a:srgbClr val="7030A0"/>
                </a:solidFill>
                <a:latin typeface="Book Antiqua" pitchFamily="18" charset="0"/>
              </a:rPr>
              <a:t> </a:t>
            </a:r>
            <a:r>
              <a:rPr lang="en-US" sz="2800" b="1" dirty="0" err="1" smtClean="0">
                <a:solidFill>
                  <a:srgbClr val="7030A0"/>
                </a:solidFill>
                <a:latin typeface="Book Antiqua" pitchFamily="18" charset="0"/>
              </a:rPr>
              <a:t>নাটোর</a:t>
            </a:r>
            <a:r>
              <a:rPr lang="en-US" sz="2800" b="1" dirty="0" smtClean="0">
                <a:solidFill>
                  <a:srgbClr val="7030A0"/>
                </a:solidFill>
                <a:latin typeface="Book Antiqua" pitchFamily="18" charset="0"/>
              </a:rPr>
              <a:t>। </a:t>
            </a:r>
            <a:endParaRPr lang="en-US" sz="2800" b="1" dirty="0">
              <a:solidFill>
                <a:srgbClr val="7030A0"/>
              </a:solidFill>
              <a:latin typeface="Book Antiqua" pitchFamily="18" charset="0"/>
            </a:endParaRPr>
          </a:p>
        </p:txBody>
      </p:sp>
      <p:sp>
        <p:nvSpPr>
          <p:cNvPr id="3" name="Rounded Rectangle 2"/>
          <p:cNvSpPr/>
          <p:nvPr/>
        </p:nvSpPr>
        <p:spPr>
          <a:xfrm>
            <a:off x="5461819" y="4648200"/>
            <a:ext cx="3657600" cy="1932861"/>
          </a:xfrm>
          <a:prstGeom prst="roundRect">
            <a:avLst/>
          </a:prstGeom>
          <a:ln w="127000" cmpd="dbl"/>
        </p:spPr>
        <p:style>
          <a:lnRef idx="3">
            <a:schemeClr val="lt1"/>
          </a:lnRef>
          <a:fillRef idx="1">
            <a:schemeClr val="dk1"/>
          </a:fillRef>
          <a:effectRef idx="1">
            <a:schemeClr val="dk1"/>
          </a:effectRef>
          <a:fontRef idx="minor">
            <a:schemeClr val="lt1"/>
          </a:fontRef>
        </p:style>
        <p:txBody>
          <a:bodyPr rtlCol="0" anchor="ctr"/>
          <a:lstStyle/>
          <a:p>
            <a:pPr algn="ctr"/>
            <a:r>
              <a:rPr lang="en-US" sz="2800" b="1" dirty="0" err="1" smtClean="0">
                <a:solidFill>
                  <a:srgbClr val="7030A0"/>
                </a:solidFill>
                <a:latin typeface="Book Antiqua" pitchFamily="18" charset="0"/>
              </a:rPr>
              <a:t>ইসলাম</a:t>
            </a:r>
            <a:r>
              <a:rPr lang="en-US" sz="2800" b="1" dirty="0" smtClean="0">
                <a:solidFill>
                  <a:srgbClr val="7030A0"/>
                </a:solidFill>
                <a:latin typeface="Book Antiqua" pitchFamily="18" charset="0"/>
              </a:rPr>
              <a:t> </a:t>
            </a:r>
            <a:br>
              <a:rPr lang="en-US" sz="2800" b="1" dirty="0" smtClean="0">
                <a:solidFill>
                  <a:srgbClr val="7030A0"/>
                </a:solidFill>
                <a:latin typeface="Book Antiqua" pitchFamily="18" charset="0"/>
              </a:rPr>
            </a:br>
            <a:r>
              <a:rPr lang="en-US" sz="2800" b="1" dirty="0" smtClean="0">
                <a:solidFill>
                  <a:srgbClr val="7030A0"/>
                </a:solidFill>
                <a:latin typeface="Book Antiqua" pitchFamily="18" charset="0"/>
              </a:rPr>
              <a:t>ও </a:t>
            </a:r>
            <a:r>
              <a:rPr lang="en-US" sz="2800" b="1" dirty="0" err="1" smtClean="0">
                <a:solidFill>
                  <a:srgbClr val="7030A0"/>
                </a:solidFill>
                <a:latin typeface="Book Antiqua" pitchFamily="18" charset="0"/>
              </a:rPr>
              <a:t>নৈতিক</a:t>
            </a:r>
            <a:r>
              <a:rPr lang="en-US" sz="2800" b="1" dirty="0" smtClean="0">
                <a:solidFill>
                  <a:srgbClr val="7030A0"/>
                </a:solidFill>
                <a:latin typeface="Book Antiqua" pitchFamily="18" charset="0"/>
              </a:rPr>
              <a:t> </a:t>
            </a:r>
            <a:r>
              <a:rPr lang="en-US" sz="2800" b="1" dirty="0" err="1" smtClean="0">
                <a:solidFill>
                  <a:srgbClr val="7030A0"/>
                </a:solidFill>
                <a:latin typeface="Book Antiqua" pitchFamily="18" charset="0"/>
              </a:rPr>
              <a:t>শিক্ষা,অষ্টম</a:t>
            </a:r>
            <a:r>
              <a:rPr lang="en-US" sz="2800" b="1" dirty="0" smtClean="0">
                <a:solidFill>
                  <a:srgbClr val="7030A0"/>
                </a:solidFill>
                <a:latin typeface="Book Antiqua" pitchFamily="18" charset="0"/>
              </a:rPr>
              <a:t> </a:t>
            </a:r>
            <a:r>
              <a:rPr lang="en-US" sz="2800" b="1" dirty="0" err="1" smtClean="0">
                <a:solidFill>
                  <a:srgbClr val="7030A0"/>
                </a:solidFill>
                <a:latin typeface="Book Antiqua" pitchFamily="18" charset="0"/>
              </a:rPr>
              <a:t>শ্রেণী</a:t>
            </a:r>
            <a:r>
              <a:rPr lang="en-US" sz="2800" b="1" dirty="0" smtClean="0">
                <a:solidFill>
                  <a:srgbClr val="7030A0"/>
                </a:solidFill>
                <a:latin typeface="Book Antiqua" pitchFamily="18" charset="0"/>
              </a:rPr>
              <a:t>,</a:t>
            </a:r>
          </a:p>
          <a:p>
            <a:pPr algn="ctr"/>
            <a:r>
              <a:rPr lang="en-US" sz="2800" b="1" dirty="0" smtClean="0">
                <a:solidFill>
                  <a:srgbClr val="7030A0"/>
                </a:solidFill>
                <a:latin typeface="Book Antiqua" pitchFamily="18" charset="0"/>
              </a:rPr>
              <a:t>অধ্যায়-০১,পাঠ-০১,</a:t>
            </a:r>
          </a:p>
        </p:txBody>
      </p:sp>
      <p:sp>
        <p:nvSpPr>
          <p:cNvPr id="8" name="TextBox 7"/>
          <p:cNvSpPr txBox="1"/>
          <p:nvPr/>
        </p:nvSpPr>
        <p:spPr>
          <a:xfrm>
            <a:off x="838200" y="845402"/>
            <a:ext cx="74676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4800" b="1" dirty="0" err="1" smtClean="0">
                <a:solidFill>
                  <a:schemeClr val="tx1"/>
                </a:solidFill>
                <a:latin typeface="Andalus" pitchFamily="18" charset="-78"/>
                <a:cs typeface="Andalus" pitchFamily="18" charset="-78"/>
              </a:rPr>
              <a:t>মোঃশফিকুল</a:t>
            </a:r>
            <a:r>
              <a:rPr lang="en-US" sz="4800" b="1" dirty="0" smtClean="0">
                <a:solidFill>
                  <a:schemeClr val="tx1"/>
                </a:solidFill>
                <a:latin typeface="Andalus" pitchFamily="18" charset="-78"/>
                <a:cs typeface="Andalus" pitchFamily="18" charset="-78"/>
              </a:rPr>
              <a:t> </a:t>
            </a:r>
            <a:r>
              <a:rPr lang="en-US" sz="4800" b="1" dirty="0" err="1" smtClean="0">
                <a:solidFill>
                  <a:schemeClr val="tx1"/>
                </a:solidFill>
                <a:latin typeface="Andalus" pitchFamily="18" charset="-78"/>
                <a:cs typeface="Andalus" pitchFamily="18" charset="-78"/>
              </a:rPr>
              <a:t>ইসলাম</a:t>
            </a:r>
            <a:endParaRPr lang="en-US" sz="4800" b="1" dirty="0">
              <a:solidFill>
                <a:schemeClr val="tx1"/>
              </a:solidFill>
              <a:latin typeface="Andalus" pitchFamily="18" charset="-78"/>
              <a:cs typeface="Andalus" pitchFamily="18" charset="-78"/>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3156768" y="1441040"/>
            <a:ext cx="2882081" cy="3352799"/>
          </a:xfrm>
          <a:prstGeom prst="rect">
            <a:avLst/>
          </a:prstGeom>
        </p:spPr>
      </p:pic>
      <p:sp>
        <p:nvSpPr>
          <p:cNvPr id="9" name="Oval 8"/>
          <p:cNvSpPr/>
          <p:nvPr/>
        </p:nvSpPr>
        <p:spPr>
          <a:xfrm>
            <a:off x="978308" y="115187"/>
            <a:ext cx="7239000" cy="692115"/>
          </a:xfrm>
          <a:prstGeom prst="ellipse">
            <a:avLst/>
          </a:prstGeom>
          <a:ln w="127000" cmpd="dbl">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600" b="1" dirty="0" err="1" smtClean="0">
                <a:latin typeface="Andalus" pitchFamily="18" charset="-78"/>
                <a:cs typeface="Andalus" pitchFamily="18" charset="-78"/>
              </a:rPr>
              <a:t>পরিচিতি</a:t>
            </a:r>
            <a:endParaRPr lang="en-US" sz="3600" b="1" dirty="0">
              <a:latin typeface="Andalus" pitchFamily="18" charset="-78"/>
              <a:cs typeface="Andalus" pitchFamily="18" charset="-78"/>
            </a:endParaRPr>
          </a:p>
        </p:txBody>
      </p:sp>
    </p:spTree>
    <p:extLst>
      <p:ext uri="{BB962C8B-B14F-4D97-AF65-F5344CB8AC3E}">
        <p14:creationId xmlns:p14="http://schemas.microsoft.com/office/powerpoint/2010/main" val="10293749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52400" y="228600"/>
            <a:ext cx="7239000" cy="1676400"/>
          </a:xfrm>
          <a:prstGeom prst="ellipse">
            <a:avLst/>
          </a:prstGeom>
          <a:ln w="127000" cmpd="dbl">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600" dirty="0" err="1" smtClean="0">
                <a:solidFill>
                  <a:srgbClr val="000000"/>
                </a:solidFill>
                <a:latin typeface="Arial" panose="020B0604020202020204" pitchFamily="34" charset="0"/>
              </a:rPr>
              <a:t>আজকের</a:t>
            </a:r>
            <a:r>
              <a:rPr lang="en-US" sz="3600" dirty="0" smtClean="0">
                <a:solidFill>
                  <a:srgbClr val="000000"/>
                </a:solidFill>
                <a:latin typeface="Arial" panose="020B0604020202020204" pitchFamily="34" charset="0"/>
              </a:rPr>
              <a:t> </a:t>
            </a:r>
            <a:r>
              <a:rPr lang="en-US" sz="3600" dirty="0" err="1" smtClean="0">
                <a:solidFill>
                  <a:srgbClr val="000000"/>
                </a:solidFill>
                <a:latin typeface="Arial" panose="020B0604020202020204" pitchFamily="34" charset="0"/>
              </a:rPr>
              <a:t>পাঠ</a:t>
            </a:r>
            <a:r>
              <a:rPr lang="en-US" sz="3600" dirty="0" smtClean="0">
                <a:solidFill>
                  <a:srgbClr val="000000"/>
                </a:solidFill>
                <a:latin typeface="Arial" panose="020B0604020202020204" pitchFamily="34" charset="0"/>
              </a:rPr>
              <a:t>-</a:t>
            </a:r>
            <a:r>
              <a:rPr lang="as-IN" sz="3600" dirty="0" smtClean="0">
                <a:solidFill>
                  <a:srgbClr val="000000"/>
                </a:solidFill>
                <a:latin typeface="Arial" panose="020B0604020202020204" pitchFamily="34" charset="0"/>
              </a:rPr>
              <a:t> </a:t>
            </a:r>
            <a:endParaRPr lang="en-US" sz="3600" b="1" dirty="0">
              <a:latin typeface="Andalus" pitchFamily="18" charset="-78"/>
              <a:cs typeface="Andalus" pitchFamily="18" charset="-78"/>
            </a:endParaRPr>
          </a:p>
        </p:txBody>
      </p:sp>
      <p:sp>
        <p:nvSpPr>
          <p:cNvPr id="3" name="Rounded Rectangle 2"/>
          <p:cNvSpPr/>
          <p:nvPr/>
        </p:nvSpPr>
        <p:spPr>
          <a:xfrm>
            <a:off x="685800" y="2133600"/>
            <a:ext cx="8229600" cy="4114800"/>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3600" b="1" dirty="0" err="1" smtClean="0">
                <a:latin typeface="Andalus" pitchFamily="18" charset="-78"/>
                <a:cs typeface="Andalus" pitchFamily="18" charset="-78"/>
              </a:rPr>
              <a:t>এই</a:t>
            </a:r>
            <a:r>
              <a:rPr lang="en-US" sz="3600" b="1" dirty="0" smtClean="0">
                <a:latin typeface="Andalus" pitchFamily="18" charset="-78"/>
                <a:cs typeface="Andalus" pitchFamily="18" charset="-78"/>
              </a:rPr>
              <a:t> </a:t>
            </a:r>
            <a:r>
              <a:rPr lang="en-US" sz="3600" b="1" dirty="0" err="1" smtClean="0">
                <a:latin typeface="Andalus" pitchFamily="18" charset="-78"/>
                <a:cs typeface="Andalus" pitchFamily="18" charset="-78"/>
              </a:rPr>
              <a:t>পাঠ</a:t>
            </a:r>
            <a:r>
              <a:rPr lang="en-US" sz="3600" b="1" dirty="0" smtClean="0">
                <a:latin typeface="Andalus" pitchFamily="18" charset="-78"/>
                <a:cs typeface="Andalus" pitchFamily="18" charset="-78"/>
              </a:rPr>
              <a:t> </a:t>
            </a:r>
            <a:r>
              <a:rPr lang="en-US" sz="3600" b="1" dirty="0" err="1" smtClean="0">
                <a:latin typeface="Andalus" pitchFamily="18" charset="-78"/>
                <a:cs typeface="Andalus" pitchFamily="18" charset="-78"/>
              </a:rPr>
              <a:t>থেকে</a:t>
            </a:r>
            <a:endParaRPr lang="en-US" sz="3600" b="1" dirty="0" smtClean="0">
              <a:latin typeface="Andalus" pitchFamily="18" charset="-78"/>
              <a:cs typeface="Andalus" pitchFamily="18" charset="-78"/>
            </a:endParaRPr>
          </a:p>
          <a:p>
            <a:pPr algn="just"/>
            <a:r>
              <a:rPr lang="en-US" sz="3600" b="1" dirty="0" err="1" smtClean="0">
                <a:latin typeface="Andalus" pitchFamily="18" charset="-78"/>
                <a:cs typeface="Andalus" pitchFamily="18" charset="-78"/>
              </a:rPr>
              <a:t>শিক্ষার্থীরা</a:t>
            </a:r>
            <a:r>
              <a:rPr lang="en-US" sz="3600" b="1" dirty="0" smtClean="0">
                <a:latin typeface="Andalus" pitchFamily="18" charset="-78"/>
                <a:cs typeface="Andalus" pitchFamily="18" charset="-78"/>
              </a:rPr>
              <a:t> </a:t>
            </a:r>
            <a:r>
              <a:rPr lang="en-US" sz="3600" b="1" dirty="0" err="1" smtClean="0">
                <a:latin typeface="Andalus" pitchFamily="18" charset="-78"/>
                <a:cs typeface="Andalus" pitchFamily="18" charset="-78"/>
              </a:rPr>
              <a:t>যা</a:t>
            </a:r>
            <a:r>
              <a:rPr lang="en-US" sz="3600" b="1" dirty="0" smtClean="0">
                <a:latin typeface="Andalus" pitchFamily="18" charset="-78"/>
                <a:cs typeface="Andalus" pitchFamily="18" charset="-78"/>
              </a:rPr>
              <a:t> </a:t>
            </a:r>
            <a:r>
              <a:rPr lang="en-US" sz="3600" b="1" dirty="0" err="1" smtClean="0">
                <a:latin typeface="Andalus" pitchFamily="18" charset="-78"/>
                <a:cs typeface="Andalus" pitchFamily="18" charset="-78"/>
              </a:rPr>
              <a:t>জানতে</a:t>
            </a:r>
            <a:r>
              <a:rPr lang="en-US" sz="3600" b="1" dirty="0" smtClean="0">
                <a:latin typeface="Andalus" pitchFamily="18" charset="-78"/>
                <a:cs typeface="Andalus" pitchFamily="18" charset="-78"/>
              </a:rPr>
              <a:t> </a:t>
            </a:r>
            <a:r>
              <a:rPr lang="en-US" sz="3600" b="1" dirty="0" err="1" smtClean="0">
                <a:latin typeface="Andalus" pitchFamily="18" charset="-78"/>
                <a:cs typeface="Andalus" pitchFamily="18" charset="-78"/>
              </a:rPr>
              <a:t>পারবে</a:t>
            </a:r>
            <a:r>
              <a:rPr lang="en-US" sz="3600" b="1" dirty="0" smtClean="0">
                <a:latin typeface="Andalus" pitchFamily="18" charset="-78"/>
                <a:cs typeface="Andalus" pitchFamily="18" charset="-78"/>
              </a:rPr>
              <a:t> </a:t>
            </a:r>
            <a:r>
              <a:rPr lang="en-US" sz="3600" b="1" dirty="0" err="1" smtClean="0">
                <a:latin typeface="Andalus" pitchFamily="18" charset="-78"/>
                <a:cs typeface="Andalus" pitchFamily="18" charset="-78"/>
              </a:rPr>
              <a:t>তা</a:t>
            </a:r>
            <a:r>
              <a:rPr lang="en-US" sz="3600" b="1" dirty="0" smtClean="0">
                <a:latin typeface="Andalus" pitchFamily="18" charset="-78"/>
                <a:cs typeface="Andalus" pitchFamily="18" charset="-78"/>
              </a:rPr>
              <a:t> </a:t>
            </a:r>
            <a:r>
              <a:rPr lang="en-US" sz="3600" b="1" dirty="0" err="1" smtClean="0">
                <a:latin typeface="Andalus" pitchFamily="18" charset="-78"/>
                <a:cs typeface="Andalus" pitchFamily="18" charset="-78"/>
              </a:rPr>
              <a:t>হলো</a:t>
            </a:r>
            <a:r>
              <a:rPr lang="en-US" sz="3600" b="1" dirty="0" smtClean="0">
                <a:latin typeface="Andalus" pitchFamily="18" charset="-78"/>
                <a:cs typeface="Andalus" pitchFamily="18" charset="-78"/>
              </a:rPr>
              <a:t>…</a:t>
            </a:r>
          </a:p>
          <a:p>
            <a:pPr algn="just"/>
            <a:r>
              <a:rPr lang="en-US" sz="3600" b="1" i="1" dirty="0" smtClean="0">
                <a:solidFill>
                  <a:srgbClr val="002060"/>
                </a:solidFill>
                <a:latin typeface="Andalus" pitchFamily="18" charset="-78"/>
                <a:cs typeface="Andalus" pitchFamily="18" charset="-78"/>
              </a:rPr>
              <a:t>১। </a:t>
            </a:r>
            <a:r>
              <a:rPr lang="en-US" sz="3600" b="1" i="1" dirty="0" err="1" smtClean="0">
                <a:solidFill>
                  <a:srgbClr val="002060"/>
                </a:solidFill>
                <a:latin typeface="Andalus" pitchFamily="18" charset="-78"/>
                <a:cs typeface="Andalus" pitchFamily="18" charset="-78"/>
              </a:rPr>
              <a:t>ইমান</a:t>
            </a:r>
            <a:r>
              <a:rPr lang="en-US" sz="3600" b="1" i="1" dirty="0" smtClean="0">
                <a:solidFill>
                  <a:srgbClr val="002060"/>
                </a:solidFill>
                <a:latin typeface="Andalus" pitchFamily="18" charset="-78"/>
                <a:cs typeface="Andalus" pitchFamily="18" charset="-78"/>
              </a:rPr>
              <a:t> </a:t>
            </a:r>
            <a:r>
              <a:rPr lang="en-US" sz="3600" b="1" i="1" dirty="0" err="1" smtClean="0">
                <a:solidFill>
                  <a:srgbClr val="002060"/>
                </a:solidFill>
                <a:latin typeface="Andalus" pitchFamily="18" charset="-78"/>
                <a:cs typeface="Andalus" pitchFamily="18" charset="-78"/>
              </a:rPr>
              <a:t>কাকে</a:t>
            </a:r>
            <a:r>
              <a:rPr lang="en-US" sz="3600" b="1" i="1" dirty="0" smtClean="0">
                <a:solidFill>
                  <a:srgbClr val="002060"/>
                </a:solidFill>
                <a:latin typeface="Andalus" pitchFamily="18" charset="-78"/>
                <a:cs typeface="Andalus" pitchFamily="18" charset="-78"/>
              </a:rPr>
              <a:t> </a:t>
            </a:r>
            <a:r>
              <a:rPr lang="en-US" sz="3600" b="1" i="1" dirty="0" err="1" smtClean="0">
                <a:solidFill>
                  <a:srgbClr val="002060"/>
                </a:solidFill>
                <a:latin typeface="Andalus" pitchFamily="18" charset="-78"/>
                <a:cs typeface="Andalus" pitchFamily="18" charset="-78"/>
              </a:rPr>
              <a:t>বলে</a:t>
            </a:r>
            <a:r>
              <a:rPr lang="en-US" sz="3600" b="1" i="1" dirty="0" smtClean="0">
                <a:solidFill>
                  <a:srgbClr val="002060"/>
                </a:solidFill>
                <a:latin typeface="Andalus" pitchFamily="18" charset="-78"/>
                <a:cs typeface="Andalus" pitchFamily="18" charset="-78"/>
              </a:rPr>
              <a:t>?</a:t>
            </a:r>
          </a:p>
          <a:p>
            <a:pPr algn="just"/>
            <a:r>
              <a:rPr lang="en-US" sz="3600" b="1" i="1" dirty="0" smtClean="0">
                <a:solidFill>
                  <a:srgbClr val="002060"/>
                </a:solidFill>
                <a:latin typeface="Andalus" pitchFamily="18" charset="-78"/>
                <a:cs typeface="Andalus" pitchFamily="18" charset="-78"/>
              </a:rPr>
              <a:t>২।ইমানের </a:t>
            </a:r>
            <a:r>
              <a:rPr lang="en-US" sz="3600" b="1" i="1" dirty="0" err="1" smtClean="0">
                <a:solidFill>
                  <a:srgbClr val="002060"/>
                </a:solidFill>
                <a:latin typeface="Andalus" pitchFamily="18" charset="-78"/>
                <a:cs typeface="Andalus" pitchFamily="18" charset="-78"/>
              </a:rPr>
              <a:t>সাতটি</a:t>
            </a:r>
            <a:r>
              <a:rPr lang="en-US" sz="3600" b="1" i="1" dirty="0" smtClean="0">
                <a:solidFill>
                  <a:srgbClr val="002060"/>
                </a:solidFill>
                <a:latin typeface="Andalus" pitchFamily="18" charset="-78"/>
                <a:cs typeface="Andalus" pitchFamily="18" charset="-78"/>
              </a:rPr>
              <a:t> </a:t>
            </a:r>
            <a:r>
              <a:rPr lang="en-US" sz="3600" b="1" i="1" dirty="0" err="1" smtClean="0">
                <a:solidFill>
                  <a:srgbClr val="002060"/>
                </a:solidFill>
                <a:latin typeface="Andalus" pitchFamily="18" charset="-78"/>
                <a:cs typeface="Andalus" pitchFamily="18" charset="-78"/>
              </a:rPr>
              <a:t>বিষয়</a:t>
            </a:r>
            <a:r>
              <a:rPr lang="en-US" sz="3600" b="1" i="1" dirty="0">
                <a:solidFill>
                  <a:srgbClr val="002060"/>
                </a:solidFill>
                <a:latin typeface="Andalus" pitchFamily="18" charset="-78"/>
                <a:cs typeface="Andalus" pitchFamily="18" charset="-78"/>
              </a:rPr>
              <a:t> </a:t>
            </a:r>
            <a:r>
              <a:rPr lang="en-US" sz="3600" b="1" i="1" dirty="0" err="1" smtClean="0">
                <a:solidFill>
                  <a:srgbClr val="002060"/>
                </a:solidFill>
                <a:latin typeface="Andalus" pitchFamily="18" charset="-78"/>
                <a:cs typeface="Andalus" pitchFamily="18" charset="-78"/>
              </a:rPr>
              <a:t>সম্পর্কে</a:t>
            </a:r>
            <a:r>
              <a:rPr lang="en-US" sz="3600" b="1" i="1" dirty="0" smtClean="0">
                <a:solidFill>
                  <a:srgbClr val="002060"/>
                </a:solidFill>
                <a:latin typeface="Andalus" pitchFamily="18" charset="-78"/>
                <a:cs typeface="Andalus" pitchFamily="18" charset="-78"/>
              </a:rPr>
              <a:t>                     </a:t>
            </a:r>
            <a:r>
              <a:rPr lang="en-US" sz="3600" b="1" i="1" dirty="0" err="1" smtClean="0">
                <a:solidFill>
                  <a:srgbClr val="002060"/>
                </a:solidFill>
                <a:latin typeface="Andalus" pitchFamily="18" charset="-78"/>
                <a:cs typeface="Andalus" pitchFamily="18" charset="-78"/>
              </a:rPr>
              <a:t>বিস্তারিত</a:t>
            </a:r>
            <a:r>
              <a:rPr lang="en-US" sz="3600" b="1" i="1" dirty="0" smtClean="0">
                <a:solidFill>
                  <a:srgbClr val="002060"/>
                </a:solidFill>
                <a:latin typeface="Andalus" pitchFamily="18" charset="-78"/>
                <a:cs typeface="Andalus" pitchFamily="18" charset="-78"/>
              </a:rPr>
              <a:t> </a:t>
            </a:r>
            <a:r>
              <a:rPr lang="en-US" sz="3600" b="1" i="1" dirty="0" err="1" smtClean="0">
                <a:solidFill>
                  <a:srgbClr val="002060"/>
                </a:solidFill>
                <a:latin typeface="Andalus" pitchFamily="18" charset="-78"/>
                <a:cs typeface="Andalus" pitchFamily="18" charset="-78"/>
              </a:rPr>
              <a:t>জানতে</a:t>
            </a:r>
            <a:r>
              <a:rPr lang="en-US" sz="3600" b="1" i="1" dirty="0" smtClean="0">
                <a:solidFill>
                  <a:srgbClr val="002060"/>
                </a:solidFill>
                <a:latin typeface="Andalus" pitchFamily="18" charset="-78"/>
                <a:cs typeface="Andalus" pitchFamily="18" charset="-78"/>
              </a:rPr>
              <a:t> </a:t>
            </a:r>
            <a:r>
              <a:rPr lang="en-US" sz="3600" b="1" i="1" dirty="0" err="1" smtClean="0">
                <a:solidFill>
                  <a:srgbClr val="002060"/>
                </a:solidFill>
                <a:latin typeface="Andalus" pitchFamily="18" charset="-78"/>
                <a:cs typeface="Andalus" pitchFamily="18" charset="-78"/>
              </a:rPr>
              <a:t>পারবে</a:t>
            </a:r>
            <a:r>
              <a:rPr lang="en-US" sz="3600" b="1" i="1" dirty="0" smtClean="0">
                <a:solidFill>
                  <a:srgbClr val="002060"/>
                </a:solidFill>
                <a:latin typeface="Andalus" pitchFamily="18" charset="-78"/>
                <a:cs typeface="Andalus" pitchFamily="18" charset="-78"/>
              </a:rPr>
              <a:t>।</a:t>
            </a:r>
          </a:p>
          <a:p>
            <a:pPr algn="just"/>
            <a:r>
              <a:rPr lang="en-US" sz="3600" b="1" i="1" dirty="0" smtClean="0">
                <a:solidFill>
                  <a:srgbClr val="002060"/>
                </a:solidFill>
                <a:latin typeface="Andalus" pitchFamily="18" charset="-78"/>
                <a:cs typeface="Andalus" pitchFamily="18" charset="-78"/>
              </a:rPr>
              <a:t>৩.ইমান </a:t>
            </a:r>
            <a:r>
              <a:rPr lang="en-US" sz="3600" b="1" i="1" dirty="0" err="1" smtClean="0">
                <a:solidFill>
                  <a:srgbClr val="002060"/>
                </a:solidFill>
                <a:latin typeface="Andalus" pitchFamily="18" charset="-78"/>
                <a:cs typeface="Andalus" pitchFamily="18" charset="-78"/>
              </a:rPr>
              <a:t>আনার</a:t>
            </a:r>
            <a:r>
              <a:rPr lang="en-US" sz="3600" b="1" i="1" dirty="0" smtClean="0">
                <a:solidFill>
                  <a:srgbClr val="002060"/>
                </a:solidFill>
                <a:latin typeface="Andalus" pitchFamily="18" charset="-78"/>
                <a:cs typeface="Andalus" pitchFamily="18" charset="-78"/>
              </a:rPr>
              <a:t> </a:t>
            </a:r>
            <a:r>
              <a:rPr lang="en-US" sz="3600" b="1" i="1" dirty="0" err="1" smtClean="0">
                <a:solidFill>
                  <a:srgbClr val="002060"/>
                </a:solidFill>
                <a:latin typeface="Andalus" pitchFamily="18" charset="-78"/>
                <a:cs typeface="Andalus" pitchFamily="18" charset="-78"/>
              </a:rPr>
              <a:t>শুভ</a:t>
            </a:r>
            <a:r>
              <a:rPr lang="en-US" sz="3600" b="1" i="1" dirty="0" smtClean="0">
                <a:solidFill>
                  <a:srgbClr val="002060"/>
                </a:solidFill>
                <a:latin typeface="Andalus" pitchFamily="18" charset="-78"/>
                <a:cs typeface="Andalus" pitchFamily="18" charset="-78"/>
              </a:rPr>
              <a:t> </a:t>
            </a:r>
            <a:r>
              <a:rPr lang="en-US" sz="3600" b="1" i="1" dirty="0" err="1" smtClean="0">
                <a:solidFill>
                  <a:srgbClr val="002060"/>
                </a:solidFill>
                <a:latin typeface="Andalus" pitchFamily="18" charset="-78"/>
                <a:cs typeface="Andalus" pitchFamily="18" charset="-78"/>
              </a:rPr>
              <a:t>পরিণাম</a:t>
            </a:r>
            <a:r>
              <a:rPr lang="en-US" sz="3600" b="1" i="1" dirty="0" smtClean="0">
                <a:solidFill>
                  <a:srgbClr val="002060"/>
                </a:solidFill>
                <a:latin typeface="Andalus" pitchFamily="18" charset="-78"/>
                <a:cs typeface="Andalus" pitchFamily="18" charset="-78"/>
              </a:rPr>
              <a:t>।</a:t>
            </a:r>
            <a:endParaRPr lang="en-US" sz="3600" b="1" i="1" dirty="0">
              <a:solidFill>
                <a:srgbClr val="002060"/>
              </a:solidFill>
              <a:latin typeface="Andalus" pitchFamily="18" charset="-78"/>
              <a:cs typeface="Andalus" pitchFamily="18"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161925"/>
            <a:ext cx="3581400" cy="1743075"/>
          </a:xfrm>
          <a:prstGeom prst="rect">
            <a:avLst/>
          </a:prstGeom>
        </p:spPr>
      </p:pic>
    </p:spTree>
    <p:extLst>
      <p:ext uri="{BB962C8B-B14F-4D97-AF65-F5344CB8AC3E}">
        <p14:creationId xmlns:p14="http://schemas.microsoft.com/office/powerpoint/2010/main" val="27833687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219200" y="457200"/>
            <a:ext cx="7239000" cy="1676400"/>
          </a:xfrm>
          <a:prstGeom prst="ellipse">
            <a:avLst/>
          </a:prstGeom>
          <a:ln w="127000" cmpd="dbl">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600" b="1" dirty="0" err="1" smtClean="0">
                <a:latin typeface="Andalus" pitchFamily="18" charset="-78"/>
                <a:cs typeface="Andalus" pitchFamily="18" charset="-78"/>
              </a:rPr>
              <a:t>ইমান</a:t>
            </a:r>
            <a:r>
              <a:rPr lang="en-US" sz="3600" b="1" dirty="0" smtClean="0">
                <a:latin typeface="Andalus" pitchFamily="18" charset="-78"/>
                <a:cs typeface="Andalus" pitchFamily="18" charset="-78"/>
              </a:rPr>
              <a:t> </a:t>
            </a:r>
            <a:r>
              <a:rPr lang="en-US" sz="3600" b="1" dirty="0" err="1" smtClean="0">
                <a:latin typeface="Andalus" pitchFamily="18" charset="-78"/>
                <a:cs typeface="Andalus" pitchFamily="18" charset="-78"/>
              </a:rPr>
              <a:t>কাকে</a:t>
            </a:r>
            <a:r>
              <a:rPr lang="en-US" sz="3600" b="1" dirty="0" smtClean="0">
                <a:latin typeface="Andalus" pitchFamily="18" charset="-78"/>
                <a:cs typeface="Andalus" pitchFamily="18" charset="-78"/>
              </a:rPr>
              <a:t> </a:t>
            </a:r>
            <a:r>
              <a:rPr lang="en-US" sz="3600" b="1" dirty="0" err="1" smtClean="0">
                <a:latin typeface="Andalus" pitchFamily="18" charset="-78"/>
                <a:cs typeface="Andalus" pitchFamily="18" charset="-78"/>
              </a:rPr>
              <a:t>বলে</a:t>
            </a:r>
            <a:r>
              <a:rPr lang="en-US" sz="3600" b="1" dirty="0">
                <a:latin typeface="Andalus" pitchFamily="18" charset="-78"/>
                <a:cs typeface="Andalus" pitchFamily="18" charset="-78"/>
              </a:rPr>
              <a:t>?</a:t>
            </a:r>
          </a:p>
        </p:txBody>
      </p:sp>
      <p:sp>
        <p:nvSpPr>
          <p:cNvPr id="3" name="Rounded Rectangle 2"/>
          <p:cNvSpPr/>
          <p:nvPr/>
        </p:nvSpPr>
        <p:spPr>
          <a:xfrm>
            <a:off x="1219200" y="2133600"/>
            <a:ext cx="7239000" cy="4114800"/>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marL="274307" marR="384048" indent="1993392">
              <a:spcBef>
                <a:spcPts val="792"/>
              </a:spcBef>
            </a:pPr>
            <a:r>
              <a:rPr lang="as-IN" sz="2000" dirty="0">
                <a:solidFill>
                  <a:srgbClr val="7030A0"/>
                </a:solidFill>
                <a:latin typeface="Arial" panose="020B0604020202020204" pitchFamily="34" charset="0"/>
              </a:rPr>
              <a:t>শব্দের অর্থ বিশ্বাস । ইসলামের মূল </a:t>
            </a:r>
            <a:r>
              <a:rPr lang="as-IN" sz="2000" dirty="0" smtClean="0">
                <a:solidFill>
                  <a:srgbClr val="7030A0"/>
                </a:solidFill>
                <a:latin typeface="Arial" panose="020B0604020202020204" pitchFamily="34" charset="0"/>
              </a:rPr>
              <a:t>বিষয়গু</a:t>
            </a:r>
            <a:r>
              <a:rPr lang="en-US" sz="2000" dirty="0" err="1" smtClean="0">
                <a:solidFill>
                  <a:srgbClr val="7030A0"/>
                </a:solidFill>
                <a:latin typeface="Arial" panose="020B0604020202020204" pitchFamily="34" charset="0"/>
              </a:rPr>
              <a:t>লোর</a:t>
            </a:r>
            <a:r>
              <a:rPr lang="as-IN" sz="2000" dirty="0" smtClean="0">
                <a:solidFill>
                  <a:srgbClr val="7030A0"/>
                </a:solidFill>
                <a:latin typeface="Arial" panose="020B0604020202020204" pitchFamily="34" charset="0"/>
              </a:rPr>
              <a:t> </a:t>
            </a:r>
            <a:r>
              <a:rPr lang="as-IN" sz="2000" dirty="0">
                <a:solidFill>
                  <a:srgbClr val="7030A0"/>
                </a:solidFill>
                <a:latin typeface="Arial" panose="020B0604020202020204" pitchFamily="34" charset="0"/>
              </a:rPr>
              <a:t>প্রতি বিশ্বাসকেই ইমান বলা হয়। </a:t>
            </a:r>
            <a:r>
              <a:rPr lang="as-IN" sz="2000" dirty="0">
                <a:solidFill>
                  <a:srgbClr val="000000"/>
                </a:solidFill>
                <a:latin typeface="Arial" panose="020B0604020202020204" pitchFamily="34" charset="0"/>
              </a:rPr>
              <a:t>প্রকৃত অর্থে আল্লাহ তায়ালা, নবি-রাসুল, ফেরেশতা, আখিরাত, তাকদির ইত্যাদি বিষয় মনে-প্রাণে বিশ্বাস করা ও মেনে </a:t>
            </a:r>
            <a:r>
              <a:rPr lang="as-IN" sz="2000" dirty="0" smtClean="0">
                <a:solidFill>
                  <a:srgbClr val="000000"/>
                </a:solidFill>
                <a:latin typeface="Arial" panose="020B0604020202020204" pitchFamily="34" charset="0"/>
              </a:rPr>
              <a:t>নেয়াই</a:t>
            </a:r>
            <a:r>
              <a:rPr lang="en-US" sz="2000" dirty="0" err="1" smtClean="0">
                <a:solidFill>
                  <a:srgbClr val="000000"/>
                </a:solidFill>
                <a:latin typeface="Arial" panose="020B0604020202020204" pitchFamily="34" charset="0"/>
              </a:rPr>
              <a:t>হলো</a:t>
            </a:r>
            <a:r>
              <a:rPr lang="as-IN" sz="2000" dirty="0" smtClean="0">
                <a:solidFill>
                  <a:srgbClr val="000000"/>
                </a:solidFill>
                <a:latin typeface="Arial" panose="020B0604020202020204" pitchFamily="34" charset="0"/>
              </a:rPr>
              <a:t> </a:t>
            </a:r>
            <a:r>
              <a:rPr lang="as-IN" sz="2000" dirty="0">
                <a:solidFill>
                  <a:srgbClr val="000000"/>
                </a:solidFill>
                <a:latin typeface="Arial" panose="020B0604020202020204" pitchFamily="34" charset="0"/>
              </a:rPr>
              <a:t>ইমান। যে ব্যক্তি এসব বিষয়কে আন্তরিকভাবে বিশ্বাস করেন তিনি হলেন মুমিন। ইমানের তিনটি দিক রয়েছে। </a:t>
            </a:r>
            <a:r>
              <a:rPr lang="as-IN" sz="2000" dirty="0" smtClean="0">
                <a:solidFill>
                  <a:srgbClr val="000000"/>
                </a:solidFill>
                <a:latin typeface="Arial" panose="020B0604020202020204" pitchFamily="34" charset="0"/>
              </a:rPr>
              <a:t>এগু</a:t>
            </a:r>
            <a:r>
              <a:rPr lang="en-US" sz="2000" dirty="0" err="1" smtClean="0">
                <a:solidFill>
                  <a:srgbClr val="000000"/>
                </a:solidFill>
                <a:latin typeface="Arial" panose="020B0604020202020204" pitchFamily="34" charset="0"/>
              </a:rPr>
              <a:t>লো</a:t>
            </a:r>
            <a:r>
              <a:rPr lang="as-IN" sz="2000" dirty="0" smtClean="0">
                <a:solidFill>
                  <a:srgbClr val="000000"/>
                </a:solidFill>
                <a:latin typeface="Arial" panose="020B0604020202020204" pitchFamily="34" charset="0"/>
              </a:rPr>
              <a:t> হ</a:t>
            </a:r>
            <a:r>
              <a:rPr lang="en-US" sz="2000" dirty="0" err="1" smtClean="0">
                <a:solidFill>
                  <a:srgbClr val="000000"/>
                </a:solidFill>
                <a:latin typeface="Arial" panose="020B0604020202020204" pitchFamily="34" charset="0"/>
              </a:rPr>
              <a:t>লো</a:t>
            </a:r>
            <a:r>
              <a:rPr lang="as-IN" sz="2000" dirty="0" smtClean="0">
                <a:solidFill>
                  <a:srgbClr val="000000"/>
                </a:solidFill>
                <a:latin typeface="Arial" panose="020B0604020202020204" pitchFamily="34" charset="0"/>
              </a:rPr>
              <a:t> </a:t>
            </a:r>
            <a:r>
              <a:rPr lang="en-US" sz="2000" dirty="0" smtClean="0">
                <a:solidFill>
                  <a:srgbClr val="000000"/>
                </a:solidFill>
                <a:latin typeface="Arial" panose="020B0604020202020204" pitchFamily="34" charset="0"/>
              </a:rPr>
              <a:t>–</a:t>
            </a:r>
          </a:p>
          <a:p>
            <a:pPr marL="274307" marR="384048" indent="1993392">
              <a:spcBef>
                <a:spcPts val="792"/>
              </a:spcBef>
            </a:pPr>
            <a:r>
              <a:rPr lang="as-IN" sz="2000" dirty="0" smtClean="0">
                <a:solidFill>
                  <a:srgbClr val="0070C0"/>
                </a:solidFill>
                <a:latin typeface="Arial" panose="020B0604020202020204" pitchFamily="34" charset="0"/>
              </a:rPr>
              <a:t>ক</a:t>
            </a:r>
            <a:r>
              <a:rPr lang="as-IN" sz="2000" dirty="0">
                <a:solidFill>
                  <a:srgbClr val="0070C0"/>
                </a:solidFill>
                <a:latin typeface="Arial" panose="020B0604020202020204" pitchFamily="34" charset="0"/>
              </a:rPr>
              <a:t>, অন্তরে বিশ্বাস করা</a:t>
            </a:r>
            <a:r>
              <a:rPr lang="as-IN" sz="2000" dirty="0" smtClean="0">
                <a:solidFill>
                  <a:srgbClr val="0070C0"/>
                </a:solidFill>
                <a:latin typeface="Arial" panose="020B0604020202020204" pitchFamily="34" charset="0"/>
              </a:rPr>
              <a:t>,</a:t>
            </a:r>
            <a:endParaRPr lang="en-US" sz="2000" dirty="0" smtClean="0">
              <a:solidFill>
                <a:srgbClr val="0070C0"/>
              </a:solidFill>
              <a:latin typeface="Arial" panose="020B0604020202020204" pitchFamily="34" charset="0"/>
            </a:endParaRPr>
          </a:p>
          <a:p>
            <a:pPr marL="274307" marR="384048" indent="1993392">
              <a:spcBef>
                <a:spcPts val="792"/>
              </a:spcBef>
            </a:pPr>
            <a:r>
              <a:rPr lang="as-IN" sz="2000" dirty="0" smtClean="0">
                <a:solidFill>
                  <a:srgbClr val="0070C0"/>
                </a:solidFill>
                <a:latin typeface="Arial" panose="020B0604020202020204" pitchFamily="34" charset="0"/>
              </a:rPr>
              <a:t> </a:t>
            </a:r>
            <a:r>
              <a:rPr lang="as-IN" sz="2000" dirty="0">
                <a:solidFill>
                  <a:srgbClr val="0070C0"/>
                </a:solidFill>
                <a:latin typeface="Arial" panose="020B0604020202020204" pitchFamily="34" charset="0"/>
              </a:rPr>
              <a:t>খ, মুখে স্বীকার করা </a:t>
            </a:r>
            <a:r>
              <a:rPr lang="as-IN" sz="2000" dirty="0" smtClean="0">
                <a:solidFill>
                  <a:srgbClr val="0070C0"/>
                </a:solidFill>
                <a:latin typeface="Arial" panose="020B0604020202020204" pitchFamily="34" charset="0"/>
              </a:rPr>
              <a:t>এবং</a:t>
            </a:r>
            <a:endParaRPr lang="en-US" sz="2000" dirty="0" smtClean="0">
              <a:solidFill>
                <a:srgbClr val="0070C0"/>
              </a:solidFill>
              <a:latin typeface="Arial" panose="020B0604020202020204" pitchFamily="34" charset="0"/>
            </a:endParaRPr>
          </a:p>
          <a:p>
            <a:pPr marL="274307" marR="384048" indent="1993392">
              <a:spcBef>
                <a:spcPts val="792"/>
              </a:spcBef>
            </a:pPr>
            <a:r>
              <a:rPr lang="as-IN" sz="2000" dirty="0">
                <a:solidFill>
                  <a:srgbClr val="0070C0"/>
                </a:solidFill>
                <a:latin typeface="Arial" panose="020B0604020202020204" pitchFamily="34" charset="0"/>
              </a:rPr>
              <a:t> </a:t>
            </a:r>
            <a:r>
              <a:rPr lang="as-IN" sz="2000" dirty="0" smtClean="0">
                <a:solidFill>
                  <a:srgbClr val="0070C0"/>
                </a:solidFill>
                <a:latin typeface="Arial" panose="020B0604020202020204" pitchFamily="34" charset="0"/>
              </a:rPr>
              <a:t>গ</a:t>
            </a:r>
            <a:r>
              <a:rPr lang="as-IN" sz="2000" dirty="0">
                <a:solidFill>
                  <a:srgbClr val="0070C0"/>
                </a:solidFill>
                <a:latin typeface="Arial" panose="020B0604020202020204" pitchFamily="34" charset="0"/>
              </a:rPr>
              <a:t>. তদনুসারে আমল করা।</a:t>
            </a:r>
            <a:endParaRPr lang="as-IN" sz="2000" dirty="0">
              <a:solidFill>
                <a:srgbClr val="0070C0"/>
              </a:solidFill>
            </a:endParaRPr>
          </a:p>
          <a:p>
            <a:r>
              <a:rPr lang="as-IN" sz="2000" dirty="0">
                <a:solidFill>
                  <a:srgbClr val="0070C0"/>
                </a:solidFill>
              </a:rPr>
              <a:t/>
            </a:r>
            <a:br>
              <a:rPr lang="as-IN" sz="2000" dirty="0">
                <a:solidFill>
                  <a:srgbClr val="0070C0"/>
                </a:solidFill>
              </a:rPr>
            </a:br>
            <a:endParaRPr lang="en-GB" sz="2000" dirty="0">
              <a:solidFill>
                <a:srgbClr val="0070C0"/>
              </a:solidFill>
            </a:endParaRPr>
          </a:p>
        </p:txBody>
      </p:sp>
    </p:spTree>
    <p:extLst>
      <p:ext uri="{BB962C8B-B14F-4D97-AF65-F5344CB8AC3E}">
        <p14:creationId xmlns:p14="http://schemas.microsoft.com/office/powerpoint/2010/main" val="40826968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219200" y="2133600"/>
            <a:ext cx="7239000" cy="4114800"/>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r>
              <a:rPr lang="as-IN" sz="2000" dirty="0">
                <a:solidFill>
                  <a:srgbClr val="000000"/>
                </a:solidFill>
                <a:latin typeface="Arial" panose="020B0604020202020204" pitchFamily="34" charset="0"/>
              </a:rPr>
              <a:t>অর্থাৎ ইসলামের যাবতীয় বিষয়ের প্রতি আন্তরিক বিশ্বাস, মৌখিক স্বীকৃতি ও তদনুযায়ী আমল করার নাম </a:t>
            </a:r>
            <a:r>
              <a:rPr lang="as-IN" sz="2000" dirty="0" smtClean="0">
                <a:solidFill>
                  <a:srgbClr val="000000"/>
                </a:solidFill>
                <a:latin typeface="Arial" panose="020B0604020202020204" pitchFamily="34" charset="0"/>
              </a:rPr>
              <a:t>হ</a:t>
            </a:r>
            <a:r>
              <a:rPr lang="en-US" sz="2000" dirty="0" err="1" smtClean="0">
                <a:solidFill>
                  <a:srgbClr val="000000"/>
                </a:solidFill>
                <a:latin typeface="Arial" panose="020B0604020202020204" pitchFamily="34" charset="0"/>
              </a:rPr>
              <a:t>লো</a:t>
            </a:r>
            <a:r>
              <a:rPr lang="as-IN" sz="2000" dirty="0" smtClean="0">
                <a:solidFill>
                  <a:srgbClr val="000000"/>
                </a:solidFill>
                <a:latin typeface="Arial" panose="020B0604020202020204" pitchFamily="34" charset="0"/>
              </a:rPr>
              <a:t> </a:t>
            </a:r>
            <a:r>
              <a:rPr lang="as-IN" sz="2000" dirty="0">
                <a:solidFill>
                  <a:srgbClr val="000000"/>
                </a:solidFill>
                <a:latin typeface="Arial" panose="020B0604020202020204" pitchFamily="34" charset="0"/>
              </a:rPr>
              <a:t>ইমান। প্রকৃত মুমিন হওয়ার জন্য এ তিনটি বিষয় থাকা জরুরি। কেউ যদি শুধু অন্তরে বিশ্বাস করে, কিন্তু মুখে স্বীকার না করে তবে সে প্রকৃতপক্ষে ইমানদার বা মুমিন হিসেবে গণ্য হয় না। আবার মুখে স্বীকার করে অন্তরে বিশ্বাস না করলেও </a:t>
            </a:r>
            <a:r>
              <a:rPr lang="as-IN" sz="2000" dirty="0" smtClean="0">
                <a:solidFill>
                  <a:srgbClr val="000000"/>
                </a:solidFill>
                <a:latin typeface="Arial" panose="020B0604020202020204" pitchFamily="34" charset="0"/>
              </a:rPr>
              <a:t>কো</a:t>
            </a:r>
            <a:r>
              <a:rPr lang="en-US" sz="2000" dirty="0" err="1" smtClean="0">
                <a:solidFill>
                  <a:srgbClr val="000000"/>
                </a:solidFill>
                <a:latin typeface="Arial" panose="020B0604020202020204" pitchFamily="34" charset="0"/>
              </a:rPr>
              <a:t>নো</a:t>
            </a:r>
            <a:r>
              <a:rPr lang="as-IN" sz="2000" dirty="0" smtClean="0">
                <a:solidFill>
                  <a:srgbClr val="000000"/>
                </a:solidFill>
                <a:latin typeface="Arial" panose="020B0604020202020204" pitchFamily="34" charset="0"/>
              </a:rPr>
              <a:t> </a:t>
            </a:r>
            <a:r>
              <a:rPr lang="as-IN" sz="2000" dirty="0">
                <a:solidFill>
                  <a:srgbClr val="000000"/>
                </a:solidFill>
                <a:latin typeface="Arial" panose="020B0604020202020204" pitchFamily="34" charset="0"/>
              </a:rPr>
              <a:t>ব্যক্তি ইমানদার হতে পারে না। বস্তুত আন্তরিক বিশ্বাস, মৌখিক স্বীকৃতি ও তদনুযায়ী আমলের সমষ্টিই </a:t>
            </a:r>
            <a:r>
              <a:rPr lang="as-IN" sz="2000" dirty="0" smtClean="0">
                <a:solidFill>
                  <a:srgbClr val="000000"/>
                </a:solidFill>
                <a:latin typeface="Arial" panose="020B0604020202020204" pitchFamily="34" charset="0"/>
              </a:rPr>
              <a:t>হ</a:t>
            </a:r>
            <a:r>
              <a:rPr lang="en-US" sz="2000" dirty="0" err="1" smtClean="0">
                <a:solidFill>
                  <a:srgbClr val="000000"/>
                </a:solidFill>
                <a:latin typeface="Arial" panose="020B0604020202020204" pitchFamily="34" charset="0"/>
              </a:rPr>
              <a:t>লো</a:t>
            </a:r>
            <a:r>
              <a:rPr lang="en-US" sz="2000" dirty="0" smtClean="0">
                <a:solidFill>
                  <a:srgbClr val="000000"/>
                </a:solidFill>
                <a:latin typeface="Arial" panose="020B0604020202020204" pitchFamily="34" charset="0"/>
              </a:rPr>
              <a:t> </a:t>
            </a:r>
            <a:r>
              <a:rPr lang="as-IN" sz="2000" dirty="0" smtClean="0">
                <a:solidFill>
                  <a:srgbClr val="000000"/>
                </a:solidFill>
                <a:latin typeface="Arial" panose="020B0604020202020204" pitchFamily="34" charset="0"/>
              </a:rPr>
              <a:t>প্রকৃত </a:t>
            </a:r>
            <a:r>
              <a:rPr lang="as-IN" sz="2000" dirty="0">
                <a:solidFill>
                  <a:srgbClr val="000000"/>
                </a:solidFill>
                <a:latin typeface="Arial" panose="020B0604020202020204" pitchFamily="34" charset="0"/>
              </a:rPr>
              <a:t>ইমান ।</a:t>
            </a:r>
            <a:endParaRPr lang="en-GB" sz="2000" dirty="0"/>
          </a:p>
        </p:txBody>
      </p:sp>
    </p:spTree>
    <p:extLst>
      <p:ext uri="{BB962C8B-B14F-4D97-AF65-F5344CB8AC3E}">
        <p14:creationId xmlns:p14="http://schemas.microsoft.com/office/powerpoint/2010/main" val="409012806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233948" y="435077"/>
            <a:ext cx="7239000" cy="1676400"/>
          </a:xfrm>
          <a:prstGeom prst="ellipse">
            <a:avLst/>
          </a:prstGeom>
          <a:ln w="127000" cmpd="dbl">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600" b="1" dirty="0" err="1" smtClean="0">
                <a:latin typeface="Andalus" pitchFamily="18" charset="-78"/>
                <a:cs typeface="Andalus" pitchFamily="18" charset="-78"/>
              </a:rPr>
              <a:t>ইমানের</a:t>
            </a:r>
            <a:r>
              <a:rPr lang="en-US" sz="3600" b="1" dirty="0" smtClean="0">
                <a:latin typeface="Andalus" pitchFamily="18" charset="-78"/>
                <a:cs typeface="Andalus" pitchFamily="18" charset="-78"/>
              </a:rPr>
              <a:t> ৭টি </a:t>
            </a:r>
            <a:r>
              <a:rPr lang="en-US" sz="3600" b="1" dirty="0" err="1" smtClean="0">
                <a:latin typeface="Andalus" pitchFamily="18" charset="-78"/>
                <a:cs typeface="Andalus" pitchFamily="18" charset="-78"/>
              </a:rPr>
              <a:t>বিষয়ের</a:t>
            </a:r>
            <a:r>
              <a:rPr lang="en-US" sz="3600" b="1" dirty="0" smtClean="0">
                <a:latin typeface="Andalus" pitchFamily="18" charset="-78"/>
                <a:cs typeface="Andalus" pitchFamily="18" charset="-78"/>
              </a:rPr>
              <a:t> </a:t>
            </a:r>
            <a:r>
              <a:rPr lang="en-US" sz="3600" b="1" dirty="0" err="1" smtClean="0">
                <a:latin typeface="Andalus" pitchFamily="18" charset="-78"/>
                <a:cs typeface="Andalus" pitchFamily="18" charset="-78"/>
              </a:rPr>
              <a:t>বিবরণ</a:t>
            </a:r>
            <a:r>
              <a:rPr lang="en-US" sz="3600" b="1" dirty="0" smtClean="0">
                <a:latin typeface="Andalus" pitchFamily="18" charset="-78"/>
                <a:cs typeface="Andalus" pitchFamily="18" charset="-78"/>
              </a:rPr>
              <a:t>-</a:t>
            </a:r>
            <a:endParaRPr lang="en-US" sz="3600" b="1" dirty="0">
              <a:latin typeface="Andalus" pitchFamily="18" charset="-78"/>
              <a:cs typeface="Andalus" pitchFamily="18" charset="-78"/>
            </a:endParaRPr>
          </a:p>
        </p:txBody>
      </p:sp>
      <p:sp>
        <p:nvSpPr>
          <p:cNvPr id="3" name="Rounded Rectangle 2"/>
          <p:cNvSpPr/>
          <p:nvPr/>
        </p:nvSpPr>
        <p:spPr>
          <a:xfrm>
            <a:off x="1219200" y="2133600"/>
            <a:ext cx="7239000" cy="4114800"/>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just"/>
            <a:r>
              <a:rPr lang="as-IN" sz="2000" dirty="0">
                <a:solidFill>
                  <a:srgbClr val="000000"/>
                </a:solidFill>
                <a:latin typeface="Arial" panose="020B0604020202020204" pitchFamily="34" charset="0"/>
              </a:rPr>
              <a:t> ইমানের সাতটি বিষয়ের বিবরণ ইমান বা বিশ্বাসের মৌলিক বিষয় </a:t>
            </a:r>
            <a:r>
              <a:rPr lang="en-US" sz="2000" dirty="0" err="1" smtClean="0">
                <a:solidFill>
                  <a:srgbClr val="000000"/>
                </a:solidFill>
                <a:latin typeface="Arial" panose="020B0604020202020204" pitchFamily="34" charset="0"/>
              </a:rPr>
              <a:t>মোট</a:t>
            </a:r>
            <a:r>
              <a:rPr lang="as-IN" sz="2000" dirty="0" smtClean="0">
                <a:solidFill>
                  <a:srgbClr val="000000"/>
                </a:solidFill>
                <a:latin typeface="Arial" panose="020B0604020202020204" pitchFamily="34" charset="0"/>
              </a:rPr>
              <a:t> </a:t>
            </a:r>
            <a:r>
              <a:rPr lang="as-IN" sz="2000" dirty="0">
                <a:solidFill>
                  <a:srgbClr val="000000"/>
                </a:solidFill>
                <a:latin typeface="Arial" panose="020B0604020202020204" pitchFamily="34" charset="0"/>
              </a:rPr>
              <a:t>সাতটি। মুমিন হওয়ার জন্য এ সাতটি বিষয়ের প্রতি বিশ্বাস স্থাপন করতে হবে। আমরা পূর্বের শ্রেণিতে ইমানে মুফাস্সাল সম্পর্কে জেনেছি। তাতে ইমানের সাতটি বিষয়ের কথা উল্লেখ রয়েছে। এ পাঠে আমরা বিস্তারিতভাবে এ সাতটি বিষয় সম্পর্কে </a:t>
            </a:r>
            <a:r>
              <a:rPr lang="as-IN" sz="2000" dirty="0" smtClean="0">
                <a:solidFill>
                  <a:srgbClr val="000000"/>
                </a:solidFill>
                <a:latin typeface="Arial" panose="020B0604020202020204" pitchFamily="34" charset="0"/>
              </a:rPr>
              <a:t>জানব</a:t>
            </a:r>
            <a:r>
              <a:rPr lang="en-US" sz="2000" dirty="0" smtClean="0">
                <a:solidFill>
                  <a:srgbClr val="000000"/>
                </a:solidFill>
                <a:latin typeface="Arial" panose="020B0604020202020204" pitchFamily="34" charset="0"/>
              </a:rPr>
              <a:t>।</a:t>
            </a:r>
            <a:endParaRPr lang="en-US" sz="2000" b="1" dirty="0">
              <a:latin typeface="Andalus" pitchFamily="18" charset="-78"/>
              <a:cs typeface="Andalus" pitchFamily="18" charset="-78"/>
            </a:endParaRPr>
          </a:p>
        </p:txBody>
      </p:sp>
    </p:spTree>
    <p:extLst>
      <p:ext uri="{BB962C8B-B14F-4D97-AF65-F5344CB8AC3E}">
        <p14:creationId xmlns:p14="http://schemas.microsoft.com/office/powerpoint/2010/main" val="169647076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219200" y="457200"/>
            <a:ext cx="7239000" cy="1676400"/>
          </a:xfrm>
          <a:prstGeom prst="ellipse">
            <a:avLst/>
          </a:prstGeom>
          <a:ln w="127000" cmpd="dbl">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as-IN" sz="3600">
                <a:solidFill>
                  <a:srgbClr val="000000"/>
                </a:solidFill>
                <a:latin typeface="Arial" panose="020B0604020202020204" pitchFamily="34" charset="0"/>
              </a:rPr>
              <a:t>আল্লাহর প্রতি পূর্ণ বিশ্বাস।</a:t>
            </a:r>
            <a:endParaRPr lang="en-US" sz="3600" b="1" dirty="0">
              <a:latin typeface="Andalus" pitchFamily="18" charset="-78"/>
              <a:cs typeface="Andalus" pitchFamily="18" charset="-78"/>
            </a:endParaRPr>
          </a:p>
        </p:txBody>
      </p:sp>
      <p:sp>
        <p:nvSpPr>
          <p:cNvPr id="3" name="Rounded Rectangle 2"/>
          <p:cNvSpPr/>
          <p:nvPr/>
        </p:nvSpPr>
        <p:spPr>
          <a:xfrm>
            <a:off x="609600" y="2160639"/>
            <a:ext cx="8001000" cy="4114800"/>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marL="3048" marR="350520" indent="-252971">
              <a:spcBef>
                <a:spcPts val="1080"/>
              </a:spcBef>
            </a:pPr>
            <a:endParaRPr lang="en-US" dirty="0" smtClean="0">
              <a:solidFill>
                <a:srgbClr val="000000"/>
              </a:solidFill>
              <a:latin typeface="Arial" panose="020B0604020202020204" pitchFamily="34" charset="0"/>
            </a:endParaRPr>
          </a:p>
          <a:p>
            <a:pPr marL="3048" marR="350520" indent="-252971">
              <a:spcBef>
                <a:spcPts val="1080"/>
              </a:spcBef>
            </a:pPr>
            <a:endParaRPr lang="en-US" dirty="0">
              <a:solidFill>
                <a:srgbClr val="000000"/>
              </a:solidFill>
              <a:latin typeface="Arial" panose="020B0604020202020204" pitchFamily="34" charset="0"/>
            </a:endParaRPr>
          </a:p>
          <a:p>
            <a:pPr marL="3048" marR="350520" indent="-252971">
              <a:spcBef>
                <a:spcPts val="1080"/>
              </a:spcBef>
            </a:pPr>
            <a:r>
              <a:rPr lang="as-IN" dirty="0" smtClean="0">
                <a:solidFill>
                  <a:srgbClr val="0070C0"/>
                </a:solidFill>
                <a:latin typeface="Arial" panose="020B0604020202020204" pitchFamily="34" charset="0"/>
              </a:rPr>
              <a:t>ইমানের </a:t>
            </a:r>
            <a:r>
              <a:rPr lang="as-IN" dirty="0">
                <a:solidFill>
                  <a:srgbClr val="0070C0"/>
                </a:solidFill>
                <a:latin typeface="Arial" panose="020B0604020202020204" pitchFamily="34" charset="0"/>
              </a:rPr>
              <a:t>সর্বপ্রথম ও সর্বপ্রধান বিষয় </a:t>
            </a:r>
            <a:r>
              <a:rPr lang="as-IN" dirty="0" smtClean="0">
                <a:solidFill>
                  <a:srgbClr val="0070C0"/>
                </a:solidFill>
                <a:latin typeface="Arial" panose="020B0604020202020204" pitchFamily="34" charset="0"/>
              </a:rPr>
              <a:t>হ</a:t>
            </a:r>
            <a:r>
              <a:rPr lang="en-US" dirty="0" err="1" smtClean="0">
                <a:solidFill>
                  <a:srgbClr val="0070C0"/>
                </a:solidFill>
                <a:latin typeface="Arial" panose="020B0604020202020204" pitchFamily="34" charset="0"/>
              </a:rPr>
              <a:t>লো</a:t>
            </a:r>
            <a:r>
              <a:rPr lang="as-IN" dirty="0" smtClean="0">
                <a:solidFill>
                  <a:srgbClr val="0070C0"/>
                </a:solidFill>
                <a:latin typeface="Arial" panose="020B0604020202020204" pitchFamily="34" charset="0"/>
              </a:rPr>
              <a:t> </a:t>
            </a:r>
            <a:r>
              <a:rPr lang="as-IN" dirty="0">
                <a:solidFill>
                  <a:srgbClr val="0070C0"/>
                </a:solidFill>
                <a:latin typeface="Arial" panose="020B0604020202020204" pitchFamily="34" charset="0"/>
              </a:rPr>
              <a:t>আল্লাহ তায়ালার প্রতি বিশ্বাস। </a:t>
            </a:r>
            <a:r>
              <a:rPr lang="as-IN" dirty="0">
                <a:solidFill>
                  <a:srgbClr val="000000"/>
                </a:solidFill>
                <a:latin typeface="Arial" panose="020B0604020202020204" pitchFamily="34" charset="0"/>
              </a:rPr>
              <a:t>আল্লাহ তায়ালা এক ও অদ্বিতীয়। তিনি আমাদের রব, মালিক, সৃষ্টিকর্তা, রক্ষাকর্তা, সাহায্যকারী, জন্ম ও মৃত্যুর মালিক। তিনি সকল গুণের আধার। তিনি পবিত্র, ক্ষমাশীল, দয়াবান, পরম দয়াময়, সর্বশ্রোতা, সর্বজ্ঞ, প্রজ্ঞাবান, সর্বদ্রষ্টা ও সর্বশক্তিমান। তিনি </a:t>
            </a:r>
            <a:r>
              <a:rPr lang="as-IN" dirty="0" smtClean="0">
                <a:solidFill>
                  <a:srgbClr val="000000"/>
                </a:solidFill>
                <a:latin typeface="Arial" panose="020B0604020202020204" pitchFamily="34" charset="0"/>
              </a:rPr>
              <a:t>কা</a:t>
            </a:r>
            <a:r>
              <a:rPr lang="en-US" dirty="0" err="1" smtClean="0">
                <a:solidFill>
                  <a:srgbClr val="000000"/>
                </a:solidFill>
                <a:latin typeface="Arial" panose="020B0604020202020204" pitchFamily="34" charset="0"/>
              </a:rPr>
              <a:t>রো</a:t>
            </a:r>
            <a:r>
              <a:rPr lang="en-US" dirty="0" smtClean="0">
                <a:solidFill>
                  <a:srgbClr val="000000"/>
                </a:solidFill>
                <a:latin typeface="Arial" panose="020B0604020202020204" pitchFamily="34" charset="0"/>
              </a:rPr>
              <a:t> </a:t>
            </a:r>
            <a:r>
              <a:rPr lang="as-IN" dirty="0" smtClean="0">
                <a:solidFill>
                  <a:srgbClr val="000000"/>
                </a:solidFill>
                <a:latin typeface="Arial" panose="020B0604020202020204" pitchFamily="34" charset="0"/>
              </a:rPr>
              <a:t>মুখাপেক্ষী </a:t>
            </a:r>
            <a:r>
              <a:rPr lang="as-IN" dirty="0">
                <a:solidFill>
                  <a:srgbClr val="000000"/>
                </a:solidFill>
                <a:latin typeface="Arial" panose="020B0604020202020204" pitchFamily="34" charset="0"/>
              </a:rPr>
              <a:t>নন, তিনি স্বয়ংসম্পূর্ণ ও সার্বভৌম ক্ষমতার অধিকারী। আল্লাহ তায়ালা অনন্ত অসীম। তিনি সবসময় ছিলেন, আছেন ও থাকবেন। তার সত্তা ও গুণাবলি অতুলনীয়। তিনি ঠিক তেমনই যেমনভাবে তিনি বিরাজমান। তার অসংখ্য সুন্দর নাম রয়েছে । তাঁর পিতা, পুত্র এবং স্ত্রী নেই। তিনিই একমাত্র সত্তা। তাঁর সমকক্ষ, সমতুল্য বা শরিক কেউ নেই। সমস্ত </a:t>
            </a:r>
            <a:endParaRPr lang="as-IN" dirty="0"/>
          </a:p>
          <a:p>
            <a:pPr marL="295656" marR="182867">
              <a:spcBef>
                <a:spcPts val="336"/>
              </a:spcBef>
            </a:pPr>
            <a:r>
              <a:rPr lang="as-IN" dirty="0">
                <a:solidFill>
                  <a:srgbClr val="000000"/>
                </a:solidFill>
                <a:latin typeface="Arial" panose="020B0604020202020204" pitchFamily="34" charset="0"/>
              </a:rPr>
              <a:t>প্রশংসা ও ইবাদত একমাত্র তাঁরই প্রাপ্য। আল্লাহ তায়ালাকে তাঁর সত্তা, গুণাবলি ও সকল ও ক্ষমতাসহ বিশ্বাস করাই </a:t>
            </a:r>
            <a:r>
              <a:rPr lang="as-IN" dirty="0" smtClean="0">
                <a:solidFill>
                  <a:srgbClr val="000000"/>
                </a:solidFill>
                <a:latin typeface="Arial" panose="020B0604020202020204" pitchFamily="34" charset="0"/>
              </a:rPr>
              <a:t>হ</a:t>
            </a:r>
            <a:r>
              <a:rPr lang="en-US" dirty="0" err="1" smtClean="0">
                <a:solidFill>
                  <a:srgbClr val="000000"/>
                </a:solidFill>
                <a:latin typeface="Arial" panose="020B0604020202020204" pitchFamily="34" charset="0"/>
              </a:rPr>
              <a:t>লো</a:t>
            </a:r>
            <a:r>
              <a:rPr lang="en-US" dirty="0" smtClean="0">
                <a:solidFill>
                  <a:srgbClr val="000000"/>
                </a:solidFill>
                <a:latin typeface="Arial" panose="020B0604020202020204" pitchFamily="34" charset="0"/>
              </a:rPr>
              <a:t> </a:t>
            </a:r>
            <a:r>
              <a:rPr lang="as-IN" dirty="0" smtClean="0">
                <a:solidFill>
                  <a:srgbClr val="000000"/>
                </a:solidFill>
                <a:latin typeface="Arial" panose="020B0604020202020204" pitchFamily="34" charset="0"/>
              </a:rPr>
              <a:t>ইমানের </a:t>
            </a:r>
            <a:r>
              <a:rPr lang="as-IN" dirty="0">
                <a:solidFill>
                  <a:srgbClr val="000000"/>
                </a:solidFill>
                <a:latin typeface="Arial" panose="020B0604020202020204" pitchFamily="34" charset="0"/>
              </a:rPr>
              <a:t>সর্বপ্রধান বিষয় </a:t>
            </a:r>
            <a:r>
              <a:rPr lang="as-IN" dirty="0" smtClean="0">
                <a:solidFill>
                  <a:srgbClr val="000000"/>
                </a:solidFill>
                <a:latin typeface="Arial" panose="020B0604020202020204" pitchFamily="34" charset="0"/>
              </a:rPr>
              <a:t>।</a:t>
            </a:r>
            <a:endParaRPr lang="as-IN" dirty="0"/>
          </a:p>
          <a:p>
            <a:r>
              <a:rPr lang="as-IN" dirty="0"/>
              <a:t/>
            </a:r>
            <a:br>
              <a:rPr lang="as-IN" dirty="0"/>
            </a:br>
            <a:endParaRPr lang="en-GB" dirty="0"/>
          </a:p>
        </p:txBody>
      </p:sp>
    </p:spTree>
    <p:extLst>
      <p:ext uri="{BB962C8B-B14F-4D97-AF65-F5344CB8AC3E}">
        <p14:creationId xmlns:p14="http://schemas.microsoft.com/office/powerpoint/2010/main" val="29473635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TotalTime>
  <Words>1068</Words>
  <Application>Microsoft Office PowerPoint</Application>
  <PresentationFormat>On-screen Show (4:3)</PresentationFormat>
  <Paragraphs>76</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Andalus</vt:lpstr>
      <vt:lpstr>Arial</vt:lpstr>
      <vt:lpstr>Book Antiqua</vt:lpstr>
      <vt:lpstr>Calibri</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S</cp:lastModifiedBy>
  <cp:revision>45</cp:revision>
  <dcterms:created xsi:type="dcterms:W3CDTF">2014-06-15T00:12:27Z</dcterms:created>
  <dcterms:modified xsi:type="dcterms:W3CDTF">2020-10-27T11:18:30Z</dcterms:modified>
</cp:coreProperties>
</file>