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7"/>
  </p:notesMasterIdLst>
  <p:sldIdLst>
    <p:sldId id="307" r:id="rId2"/>
    <p:sldId id="290" r:id="rId3"/>
    <p:sldId id="286" r:id="rId4"/>
    <p:sldId id="291" r:id="rId5"/>
    <p:sldId id="259" r:id="rId6"/>
    <p:sldId id="282" r:id="rId7"/>
    <p:sldId id="301" r:id="rId8"/>
    <p:sldId id="308" r:id="rId9"/>
    <p:sldId id="309" r:id="rId10"/>
    <p:sldId id="310" r:id="rId11"/>
    <p:sldId id="306" r:id="rId12"/>
    <p:sldId id="311" r:id="rId13"/>
    <p:sldId id="312" r:id="rId14"/>
    <p:sldId id="28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6409"/>
    <a:srgbClr val="66FF33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err="1" smtClean="0">
                <a:solidFill>
                  <a:srgbClr val="002060"/>
                </a:solidFill>
              </a:rPr>
              <a:t>জনসংখ্যা</a:t>
            </a:r>
            <a:r>
              <a:rPr lang="en-US" sz="2800" b="1" baseline="0" dirty="0" smtClean="0">
                <a:solidFill>
                  <a:srgbClr val="002060"/>
                </a:solidFill>
              </a:rPr>
              <a:t> ও </a:t>
            </a:r>
            <a:r>
              <a:rPr lang="en-US" sz="2800" b="1" baseline="0" dirty="0" err="1" smtClean="0">
                <a:solidFill>
                  <a:srgbClr val="002060"/>
                </a:solidFill>
              </a:rPr>
              <a:t>উৎপাদনের</a:t>
            </a:r>
            <a:r>
              <a:rPr lang="en-US" sz="2800" b="1" baseline="0" dirty="0" smtClean="0">
                <a:solidFill>
                  <a:srgbClr val="002060"/>
                </a:solidFill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</a:rPr>
              <a:t>মধ্যে</a:t>
            </a:r>
            <a:r>
              <a:rPr lang="en-US" sz="2800" b="1" baseline="0" dirty="0" smtClean="0">
                <a:solidFill>
                  <a:srgbClr val="002060"/>
                </a:solidFill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</a:rPr>
              <a:t>সম্পর্ক</a:t>
            </a:r>
            <a:endParaRPr lang="en-US" sz="2800" b="1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Food</c:v>
                </c:pt>
              </c:strCache>
            </c:strRef>
          </c:tx>
          <c:spPr>
            <a:solidFill>
              <a:srgbClr val="66FF3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61-BD78-F964947FAB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Population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BA-4461-BD78-F964947FAB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5BA-4461-BD78-F964947FA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6"/>
        <c:axId val="536296528"/>
        <c:axId val="536306096"/>
      </c:barChart>
      <c:catAx>
        <c:axId val="536296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err="1" smtClean="0">
                    <a:solidFill>
                      <a:srgbClr val="C00000"/>
                    </a:solidFill>
                  </a:rPr>
                  <a:t>সময়</a:t>
                </a:r>
                <a:endParaRPr lang="en-US" b="1" dirty="0">
                  <a:solidFill>
                    <a:srgbClr val="C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306096"/>
        <c:crosses val="autoZero"/>
        <c:auto val="1"/>
        <c:lblAlgn val="ctr"/>
        <c:lblOffset val="100"/>
        <c:noMultiLvlLbl val="0"/>
      </c:catAx>
      <c:valAx>
        <c:axId val="53630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err="1" smtClean="0">
                    <a:solidFill>
                      <a:srgbClr val="C00000"/>
                    </a:solidFill>
                  </a:rPr>
                  <a:t>জনসিংখ্যা</a:t>
                </a:r>
                <a:r>
                  <a:rPr lang="en-US" sz="1800" b="1" baseline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b="1" baseline="0" dirty="0" err="1" smtClean="0">
                    <a:solidFill>
                      <a:srgbClr val="C00000"/>
                    </a:solidFill>
                  </a:rPr>
                  <a:t>বৃদ্ধি</a:t>
                </a:r>
                <a:r>
                  <a:rPr lang="en-US" sz="1800" b="1" baseline="0" dirty="0" smtClean="0">
                    <a:solidFill>
                      <a:srgbClr val="C00000"/>
                    </a:solidFill>
                  </a:rPr>
                  <a:t> ও </a:t>
                </a:r>
                <a:r>
                  <a:rPr lang="en-US" sz="1800" b="1" baseline="0" dirty="0" err="1" smtClean="0">
                    <a:solidFill>
                      <a:srgbClr val="C00000"/>
                    </a:solidFill>
                  </a:rPr>
                  <a:t>খাদ্য</a:t>
                </a:r>
                <a:r>
                  <a:rPr lang="en-US" sz="1800" b="1" baseline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b="1" baseline="0" dirty="0" err="1" smtClean="0">
                    <a:solidFill>
                      <a:srgbClr val="C00000"/>
                    </a:solidFill>
                  </a:rPr>
                  <a:t>উৎপাদন</a:t>
                </a:r>
                <a:endParaRPr lang="en-US" sz="1800" b="1" dirty="0">
                  <a:solidFill>
                    <a:srgbClr val="C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296528"/>
        <c:crosses val="autoZero"/>
        <c:crossBetween val="between"/>
      </c:valAx>
      <c:spPr>
        <a:noFill/>
        <a:ln>
          <a:solidFill>
            <a:srgbClr val="002060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83BFB-87CB-401E-A9FB-C6CE978593D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8F5BCB-5BD0-4BEA-ACB6-B4CB45F2E851}">
      <dgm:prSet phldrT="[Text]"/>
      <dgm:spPr/>
      <dgm:t>
        <a:bodyPr/>
        <a:lstStyle/>
        <a:p>
          <a:r>
            <a:rPr lang="en-US" dirty="0" err="1" smtClean="0"/>
            <a:t>ম্যালথাসীয়</a:t>
          </a:r>
          <a:r>
            <a:rPr lang="en-US" dirty="0" smtClean="0"/>
            <a:t> </a:t>
          </a:r>
          <a:r>
            <a:rPr lang="en-US" dirty="0" err="1" smtClean="0"/>
            <a:t>চক্র</a:t>
          </a:r>
          <a:endParaRPr lang="en-US" dirty="0"/>
        </a:p>
      </dgm:t>
    </dgm:pt>
    <dgm:pt modelId="{16077DF0-1ED7-4CDD-9F09-456386BED051}" type="parTrans" cxnId="{67BD84B7-7C61-4EF2-AD97-5340B9EE3B12}">
      <dgm:prSet/>
      <dgm:spPr/>
      <dgm:t>
        <a:bodyPr/>
        <a:lstStyle/>
        <a:p>
          <a:endParaRPr lang="en-US"/>
        </a:p>
      </dgm:t>
    </dgm:pt>
    <dgm:pt modelId="{B4207BB2-AF1A-41A5-8685-FA41756F2164}" type="sibTrans" cxnId="{67BD84B7-7C61-4EF2-AD97-5340B9EE3B12}">
      <dgm:prSet/>
      <dgm:spPr/>
      <dgm:t>
        <a:bodyPr/>
        <a:lstStyle/>
        <a:p>
          <a:endParaRPr lang="en-US"/>
        </a:p>
      </dgm:t>
    </dgm:pt>
    <dgm:pt modelId="{FD20BCE8-5844-4658-BD2F-E2D10F4CD625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err="1" smtClean="0"/>
            <a:t>জনাধিক্য</a:t>
          </a:r>
          <a:endParaRPr lang="en-US" dirty="0"/>
        </a:p>
      </dgm:t>
    </dgm:pt>
    <dgm:pt modelId="{1CCC4553-B734-469A-A43F-1A267AB2E326}" type="parTrans" cxnId="{F2FDFCD2-83F1-4E79-B207-864F68D1C6E5}">
      <dgm:prSet/>
      <dgm:spPr/>
      <dgm:t>
        <a:bodyPr/>
        <a:lstStyle/>
        <a:p>
          <a:endParaRPr lang="en-US"/>
        </a:p>
      </dgm:t>
    </dgm:pt>
    <dgm:pt modelId="{54DB60CA-E635-462C-B48F-07591ED14368}" type="sibTrans" cxnId="{F2FDFCD2-83F1-4E79-B207-864F68D1C6E5}">
      <dgm:prSet/>
      <dgm:spPr/>
      <dgm:t>
        <a:bodyPr/>
        <a:lstStyle/>
        <a:p>
          <a:endParaRPr lang="en-US"/>
        </a:p>
      </dgm:t>
    </dgm:pt>
    <dgm:pt modelId="{F9E75117-CC68-4B1F-BB76-3733C92FD039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/>
            <a:t>খাদ্য</a:t>
          </a:r>
          <a:r>
            <a:rPr lang="en-US" dirty="0" smtClean="0"/>
            <a:t> ও </a:t>
          </a:r>
          <a:r>
            <a:rPr lang="en-US" dirty="0" err="1" smtClean="0"/>
            <a:t>জনসংখ্যার</a:t>
          </a:r>
          <a:r>
            <a:rPr lang="en-US" dirty="0" smtClean="0"/>
            <a:t> </a:t>
          </a:r>
          <a:r>
            <a:rPr lang="en-US" dirty="0" err="1" smtClean="0"/>
            <a:t>মধ্যে</a:t>
          </a:r>
          <a:r>
            <a:rPr lang="en-US" dirty="0" smtClean="0"/>
            <a:t> </a:t>
          </a:r>
          <a:r>
            <a:rPr lang="en-US" dirty="0" err="1" smtClean="0"/>
            <a:t>ভারস্ম্য</a:t>
          </a:r>
          <a:r>
            <a:rPr lang="en-US" dirty="0" smtClean="0"/>
            <a:t> </a:t>
          </a:r>
          <a:r>
            <a:rPr lang="en-US" dirty="0" err="1" smtClean="0"/>
            <a:t>অবস্থা</a:t>
          </a:r>
          <a:endParaRPr lang="en-US" dirty="0"/>
        </a:p>
      </dgm:t>
    </dgm:pt>
    <dgm:pt modelId="{CB0E9A49-BCE0-49CC-909C-230F17A597F2}" type="parTrans" cxnId="{D6AF63C0-BE8C-4D2E-9267-48B1043D8960}">
      <dgm:prSet/>
      <dgm:spPr/>
      <dgm:t>
        <a:bodyPr/>
        <a:lstStyle/>
        <a:p>
          <a:endParaRPr lang="en-US"/>
        </a:p>
      </dgm:t>
    </dgm:pt>
    <dgm:pt modelId="{8813F54D-2A15-41FC-8F8D-05626F4E0F60}" type="sibTrans" cxnId="{D6AF63C0-BE8C-4D2E-9267-48B1043D8960}">
      <dgm:prSet/>
      <dgm:spPr/>
      <dgm:t>
        <a:bodyPr/>
        <a:lstStyle/>
        <a:p>
          <a:endParaRPr lang="en-US"/>
        </a:p>
      </dgm:t>
    </dgm:pt>
    <dgm:pt modelId="{6A9321F9-07AF-46B8-8B94-BCE91F988128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/>
            <a:t>প্রাকৃতিক</a:t>
          </a:r>
          <a:r>
            <a:rPr lang="en-US" dirty="0" smtClean="0"/>
            <a:t> </a:t>
          </a:r>
          <a:r>
            <a:rPr lang="en-US" dirty="0" err="1" smtClean="0"/>
            <a:t>নিরোধ</a:t>
          </a:r>
          <a:endParaRPr lang="en-US" dirty="0"/>
        </a:p>
      </dgm:t>
    </dgm:pt>
    <dgm:pt modelId="{1D42A782-AFD7-477E-BD56-333C5A62DB38}" type="parTrans" cxnId="{0384A899-6E73-4AF9-8599-A78EEBB4E48D}">
      <dgm:prSet/>
      <dgm:spPr/>
      <dgm:t>
        <a:bodyPr/>
        <a:lstStyle/>
        <a:p>
          <a:endParaRPr lang="en-US"/>
        </a:p>
      </dgm:t>
    </dgm:pt>
    <dgm:pt modelId="{94A23B41-98E7-4D90-8F52-90EF720F2894}" type="sibTrans" cxnId="{0384A899-6E73-4AF9-8599-A78EEBB4E48D}">
      <dgm:prSet/>
      <dgm:spPr/>
      <dgm:t>
        <a:bodyPr/>
        <a:lstStyle/>
        <a:p>
          <a:endParaRPr lang="en-US"/>
        </a:p>
      </dgm:t>
    </dgm:pt>
    <dgm:pt modelId="{DFA1314F-C83A-4764-87E8-E16FCF96B4C9}" type="pres">
      <dgm:prSet presAssocID="{25C83BFB-87CB-401E-A9FB-C6CE978593D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F3263D-C330-49CB-8DC0-581B9029BBC8}" type="pres">
      <dgm:prSet presAssocID="{2E8F5BCB-5BD0-4BEA-ACB6-B4CB45F2E851}" presName="centerShape" presStyleLbl="node0" presStyleIdx="0" presStyleCnt="1"/>
      <dgm:spPr/>
      <dgm:t>
        <a:bodyPr/>
        <a:lstStyle/>
        <a:p>
          <a:endParaRPr lang="en-US"/>
        </a:p>
      </dgm:t>
    </dgm:pt>
    <dgm:pt modelId="{54AE7C61-DE7B-4D40-A316-A89F42C6C3E8}" type="pres">
      <dgm:prSet presAssocID="{FD20BCE8-5844-4658-BD2F-E2D10F4CD6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A32C1-21B9-419B-8076-6A4B40BB3644}" type="pres">
      <dgm:prSet presAssocID="{FD20BCE8-5844-4658-BD2F-E2D10F4CD625}" presName="dummy" presStyleCnt="0"/>
      <dgm:spPr/>
    </dgm:pt>
    <dgm:pt modelId="{3B43E323-B6F9-4D0B-B42B-DBC41FC7AB15}" type="pres">
      <dgm:prSet presAssocID="{54DB60CA-E635-462C-B48F-07591ED1436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F3EE1F8-21E2-4118-8E1D-604B38E0FBCF}" type="pres">
      <dgm:prSet presAssocID="{F9E75117-CC68-4B1F-BB76-3733C92FD0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3AC82-B3F5-4B9E-A147-CC510E046200}" type="pres">
      <dgm:prSet presAssocID="{F9E75117-CC68-4B1F-BB76-3733C92FD039}" presName="dummy" presStyleCnt="0"/>
      <dgm:spPr/>
    </dgm:pt>
    <dgm:pt modelId="{BB2E8819-461C-44E3-B6BC-1893AA7F1CA7}" type="pres">
      <dgm:prSet presAssocID="{8813F54D-2A15-41FC-8F8D-05626F4E0F6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6F02E8D-BB61-4C51-90FB-DB0D2EFE3D31}" type="pres">
      <dgm:prSet presAssocID="{6A9321F9-07AF-46B8-8B94-BCE91F988128}" presName="node" presStyleLbl="node1" presStyleIdx="2" presStyleCnt="3" custRadScaleRad="98296" custRadScaleInc="4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D59E1-0C38-40A6-9DC1-41C3F5D6869D}" type="pres">
      <dgm:prSet presAssocID="{6A9321F9-07AF-46B8-8B94-BCE91F988128}" presName="dummy" presStyleCnt="0"/>
      <dgm:spPr/>
    </dgm:pt>
    <dgm:pt modelId="{5AB958A0-CBD0-4D0B-960B-91D7B016A6C2}" type="pres">
      <dgm:prSet presAssocID="{94A23B41-98E7-4D90-8F52-90EF720F2894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6E4A9F7-DE0B-4F65-937A-3A2327A631CD}" type="presOf" srcId="{94A23B41-98E7-4D90-8F52-90EF720F2894}" destId="{5AB958A0-CBD0-4D0B-960B-91D7B016A6C2}" srcOrd="0" destOrd="0" presId="urn:microsoft.com/office/officeart/2005/8/layout/radial6"/>
    <dgm:cxn modelId="{DBC91967-6A28-4745-BF40-26C33C1A7709}" type="presOf" srcId="{6A9321F9-07AF-46B8-8B94-BCE91F988128}" destId="{96F02E8D-BB61-4C51-90FB-DB0D2EFE3D31}" srcOrd="0" destOrd="0" presId="urn:microsoft.com/office/officeart/2005/8/layout/radial6"/>
    <dgm:cxn modelId="{74D02A92-A548-47A2-8243-7D872496B0D5}" type="presOf" srcId="{F9E75117-CC68-4B1F-BB76-3733C92FD039}" destId="{BF3EE1F8-21E2-4118-8E1D-604B38E0FBCF}" srcOrd="0" destOrd="0" presId="urn:microsoft.com/office/officeart/2005/8/layout/radial6"/>
    <dgm:cxn modelId="{F10785F2-5EEB-4CFD-8CED-E293A87F4002}" type="presOf" srcId="{25C83BFB-87CB-401E-A9FB-C6CE978593D9}" destId="{DFA1314F-C83A-4764-87E8-E16FCF96B4C9}" srcOrd="0" destOrd="0" presId="urn:microsoft.com/office/officeart/2005/8/layout/radial6"/>
    <dgm:cxn modelId="{D6AF63C0-BE8C-4D2E-9267-48B1043D8960}" srcId="{2E8F5BCB-5BD0-4BEA-ACB6-B4CB45F2E851}" destId="{F9E75117-CC68-4B1F-BB76-3733C92FD039}" srcOrd="1" destOrd="0" parTransId="{CB0E9A49-BCE0-49CC-909C-230F17A597F2}" sibTransId="{8813F54D-2A15-41FC-8F8D-05626F4E0F60}"/>
    <dgm:cxn modelId="{0384A899-6E73-4AF9-8599-A78EEBB4E48D}" srcId="{2E8F5BCB-5BD0-4BEA-ACB6-B4CB45F2E851}" destId="{6A9321F9-07AF-46B8-8B94-BCE91F988128}" srcOrd="2" destOrd="0" parTransId="{1D42A782-AFD7-477E-BD56-333C5A62DB38}" sibTransId="{94A23B41-98E7-4D90-8F52-90EF720F2894}"/>
    <dgm:cxn modelId="{67BD84B7-7C61-4EF2-AD97-5340B9EE3B12}" srcId="{25C83BFB-87CB-401E-A9FB-C6CE978593D9}" destId="{2E8F5BCB-5BD0-4BEA-ACB6-B4CB45F2E851}" srcOrd="0" destOrd="0" parTransId="{16077DF0-1ED7-4CDD-9F09-456386BED051}" sibTransId="{B4207BB2-AF1A-41A5-8685-FA41756F2164}"/>
    <dgm:cxn modelId="{D964BB10-146F-426E-B4CE-3E5664CF0069}" type="presOf" srcId="{2E8F5BCB-5BD0-4BEA-ACB6-B4CB45F2E851}" destId="{2CF3263D-C330-49CB-8DC0-581B9029BBC8}" srcOrd="0" destOrd="0" presId="urn:microsoft.com/office/officeart/2005/8/layout/radial6"/>
    <dgm:cxn modelId="{F2FDFCD2-83F1-4E79-B207-864F68D1C6E5}" srcId="{2E8F5BCB-5BD0-4BEA-ACB6-B4CB45F2E851}" destId="{FD20BCE8-5844-4658-BD2F-E2D10F4CD625}" srcOrd="0" destOrd="0" parTransId="{1CCC4553-B734-469A-A43F-1A267AB2E326}" sibTransId="{54DB60CA-E635-462C-B48F-07591ED14368}"/>
    <dgm:cxn modelId="{4F319274-1F0C-49C1-BFB5-52F790703C7F}" type="presOf" srcId="{FD20BCE8-5844-4658-BD2F-E2D10F4CD625}" destId="{54AE7C61-DE7B-4D40-A316-A89F42C6C3E8}" srcOrd="0" destOrd="0" presId="urn:microsoft.com/office/officeart/2005/8/layout/radial6"/>
    <dgm:cxn modelId="{D2AF51BF-E01A-4315-9A31-B5673E1D4069}" type="presOf" srcId="{54DB60CA-E635-462C-B48F-07591ED14368}" destId="{3B43E323-B6F9-4D0B-B42B-DBC41FC7AB15}" srcOrd="0" destOrd="0" presId="urn:microsoft.com/office/officeart/2005/8/layout/radial6"/>
    <dgm:cxn modelId="{AF7A0C1E-AE02-4B0E-A233-C51E4778BDBC}" type="presOf" srcId="{8813F54D-2A15-41FC-8F8D-05626F4E0F60}" destId="{BB2E8819-461C-44E3-B6BC-1893AA7F1CA7}" srcOrd="0" destOrd="0" presId="urn:microsoft.com/office/officeart/2005/8/layout/radial6"/>
    <dgm:cxn modelId="{2C1E6CCC-1926-41E9-AEF3-DDD84FD343AE}" type="presParOf" srcId="{DFA1314F-C83A-4764-87E8-E16FCF96B4C9}" destId="{2CF3263D-C330-49CB-8DC0-581B9029BBC8}" srcOrd="0" destOrd="0" presId="urn:microsoft.com/office/officeart/2005/8/layout/radial6"/>
    <dgm:cxn modelId="{723EB0AA-DE9C-4C74-9403-0AED0C02EBE8}" type="presParOf" srcId="{DFA1314F-C83A-4764-87E8-E16FCF96B4C9}" destId="{54AE7C61-DE7B-4D40-A316-A89F42C6C3E8}" srcOrd="1" destOrd="0" presId="urn:microsoft.com/office/officeart/2005/8/layout/radial6"/>
    <dgm:cxn modelId="{83D0C2B3-E0F9-4750-B0BD-FDF05A6F5904}" type="presParOf" srcId="{DFA1314F-C83A-4764-87E8-E16FCF96B4C9}" destId="{652A32C1-21B9-419B-8076-6A4B40BB3644}" srcOrd="2" destOrd="0" presId="urn:microsoft.com/office/officeart/2005/8/layout/radial6"/>
    <dgm:cxn modelId="{89374DF0-38A9-48A8-AEA0-633BDDA52724}" type="presParOf" srcId="{DFA1314F-C83A-4764-87E8-E16FCF96B4C9}" destId="{3B43E323-B6F9-4D0B-B42B-DBC41FC7AB15}" srcOrd="3" destOrd="0" presId="urn:microsoft.com/office/officeart/2005/8/layout/radial6"/>
    <dgm:cxn modelId="{F201FDEC-0C75-4DF0-80C2-8594F272F273}" type="presParOf" srcId="{DFA1314F-C83A-4764-87E8-E16FCF96B4C9}" destId="{BF3EE1F8-21E2-4118-8E1D-604B38E0FBCF}" srcOrd="4" destOrd="0" presId="urn:microsoft.com/office/officeart/2005/8/layout/radial6"/>
    <dgm:cxn modelId="{CA6A40D0-ADF0-4173-904C-A26A6858322D}" type="presParOf" srcId="{DFA1314F-C83A-4764-87E8-E16FCF96B4C9}" destId="{1C93AC82-B3F5-4B9E-A147-CC510E046200}" srcOrd="5" destOrd="0" presId="urn:microsoft.com/office/officeart/2005/8/layout/radial6"/>
    <dgm:cxn modelId="{E58E9120-5085-482C-ADA6-7FB93F1D6BDA}" type="presParOf" srcId="{DFA1314F-C83A-4764-87E8-E16FCF96B4C9}" destId="{BB2E8819-461C-44E3-B6BC-1893AA7F1CA7}" srcOrd="6" destOrd="0" presId="urn:microsoft.com/office/officeart/2005/8/layout/radial6"/>
    <dgm:cxn modelId="{0CEB797B-A831-4DBC-AD05-D2A2518260A4}" type="presParOf" srcId="{DFA1314F-C83A-4764-87E8-E16FCF96B4C9}" destId="{96F02E8D-BB61-4C51-90FB-DB0D2EFE3D31}" srcOrd="7" destOrd="0" presId="urn:microsoft.com/office/officeart/2005/8/layout/radial6"/>
    <dgm:cxn modelId="{5A4D8A51-ACAA-4753-8339-96D01CCA0D94}" type="presParOf" srcId="{DFA1314F-C83A-4764-87E8-E16FCF96B4C9}" destId="{4C7D59E1-0C38-40A6-9DC1-41C3F5D6869D}" srcOrd="8" destOrd="0" presId="urn:microsoft.com/office/officeart/2005/8/layout/radial6"/>
    <dgm:cxn modelId="{7A58215A-E3DA-4FE7-AD52-E99FCFF0F534}" type="presParOf" srcId="{DFA1314F-C83A-4764-87E8-E16FCF96B4C9}" destId="{5AB958A0-CBD0-4D0B-960B-91D7B016A6C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958A0-CBD0-4D0B-960B-91D7B016A6C2}">
      <dsp:nvSpPr>
        <dsp:cNvPr id="0" name=""/>
        <dsp:cNvSpPr/>
      </dsp:nvSpPr>
      <dsp:spPr>
        <a:xfrm>
          <a:off x="1224337" y="455951"/>
          <a:ext cx="3055611" cy="3055611"/>
        </a:xfrm>
        <a:prstGeom prst="blockArc">
          <a:avLst>
            <a:gd name="adj1" fmla="val 9136717"/>
            <a:gd name="adj2" fmla="val 16134002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E8819-461C-44E3-B6BC-1893AA7F1CA7}">
      <dsp:nvSpPr>
        <dsp:cNvPr id="0" name=""/>
        <dsp:cNvSpPr/>
      </dsp:nvSpPr>
      <dsp:spPr>
        <a:xfrm>
          <a:off x="1210761" y="430707"/>
          <a:ext cx="3055611" cy="3055611"/>
        </a:xfrm>
        <a:prstGeom prst="blockArc">
          <a:avLst>
            <a:gd name="adj1" fmla="val 1868272"/>
            <a:gd name="adj2" fmla="val 9070691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3E323-B6F9-4D0B-B42B-DBC41FC7AB15}">
      <dsp:nvSpPr>
        <dsp:cNvPr id="0" name=""/>
        <dsp:cNvSpPr/>
      </dsp:nvSpPr>
      <dsp:spPr>
        <a:xfrm>
          <a:off x="1195687" y="456226"/>
          <a:ext cx="3055611" cy="3055611"/>
        </a:xfrm>
        <a:prstGeom prst="blockArc">
          <a:avLst>
            <a:gd name="adj1" fmla="val 16200000"/>
            <a:gd name="adj2" fmla="val 1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3263D-C330-49CB-8DC0-581B9029BBC8}">
      <dsp:nvSpPr>
        <dsp:cNvPr id="0" name=""/>
        <dsp:cNvSpPr/>
      </dsp:nvSpPr>
      <dsp:spPr>
        <a:xfrm>
          <a:off x="2021342" y="1281881"/>
          <a:ext cx="1404301" cy="140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ম্যালথাসীয়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চক্র</a:t>
          </a:r>
          <a:endParaRPr lang="en-US" sz="2400" kern="1200" dirty="0"/>
        </a:p>
      </dsp:txBody>
      <dsp:txXfrm>
        <a:off x="2226997" y="1487536"/>
        <a:ext cx="992991" cy="992991"/>
      </dsp:txXfrm>
    </dsp:sp>
    <dsp:sp modelId="{54AE7C61-DE7B-4D40-A316-A89F42C6C3E8}">
      <dsp:nvSpPr>
        <dsp:cNvPr id="0" name=""/>
        <dsp:cNvSpPr/>
      </dsp:nvSpPr>
      <dsp:spPr>
        <a:xfrm>
          <a:off x="2231988" y="109"/>
          <a:ext cx="983010" cy="983010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জনাধিক্য</a:t>
          </a:r>
          <a:endParaRPr lang="en-US" sz="1100" kern="1200" dirty="0"/>
        </a:p>
      </dsp:txBody>
      <dsp:txXfrm>
        <a:off x="2375946" y="144067"/>
        <a:ext cx="695094" cy="695094"/>
      </dsp:txXfrm>
    </dsp:sp>
    <dsp:sp modelId="{BF3EE1F8-21E2-4118-8E1D-604B38E0FBCF}">
      <dsp:nvSpPr>
        <dsp:cNvPr id="0" name=""/>
        <dsp:cNvSpPr/>
      </dsp:nvSpPr>
      <dsp:spPr>
        <a:xfrm>
          <a:off x="3524459" y="2238735"/>
          <a:ext cx="983010" cy="983010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খাদ্য</a:t>
          </a:r>
          <a:r>
            <a:rPr lang="en-US" sz="1100" kern="1200" dirty="0" smtClean="0"/>
            <a:t> ও </a:t>
          </a:r>
          <a:r>
            <a:rPr lang="en-US" sz="1100" kern="1200" dirty="0" err="1" smtClean="0"/>
            <a:t>জনসংখ্যার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মধ্যে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ভারস্ম্য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অবস্থা</a:t>
          </a:r>
          <a:endParaRPr lang="en-US" sz="1100" kern="1200" dirty="0"/>
        </a:p>
      </dsp:txBody>
      <dsp:txXfrm>
        <a:off x="3668417" y="2382693"/>
        <a:ext cx="695094" cy="695094"/>
      </dsp:txXfrm>
    </dsp:sp>
    <dsp:sp modelId="{96F02E8D-BB61-4C51-90FB-DB0D2EFE3D31}">
      <dsp:nvSpPr>
        <dsp:cNvPr id="0" name=""/>
        <dsp:cNvSpPr/>
      </dsp:nvSpPr>
      <dsp:spPr>
        <a:xfrm>
          <a:off x="939520" y="2186483"/>
          <a:ext cx="983010" cy="983010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প্রাকৃতিক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নিরোধ</a:t>
          </a:r>
          <a:endParaRPr lang="en-US" sz="1100" kern="1200" dirty="0"/>
        </a:p>
      </dsp:txBody>
      <dsp:txXfrm>
        <a:off x="1083478" y="2330441"/>
        <a:ext cx="695094" cy="69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3C3B7-1865-42C1-8912-04721983360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4ABF-CD33-4258-83C9-243816A5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3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7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0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5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8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7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6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01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7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4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1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6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46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0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50780143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2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151" y="496388"/>
            <a:ext cx="3389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602583" y="5525589"/>
            <a:ext cx="13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5329646" y="5486400"/>
            <a:ext cx="5421085" cy="104503"/>
            <a:chOff x="5329646" y="5486400"/>
            <a:chExt cx="5421085" cy="10450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329646" y="5525589"/>
              <a:ext cx="54210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354386" y="5486400"/>
              <a:ext cx="13063" cy="914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296293" y="5499463"/>
              <a:ext cx="13063" cy="914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399418" y="5499463"/>
              <a:ext cx="13063" cy="914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444447" y="5499463"/>
              <a:ext cx="13063" cy="914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5329646" y="38404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5233853" y="679269"/>
            <a:ext cx="182880" cy="4846320"/>
            <a:chOff x="5233853" y="679269"/>
            <a:chExt cx="182880" cy="484632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329646" y="679269"/>
              <a:ext cx="0" cy="48463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33853" y="5129353"/>
              <a:ext cx="16981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46914" y="4711340"/>
              <a:ext cx="16981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46916" y="3888379"/>
              <a:ext cx="16981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46915" y="2987039"/>
              <a:ext cx="16981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46915" y="2085705"/>
              <a:ext cx="16981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V="1">
            <a:off x="6296293" y="5129353"/>
            <a:ext cx="0" cy="396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03670" y="5115285"/>
            <a:ext cx="89262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33999" y="4929052"/>
            <a:ext cx="202038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354386" y="4924697"/>
            <a:ext cx="0" cy="60089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29643" y="4711340"/>
            <a:ext cx="3069775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20936" y="4497979"/>
            <a:ext cx="4132219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408126" y="4711340"/>
            <a:ext cx="0" cy="79683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453155" y="4497979"/>
            <a:ext cx="0" cy="103631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318761" y="4323806"/>
            <a:ext cx="5013959" cy="100366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67449" y="4711340"/>
            <a:ext cx="0" cy="21335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408126" y="3888379"/>
            <a:ext cx="0" cy="83602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329643" y="3892727"/>
            <a:ext cx="308283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16580" y="2063920"/>
            <a:ext cx="412786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9457510" y="2059573"/>
            <a:ext cx="0" cy="241227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6335486" y="1595846"/>
            <a:ext cx="3409406" cy="3513909"/>
          </a:xfrm>
          <a:custGeom>
            <a:avLst/>
            <a:gdLst>
              <a:gd name="connsiteX0" fmla="*/ 0 w 3409406"/>
              <a:gd name="connsiteY0" fmla="*/ 3513909 h 3513909"/>
              <a:gd name="connsiteX1" fmla="*/ 1058092 w 3409406"/>
              <a:gd name="connsiteY1" fmla="*/ 3108960 h 3513909"/>
              <a:gd name="connsiteX2" fmla="*/ 2116183 w 3409406"/>
              <a:gd name="connsiteY2" fmla="*/ 2286000 h 3513909"/>
              <a:gd name="connsiteX3" fmla="*/ 3174274 w 3409406"/>
              <a:gd name="connsiteY3" fmla="*/ 457200 h 3513909"/>
              <a:gd name="connsiteX4" fmla="*/ 3409406 w 3409406"/>
              <a:gd name="connsiteY4" fmla="*/ 0 h 35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406" h="3513909">
                <a:moveTo>
                  <a:pt x="0" y="3513909"/>
                </a:moveTo>
                <a:cubicBezTo>
                  <a:pt x="352697" y="3413760"/>
                  <a:pt x="705395" y="3313611"/>
                  <a:pt x="1058092" y="3108960"/>
                </a:cubicBezTo>
                <a:cubicBezTo>
                  <a:pt x="1410789" y="2904309"/>
                  <a:pt x="1763486" y="2727960"/>
                  <a:pt x="2116183" y="2286000"/>
                </a:cubicBezTo>
                <a:cubicBezTo>
                  <a:pt x="2468880" y="1844040"/>
                  <a:pt x="2958737" y="838200"/>
                  <a:pt x="3174274" y="457200"/>
                </a:cubicBezTo>
                <a:cubicBezTo>
                  <a:pt x="3389811" y="76200"/>
                  <a:pt x="3363686" y="91440"/>
                  <a:pt x="3409406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98126" y="496388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76650" y="5343444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654938" y="5532823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696993" y="940525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28659" y="3959167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57255" y="5054620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28162" y="5033988"/>
            <a:ext cx="65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484325" y="4711340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479276" y="4458437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84423" y="4308626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094617" y="3414321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109165" y="1523998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06830" y="1809198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১৬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56908" y="3587580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৮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650367" y="4556408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৪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93771" y="4924697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২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17772" y="5577840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২৫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215053" y="5577840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৫০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255723" y="5577840"/>
            <a:ext cx="6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৭৫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120052" y="5564771"/>
            <a:ext cx="81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১০০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15794" y="5847453"/>
            <a:ext cx="10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সময়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63480" y="1318887"/>
            <a:ext cx="615553" cy="39592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জনসংখ্যা</a:t>
            </a: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</a:rPr>
              <a:t>এবং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খাদ্য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উৎপাদন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5" grpId="0" animBg="1"/>
      <p:bldP spid="68" grpId="0"/>
      <p:bldP spid="69" grpId="0"/>
      <p:bldP spid="70" grpId="0"/>
      <p:bldP spid="71" grpId="0"/>
      <p:bldP spid="72" grpId="0"/>
      <p:bldP spid="73" grpId="0"/>
      <p:bldP spid="73" grpId="1"/>
      <p:bldP spid="73" grpId="2"/>
      <p:bldP spid="73" grpId="3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1" grpId="0"/>
      <p:bldP spid="82" grpId="0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8" grpId="0"/>
      <p:bldP spid="88" grpId="1"/>
      <p:bldP spid="89" grpId="0"/>
      <p:bldP spid="89" grpId="1"/>
      <p:bldP spid="89" grpId="2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926" y="1750423"/>
            <a:ext cx="8901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ম্যালথাসের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“২টি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উপায়ে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বৃদ্ধির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রোধ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ক)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প্রতিরোধমূলক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ব্যবস্থা</a:t>
            </a:r>
            <a:endParaRPr lang="en-US" sz="3200" b="1" dirty="0" smtClean="0">
              <a:solidFill>
                <a:srgbClr val="00B05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খ)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প্রাকৃতিক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নিরোধ</a:t>
            </a:r>
            <a:endParaRPr lang="en-US" sz="3200" b="1" dirty="0" smtClean="0">
              <a:solidFill>
                <a:schemeClr val="accent2"/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4926" y="673205"/>
            <a:ext cx="3209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26918515"/>
              </p:ext>
            </p:extLst>
          </p:nvPr>
        </p:nvGraphicFramePr>
        <p:xfrm>
          <a:off x="5394178" y="2707027"/>
          <a:ext cx="5446987" cy="370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Elbow Connector 7"/>
          <p:cNvCxnSpPr/>
          <p:nvPr/>
        </p:nvCxnSpPr>
        <p:spPr>
          <a:xfrm rot="16200000" flipV="1">
            <a:off x="9256542" y="3910818"/>
            <a:ext cx="1308296" cy="436099"/>
          </a:xfrm>
          <a:prstGeom prst="bentConnector3">
            <a:avLst>
              <a:gd name="adj1" fmla="val 101613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5489693" y="4290715"/>
            <a:ext cx="1178023" cy="221646"/>
          </a:xfrm>
          <a:prstGeom prst="bentConnector3">
            <a:avLst>
              <a:gd name="adj1" fmla="val 100156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36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3263D-C330-49CB-8DC0-581B9029B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CF3263D-C330-49CB-8DC0-581B9029B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CF3263D-C330-49CB-8DC0-581B9029B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CF3263D-C330-49CB-8DC0-581B9029B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AE7C61-DE7B-4D40-A316-A89F42C6C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54AE7C61-DE7B-4D40-A316-A89F42C6C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54AE7C61-DE7B-4D40-A316-A89F42C6C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54AE7C61-DE7B-4D40-A316-A89F42C6C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43E323-B6F9-4D0B-B42B-DBC41FC7A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3B43E323-B6F9-4D0B-B42B-DBC41FC7A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3B43E323-B6F9-4D0B-B42B-DBC41FC7A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3B43E323-B6F9-4D0B-B42B-DBC41FC7A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3EE1F8-21E2-4118-8E1D-604B38E0F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BF3EE1F8-21E2-4118-8E1D-604B38E0F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BF3EE1F8-21E2-4118-8E1D-604B38E0F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BF3EE1F8-21E2-4118-8E1D-604B38E0F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2E8819-461C-44E3-B6BC-1893AA7F1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BB2E8819-461C-44E3-B6BC-1893AA7F1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BB2E8819-461C-44E3-B6BC-1893AA7F1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BB2E8819-461C-44E3-B6BC-1893AA7F1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F02E8D-BB61-4C51-90FB-DB0D2EFE3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96F02E8D-BB61-4C51-90FB-DB0D2EFE3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96F02E8D-BB61-4C51-90FB-DB0D2EFE3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96F02E8D-BB61-4C51-90FB-DB0D2EFE3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B958A0-CBD0-4D0B-960B-91D7B016A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5AB958A0-CBD0-4D0B-960B-91D7B016A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5AB958A0-CBD0-4D0B-960B-91D7B016A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5AB958A0-CBD0-4D0B-960B-91D7B016A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935" y="1905168"/>
            <a:ext cx="4503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শিল্পবিপ্লব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জ্যামিতিক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হার</a:t>
            </a:r>
            <a:endParaRPr lang="en-US" sz="3200" b="1" dirty="0" smtClean="0">
              <a:solidFill>
                <a:schemeClr val="accent2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৩।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গাণিতিক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হার</a:t>
            </a:r>
            <a:endParaRPr lang="en-US" sz="3200" b="1" dirty="0" smtClean="0">
              <a:solidFill>
                <a:srgbClr val="00B05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৪।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অবৈজ্ঞানিক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বিচার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B76409"/>
                </a:solidFill>
                <a:latin typeface="NikoshBAN" panose="02000000000000000000"/>
              </a:rPr>
              <a:t>৫। </a:t>
            </a:r>
            <a:r>
              <a:rPr lang="en-US" sz="3200" b="1" dirty="0" err="1" smtClean="0">
                <a:solidFill>
                  <a:srgbClr val="B76409"/>
                </a:solidFill>
                <a:latin typeface="NikoshBAN" panose="02000000000000000000"/>
              </a:rPr>
              <a:t>গুণগত</a:t>
            </a:r>
            <a:r>
              <a:rPr lang="en-US" sz="3200" b="1" dirty="0" smtClean="0">
                <a:solidFill>
                  <a:srgbClr val="B76409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B76409"/>
                </a:solidFill>
                <a:latin typeface="NikoshBAN" panose="02000000000000000000"/>
              </a:rPr>
              <a:t>দিক</a:t>
            </a:r>
            <a:endParaRPr lang="en-US" sz="3200" b="1" dirty="0" smtClean="0">
              <a:solidFill>
                <a:srgbClr val="B76409"/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5935" y="932487"/>
            <a:ext cx="7162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ম্যালথাসীয়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সমালোচনাঃ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6058" y="607783"/>
            <a:ext cx="2939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বাড়ির কাজ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51" y="2694254"/>
            <a:ext cx="10149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42309" y="770708"/>
            <a:ext cx="7694023" cy="4127043"/>
            <a:chOff x="2142309" y="927462"/>
            <a:chExt cx="7694023" cy="4127043"/>
          </a:xfrm>
        </p:grpSpPr>
        <p:sp>
          <p:nvSpPr>
            <p:cNvPr id="3" name="Horizontal Scroll 2"/>
            <p:cNvSpPr/>
            <p:nvPr/>
          </p:nvSpPr>
          <p:spPr>
            <a:xfrm>
              <a:off x="2142309" y="927462"/>
              <a:ext cx="7694023" cy="412704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900" b="1" dirty="0" err="1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ধন্যবাদ</a:t>
              </a:r>
              <a:endParaRPr lang="en-US" sz="19900" b="1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12571" y="3187338"/>
              <a:ext cx="1014549" cy="1001485"/>
              <a:chOff x="3187337" y="3801292"/>
              <a:chExt cx="1014549" cy="1001485"/>
            </a:xfrm>
          </p:grpSpPr>
          <p:sp>
            <p:nvSpPr>
              <p:cNvPr id="4" name="5-Point Star 3"/>
              <p:cNvSpPr/>
              <p:nvPr/>
            </p:nvSpPr>
            <p:spPr>
              <a:xfrm>
                <a:off x="3187337" y="38012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5-Point Star 4"/>
              <p:cNvSpPr/>
              <p:nvPr/>
            </p:nvSpPr>
            <p:spPr>
              <a:xfrm>
                <a:off x="3339737" y="39536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5-Point Star 5"/>
              <p:cNvSpPr/>
              <p:nvPr/>
            </p:nvSpPr>
            <p:spPr>
              <a:xfrm>
                <a:off x="3492137" y="41060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3644537" y="42584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3796937" y="4410892"/>
                <a:ext cx="404949" cy="391885"/>
              </a:xfrm>
              <a:prstGeom prst="star5">
                <a:avLst/>
              </a:prstGeom>
              <a:solidFill>
                <a:srgbClr val="66FF33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5-Point Star 11"/>
          <p:cNvSpPr/>
          <p:nvPr/>
        </p:nvSpPr>
        <p:spPr>
          <a:xfrm>
            <a:off x="8821783" y="14717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974183" y="16241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9126583" y="17765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9278983" y="19289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431383" y="2081350"/>
            <a:ext cx="404949" cy="391885"/>
          </a:xfrm>
          <a:prstGeom prst="star5">
            <a:avLst/>
          </a:prstGeom>
          <a:solidFill>
            <a:srgbClr val="66FF33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30411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376" y="3328852"/>
            <a:ext cx="4369527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মোঃশাহাদাত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ভূঁইইয়া</a:t>
            </a:r>
            <a:endParaRPr kumimoji="0" lang="bn-IN" sz="2800" b="1" i="0" u="none" strike="noStrike" kern="1200" cap="none" spc="0" normalizeH="0" baseline="0" noProof="0" dirty="0" smtClean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প্রভাষক-অর্থনীতি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০১৫৫৪-৩৩০০৯৮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Email: shahadat3971@gmail.com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ডিগ্রি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3328851"/>
            <a:ext cx="4023360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দ্বাদশ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২য়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৪র্থ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188967"/>
            <a:ext cx="18563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3915" y="129736"/>
            <a:ext cx="894412" cy="601076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এই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ছবিগুলো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কিসের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" y="45748"/>
            <a:ext cx="5472053" cy="308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60" y="129736"/>
            <a:ext cx="4809065" cy="2997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59" y="3267455"/>
            <a:ext cx="4809065" cy="3329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" y="3267454"/>
            <a:ext cx="5552393" cy="30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1193" y="503482"/>
            <a:ext cx="3814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497" y="3182899"/>
            <a:ext cx="663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ম্যালথাসের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তত্ত্বটি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4497" y="2083323"/>
            <a:ext cx="34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/>
              </a:rPr>
              <a:t>এ </a:t>
            </a:r>
            <a:r>
              <a:rPr lang="en-US" sz="3200" b="1" dirty="0" err="1" smtClean="0">
                <a:latin typeface="NikoshBAN" panose="02000000000000000000"/>
              </a:rPr>
              <a:t>পাঠ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শেষে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শিক্ষার্থীরা</a:t>
            </a:r>
            <a:r>
              <a:rPr lang="en-US" sz="3200" b="1" dirty="0" smtClean="0">
                <a:latin typeface="NikoshBAN" panose="02000000000000000000"/>
              </a:rPr>
              <a:t>-</a:t>
            </a:r>
            <a:endParaRPr lang="en-US" sz="32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319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470" y="1126479"/>
            <a:ext cx="402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ম্যালথাসের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তত্ত্বঃ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470" y="2141166"/>
            <a:ext cx="9457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১৭৯৮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সালে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ইংরেজ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ধর্মযাজক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প্রখ্যাত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অর্থনীতিবিদ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থমাস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রবার্ট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ম্যালথাস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বিষয়ক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 “Essay on the Principle of Population”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নামক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বিখ্যাত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গ্রন্থ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প্রকাশিত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এ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গ্রন্থে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তিনি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সম্পর্কে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গুরুত্বপূর্ণ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তত্ত্ব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প্রচার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করেন।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তাঁর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নাম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অনুসারে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এই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তত্ত্বটি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ম্যালথাসের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তত্ত্ব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নামে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পরিচিত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।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863" y="1920241"/>
            <a:ext cx="9123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ম্যালথাসের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“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প্রকৃতিগত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ভাবে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মানুষের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খাদ্য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উৎপাদন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ধীর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গাণিতিক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( ১,২,৩,৪……)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হারে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বাড়ে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অভাব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পাপ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তাকে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বিরত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মানুষ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নিজেই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দ্রুত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জ্যামিতিক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(১,২,৪,৮,১৬…..)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হারে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বাড়ে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</a:t>
            </a: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“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অর্থা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ৎ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জ্যামিতিক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হারে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এবং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খাদ্য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উৎপাদন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গাণিতিক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হারে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বৃদ্ধি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পায়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”।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1863" y="796835"/>
            <a:ext cx="216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926" y="1750423"/>
            <a:ext cx="89016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ম্যালথাসের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“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প্রাকৃতিক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নিয়মে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মানুষের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বংশবৃদ্ধির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ক্ষমতা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অত্যন্ত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বেশি।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তাই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দ্রুতগতিতে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বৃদ্ধি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২৫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বছরে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দ্বিগুণ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হয়ে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কিন্তু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জমির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যোগান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সীমাবদ্ধ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ভূমিতে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ক্রমহ্রাসমান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প্রান্তিক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উৎপাদন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বিধি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দ্রুত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কার্যকর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হওয়ায়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বৃদ্ধির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অনুপাতে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খাদ্যের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উৎপাদন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বাড়ানো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সম্ভব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এমতাবস্থায়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জনসংখ্যা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বৃদ্ধির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খাদ্য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উৎপাদনের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হারকে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ছাড়িয়ে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জনাধিক্য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সমস্যার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সৃষ্টি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4926" y="862149"/>
            <a:ext cx="216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3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254" y="953588"/>
            <a:ext cx="3389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সূচির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38163"/>
              </p:ext>
            </p:extLst>
          </p:nvPr>
        </p:nvGraphicFramePr>
        <p:xfrm>
          <a:off x="2018936" y="2457027"/>
          <a:ext cx="293188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886">
                  <a:extLst>
                    <a:ext uri="{9D8B030D-6E8A-4147-A177-3AD203B41FA5}">
                      <a16:colId xmlns:a16="http://schemas.microsoft.com/office/drawing/2014/main" val="3342282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</a:rPr>
                        <a:t>সময়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(বছর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</a:rPr>
                        <a:t>হিসেবে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</a:rPr>
                        <a:t>) 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54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খাদ্য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উৎপাদন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বৃদ্ধি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3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</a:rPr>
                        <a:t>জনসংখ্যা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</a:rPr>
                        <a:t>বৃদ্ধি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60784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74484"/>
              </p:ext>
            </p:extLst>
          </p:nvPr>
        </p:nvGraphicFramePr>
        <p:xfrm>
          <a:off x="4950822" y="2457027"/>
          <a:ext cx="105809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091">
                  <a:extLst>
                    <a:ext uri="{9D8B030D-6E8A-4147-A177-3AD203B41FA5}">
                      <a16:colId xmlns:a16="http://schemas.microsoft.com/office/drawing/2014/main" val="3684609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০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79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১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717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১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39493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68465"/>
              </p:ext>
            </p:extLst>
          </p:nvPr>
        </p:nvGraphicFramePr>
        <p:xfrm>
          <a:off x="6008913" y="2457027"/>
          <a:ext cx="107115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55">
                  <a:extLst>
                    <a:ext uri="{9D8B030D-6E8A-4147-A177-3AD203B41FA5}">
                      <a16:colId xmlns:a16="http://schemas.microsoft.com/office/drawing/2014/main" val="478063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২৫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783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২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68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২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93888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2530"/>
              </p:ext>
            </p:extLst>
          </p:nvPr>
        </p:nvGraphicFramePr>
        <p:xfrm>
          <a:off x="7080068" y="2457027"/>
          <a:ext cx="108421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217">
                  <a:extLst>
                    <a:ext uri="{9D8B030D-6E8A-4147-A177-3AD203B41FA5}">
                      <a16:colId xmlns:a16="http://schemas.microsoft.com/office/drawing/2014/main" val="2858813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৫০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253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৩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791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৪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2342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66962"/>
              </p:ext>
            </p:extLst>
          </p:nvPr>
        </p:nvGraphicFramePr>
        <p:xfrm>
          <a:off x="8164285" y="2457027"/>
          <a:ext cx="107115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54">
                  <a:extLst>
                    <a:ext uri="{9D8B030D-6E8A-4147-A177-3AD203B41FA5}">
                      <a16:colId xmlns:a16="http://schemas.microsoft.com/office/drawing/2014/main" val="926188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৭৫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77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৪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801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৮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02185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753737"/>
              </p:ext>
            </p:extLst>
          </p:nvPr>
        </p:nvGraphicFramePr>
        <p:xfrm>
          <a:off x="9225275" y="2457027"/>
          <a:ext cx="9114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499">
                  <a:extLst>
                    <a:ext uri="{9D8B030D-6E8A-4147-A177-3AD203B41FA5}">
                      <a16:colId xmlns:a16="http://schemas.microsoft.com/office/drawing/2014/main" val="1266891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7030A0"/>
                          </a:solidFill>
                        </a:rPr>
                        <a:t>১০০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88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৫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1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১৬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874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7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1568</TotalTime>
  <Words>365</Words>
  <Application>Microsoft Office PowerPoint</Application>
  <PresentationFormat>Widescreen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Black</vt:lpstr>
      <vt:lpstr>Calibri</vt:lpstr>
      <vt:lpstr>Calibri Light</vt:lpstr>
      <vt:lpstr>NikoshBAN</vt:lpstr>
      <vt:lpstr>Trebuchet MS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</dc:title>
  <dc:creator>Shahadat Bhuiyan</dc:creator>
  <cp:lastModifiedBy>Shahadat Bhuiyan</cp:lastModifiedBy>
  <cp:revision>254</cp:revision>
  <dcterms:created xsi:type="dcterms:W3CDTF">2020-05-08T07:51:55Z</dcterms:created>
  <dcterms:modified xsi:type="dcterms:W3CDTF">2020-10-27T03:51:13Z</dcterms:modified>
</cp:coreProperties>
</file>