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0" r:id="rId3"/>
    <p:sldId id="278" r:id="rId4"/>
    <p:sldId id="257" r:id="rId5"/>
    <p:sldId id="259" r:id="rId6"/>
    <p:sldId id="276" r:id="rId7"/>
    <p:sldId id="271" r:id="rId8"/>
    <p:sldId id="272" r:id="rId9"/>
    <p:sldId id="260" r:id="rId10"/>
    <p:sldId id="274" r:id="rId11"/>
    <p:sldId id="282" r:id="rId12"/>
    <p:sldId id="283" r:id="rId13"/>
    <p:sldId id="273" r:id="rId14"/>
    <p:sldId id="281" r:id="rId15"/>
    <p:sldId id="258" r:id="rId16"/>
    <p:sldId id="277" r:id="rId17"/>
    <p:sldId id="279" r:id="rId18"/>
    <p:sldId id="266" r:id="rId19"/>
    <p:sldId id="267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05EB"/>
    <a:srgbClr val="2719D7"/>
    <a:srgbClr val="C14615"/>
    <a:srgbClr val="FF9966"/>
    <a:srgbClr val="FF7C80"/>
    <a:srgbClr val="FF66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1137" autoAdjust="0"/>
  </p:normalViewPr>
  <p:slideViewPr>
    <p:cSldViewPr>
      <p:cViewPr varScale="1">
        <p:scale>
          <a:sx n="68" d="100"/>
          <a:sy n="68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3" d="100"/>
        <a:sy n="5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8EC1B-61AF-4FE2-9722-439782E8A870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397EC-C291-4BD9-B6D7-79FA91481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4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397EC-C291-4BD9-B6D7-79FA914817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46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ellow-flower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0"/>
            <a:ext cx="9113520" cy="6858000"/>
          </a:xfrm>
          <a:prstGeom prst="rect">
            <a:avLst/>
          </a:prstGeom>
          <a:ln>
            <a:solidFill>
              <a:srgbClr val="FF7C8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grpSp>
        <p:nvGrpSpPr>
          <p:cNvPr id="2" name="Group 1"/>
          <p:cNvGrpSpPr/>
          <p:nvPr/>
        </p:nvGrpSpPr>
        <p:grpSpPr>
          <a:xfrm>
            <a:off x="2286000" y="3840218"/>
            <a:ext cx="4800600" cy="2667000"/>
            <a:chOff x="2895600" y="3733121"/>
            <a:chExt cx="3048000" cy="2134279"/>
          </a:xfrm>
        </p:grpSpPr>
        <p:sp>
          <p:nvSpPr>
            <p:cNvPr id="3" name="Oval 2"/>
            <p:cNvSpPr/>
            <p:nvPr/>
          </p:nvSpPr>
          <p:spPr>
            <a:xfrm>
              <a:off x="2895600" y="3733121"/>
              <a:ext cx="3048000" cy="2134279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040743" y="4318337"/>
              <a:ext cx="2806095" cy="125612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9600" b="1" cap="none" spc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endParaRPr lang="en-US" sz="9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90600"/>
            <a:ext cx="6172200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5638800"/>
            <a:ext cx="6669911" cy="954107"/>
          </a:xfrm>
          <a:prstGeom prst="rect">
            <a:avLst/>
          </a:prstGeom>
          <a:noFill/>
          <a:ln w="76200">
            <a:solidFill>
              <a:srgbClr val="2719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আইরিশ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গণিতবিদ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উইলিয়াম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রোয়ান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হ্যামিলটন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১৮৪৩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47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98538"/>
            <a:ext cx="8839200" cy="6400800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79274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প্রদত্ত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বিন্দুগামী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সরলরেখার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09800" y="1981200"/>
            <a:ext cx="4876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165553" y="1981200"/>
            <a:ext cx="2895600" cy="2743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9800" y="1981200"/>
            <a:ext cx="2057400" cy="27432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267200" y="1905000"/>
            <a:ext cx="266699" cy="2772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08860" y="1518047"/>
            <a:ext cx="4876800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ight Arrow 22"/>
          <p:cNvSpPr/>
          <p:nvPr/>
        </p:nvSpPr>
        <p:spPr>
          <a:xfrm rot="18840534">
            <a:off x="4540919" y="3712195"/>
            <a:ext cx="1056375" cy="43660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4206447">
            <a:off x="3125466" y="3626668"/>
            <a:ext cx="1001079" cy="433520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6115798" flipH="1">
            <a:off x="3869863" y="3104457"/>
            <a:ext cx="1089036" cy="402978"/>
          </a:xfrm>
          <a:prstGeom prst="rightArrow">
            <a:avLst>
              <a:gd name="adj1" fmla="val 50000"/>
              <a:gd name="adj2" fmla="val 5253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962400" y="4876800"/>
            <a:ext cx="345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</a:rPr>
              <a:t>O</a:t>
            </a:r>
            <a:endParaRPr lang="en-US" sz="6600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39000" y="1752600"/>
            <a:ext cx="38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P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600200" y="1752600"/>
            <a:ext cx="38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endParaRPr lang="en-US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75153" y="1078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(b-a)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68971" y="143256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-a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715000" y="3254129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4632960" y="2590800"/>
            <a:ext cx="4361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2667000" y="3291273"/>
            <a:ext cx="301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37" name="TextBox 36"/>
          <p:cNvSpPr txBox="1"/>
          <p:nvPr/>
        </p:nvSpPr>
        <p:spPr>
          <a:xfrm>
            <a:off x="4037781" y="1078468"/>
            <a:ext cx="402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38" name="TextBox 37"/>
          <p:cNvSpPr txBox="1"/>
          <p:nvPr/>
        </p:nvSpPr>
        <p:spPr>
          <a:xfrm>
            <a:off x="1771446" y="5867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OP=</a:t>
            </a:r>
            <a:r>
              <a:rPr lang="en-US" sz="3600" dirty="0" err="1" smtClean="0"/>
              <a:t>OA+Ap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r=</a:t>
            </a:r>
            <a:r>
              <a:rPr lang="en-US" sz="3600" dirty="0" err="1" smtClean="0"/>
              <a:t>a+t</a:t>
            </a:r>
            <a:r>
              <a:rPr lang="en-US" sz="3600" dirty="0" smtClean="0"/>
              <a:t>(b-a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981200" y="5867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817985" y="5867400"/>
            <a:ext cx="4949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656980" y="5984796"/>
            <a:ext cx="58200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78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13733 -0.1840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58" y="-9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0833 -0.18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1719 -0.2041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-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2880" y="284910"/>
            <a:ext cx="8884920" cy="6248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31520" y="4366784"/>
            <a:ext cx="7863840" cy="2064922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7540" y="5399245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5" name="Right Triangle 4"/>
          <p:cNvSpPr/>
          <p:nvPr/>
        </p:nvSpPr>
        <p:spPr>
          <a:xfrm>
            <a:off x="4983480" y="822960"/>
            <a:ext cx="3124200" cy="2667000"/>
          </a:xfrm>
          <a:prstGeom prst="rtTriangl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282440" y="1661160"/>
            <a:ext cx="1600200" cy="1828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2"/>
          </p:cNvCxnSpPr>
          <p:nvPr/>
        </p:nvCxnSpPr>
        <p:spPr>
          <a:xfrm flipH="1">
            <a:off x="4282440" y="3489960"/>
            <a:ext cx="70104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0800000">
            <a:off x="6140196" y="3247644"/>
            <a:ext cx="978408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3218308">
            <a:off x="6179366" y="2016955"/>
            <a:ext cx="978408" cy="484632"/>
          </a:xfrm>
          <a:prstGeom prst="rightArrow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14"/>
          <p:cNvSpPr/>
          <p:nvPr/>
        </p:nvSpPr>
        <p:spPr>
          <a:xfrm>
            <a:off x="7391400" y="3048000"/>
            <a:ext cx="304800" cy="533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305300" y="241637"/>
            <a:ext cx="358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B</a:t>
            </a:r>
            <a:endParaRPr lang="en-US" sz="60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35052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A</a:t>
            </a:r>
            <a:endParaRPr lang="en-US" sz="6000" dirty="0"/>
          </a:p>
        </p:txBody>
      </p:sp>
      <p:sp>
        <p:nvSpPr>
          <p:cNvPr id="18" name="TextBox 17"/>
          <p:cNvSpPr txBox="1"/>
          <p:nvPr/>
        </p:nvSpPr>
        <p:spPr>
          <a:xfrm>
            <a:off x="8001000" y="340911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O</a:t>
            </a:r>
            <a:endParaRPr lang="en-US" sz="6000" dirty="0"/>
          </a:p>
        </p:txBody>
      </p:sp>
      <p:sp>
        <p:nvSpPr>
          <p:cNvPr id="19" name="TextBox 18"/>
          <p:cNvSpPr txBox="1"/>
          <p:nvPr/>
        </p:nvSpPr>
        <p:spPr>
          <a:xfrm>
            <a:off x="6222573" y="1066800"/>
            <a:ext cx="406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</a:t>
            </a:r>
            <a:endParaRPr lang="en-US" sz="6000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2376222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410200" y="3581400"/>
            <a:ext cx="243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1463039" y="4735369"/>
            <a:ext cx="7239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26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/>
      <p:bldP spid="5" grpId="0" animBg="1"/>
      <p:bldP spid="11" grpId="0" animBg="1"/>
      <p:bldP spid="14" grpId="0" animBg="1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4" y="3337560"/>
            <a:ext cx="1844354" cy="3200399"/>
          </a:xfrm>
          <a:prstGeom prst="rect">
            <a:avLst/>
          </a:prstGeom>
          <a:solidFill>
            <a:srgbClr val="FF0000"/>
          </a:solidFill>
          <a:ln w="76200">
            <a:solidFill>
              <a:srgbClr val="92D05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ex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960" y="213360"/>
            <a:ext cx="2909252" cy="2880359"/>
          </a:xfrm>
          <a:prstGeom prst="rect">
            <a:avLst/>
          </a:prstGeom>
          <a:solidFill>
            <a:srgbClr val="FF0000"/>
          </a:solidFill>
          <a:ln w="76200">
            <a:solidFill>
              <a:srgbClr val="7805EB"/>
            </a:solidFill>
            <a:miter lim="800000"/>
            <a:headEnd/>
            <a:tailEnd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4" y="243839"/>
            <a:ext cx="2660249" cy="2880360"/>
          </a:xfrm>
          <a:prstGeom prst="rect">
            <a:avLst/>
          </a:prstGeom>
          <a:ln w="76200"/>
          <a:effectLst>
            <a:glow rad="63500">
              <a:schemeClr val="accent3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43839"/>
            <a:ext cx="2459563" cy="2880359"/>
          </a:xfrm>
          <a:prstGeom prst="rect">
            <a:avLst/>
          </a:prstGeom>
          <a:solidFill>
            <a:srgbClr val="FF0000"/>
          </a:solidFill>
          <a:ln w="76200">
            <a:solidFill>
              <a:srgbClr val="C00000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  <a:extLst/>
        </p:spPr>
      </p:pic>
      <p:sp>
        <p:nvSpPr>
          <p:cNvPr id="2" name="Rounded Rectangle 1"/>
          <p:cNvSpPr/>
          <p:nvPr/>
        </p:nvSpPr>
        <p:spPr>
          <a:xfrm>
            <a:off x="2514600" y="3604259"/>
            <a:ext cx="5562600" cy="266699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515781" y="4052084"/>
            <a:ext cx="396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গণিতে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ব্যাবহার</a:t>
            </a:r>
            <a:r>
              <a:rPr lang="en-US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8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IDEAL\Desktop\posi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" y="1600200"/>
            <a:ext cx="40576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IDEAL\Desktop\vector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835" y="1600200"/>
            <a:ext cx="46291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1200" y="762000"/>
            <a:ext cx="5404338" cy="707886"/>
          </a:xfrm>
          <a:prstGeom prst="rect">
            <a:avLst/>
          </a:prstGeom>
          <a:noFill/>
          <a:ln w="76200">
            <a:solidFill>
              <a:srgbClr val="2719D7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06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69612"/>
            <a:ext cx="7071440" cy="7078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9720" y="5450094"/>
            <a:ext cx="405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</a:t>
            </a:r>
            <a:endParaRPr lang="en-US" sz="3600" dirty="0">
              <a:solidFill>
                <a:srgbClr val="00B0F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35280" y="2808207"/>
            <a:ext cx="3200400" cy="2965052"/>
            <a:chOff x="1828800" y="2792730"/>
            <a:chExt cx="3200400" cy="296505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28800" y="5227324"/>
              <a:ext cx="3200400" cy="0"/>
            </a:xfrm>
            <a:prstGeom prst="straightConnector1">
              <a:avLst/>
            </a:prstGeom>
            <a:ln w="76200">
              <a:solidFill>
                <a:srgbClr val="FF66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V="1">
              <a:off x="1828800" y="3032522"/>
              <a:ext cx="0" cy="2209802"/>
            </a:xfrm>
            <a:prstGeom prst="straightConnector1">
              <a:avLst/>
            </a:prstGeom>
            <a:ln w="76200">
              <a:solidFill>
                <a:srgbClr val="FF66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828800" y="3771902"/>
              <a:ext cx="1828800" cy="1447800"/>
            </a:xfrm>
            <a:prstGeom prst="straightConnector1">
              <a:avLst/>
            </a:prstGeom>
            <a:ln w="76200">
              <a:solidFill>
                <a:srgbClr val="FF669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/>
            <p:cNvSpPr/>
            <p:nvPr/>
          </p:nvSpPr>
          <p:spPr>
            <a:xfrm>
              <a:off x="2177626" y="4708923"/>
              <a:ext cx="839894" cy="1048859"/>
            </a:xfrm>
            <a:prstGeom prst="arc">
              <a:avLst>
                <a:gd name="adj1" fmla="val 15736690"/>
                <a:gd name="adj2" fmla="val 0"/>
              </a:avLst>
            </a:prstGeom>
            <a:ln w="762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85128" y="2792730"/>
              <a:ext cx="580608" cy="646331"/>
            </a:xfrm>
            <a:prstGeom prst="rect">
              <a:avLst/>
            </a:prstGeom>
            <a:noFill/>
            <a:ln w="76200">
              <a:solidFill>
                <a:srgbClr val="FF6699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C00000"/>
                  </a:solidFill>
                </a:rPr>
                <a:t>n</a:t>
              </a:r>
              <a:r>
                <a:rPr lang="en-US" dirty="0" smtClean="0"/>
                <a:t>^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4053" y="3611763"/>
              <a:ext cx="441146" cy="646331"/>
            </a:xfrm>
            <a:prstGeom prst="rect">
              <a:avLst/>
            </a:prstGeom>
            <a:noFill/>
            <a:ln w="76200">
              <a:solidFill>
                <a:srgbClr val="FF6699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b</a:t>
              </a:r>
              <a:endParaRPr lang="en-US" sz="3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177626" y="4888470"/>
              <a:ext cx="306494" cy="369332"/>
            </a:xfrm>
            <a:prstGeom prst="rect">
              <a:avLst/>
            </a:prstGeom>
            <a:noFill/>
            <a:ln w="76200">
              <a:solidFill>
                <a:srgbClr val="FF6699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θ</a:t>
              </a:r>
              <a:endParaRPr lang="en-US" dirty="0"/>
            </a:p>
          </p:txBody>
        </p:sp>
      </p:grpSp>
      <p:sp>
        <p:nvSpPr>
          <p:cNvPr id="17" name="Parallelogram 16"/>
          <p:cNvSpPr/>
          <p:nvPr/>
        </p:nvSpPr>
        <p:spPr>
          <a:xfrm>
            <a:off x="4495800" y="2865047"/>
            <a:ext cx="4191000" cy="2366010"/>
          </a:xfrm>
          <a:prstGeom prst="parallelogram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495800" y="2076450"/>
            <a:ext cx="0" cy="31015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115877" y="1981200"/>
            <a:ext cx="0" cy="3292080"/>
          </a:xfrm>
          <a:prstGeom prst="straightConnector1">
            <a:avLst/>
          </a:prstGeom>
          <a:ln w="57150">
            <a:solidFill>
              <a:srgbClr val="7805EB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535680" y="2005101"/>
            <a:ext cx="457200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8686800" y="2589876"/>
            <a:ext cx="486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C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34293" y="5515340"/>
            <a:ext cx="556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12255" y="5376840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2719D7"/>
                </a:solidFill>
              </a:rPr>
              <a:t>A</a:t>
            </a:r>
            <a:endParaRPr lang="en-US" sz="3600" dirty="0">
              <a:solidFill>
                <a:srgbClr val="2719D7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19671" y="5330674"/>
            <a:ext cx="479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chemeClr val="tx2"/>
                </a:solidFill>
              </a:rPr>
              <a:t>a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 flipV="1">
            <a:off x="5715000" y="5088612"/>
            <a:ext cx="876300" cy="288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6969425">
            <a:off x="4570633" y="3854494"/>
            <a:ext cx="468688" cy="4148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623540" y="3154024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96040" y="2220544"/>
            <a:ext cx="335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B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02032" y="381988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h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>
            <a:off x="4462904" y="4861805"/>
            <a:ext cx="413896" cy="653535"/>
          </a:xfrm>
          <a:prstGeom prst="arc">
            <a:avLst>
              <a:gd name="adj1" fmla="val 1385845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577820" y="4572966"/>
                <a:ext cx="5533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6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θ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820" y="4572966"/>
                <a:ext cx="553357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22708 0.0037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7037E-7 L 0.04965 -0.24769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-12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/>
      <p:bldP spid="17" grpId="0" animBg="1"/>
      <p:bldP spid="28" grpId="0" animBg="1"/>
      <p:bldP spid="29" grpId="0"/>
      <p:bldP spid="30" grpId="0"/>
      <p:bldP spid="31" grpId="0"/>
      <p:bldP spid="32" grpId="0"/>
      <p:bldP spid="33" grpId="0" animBg="1"/>
      <p:bldP spid="33" grpId="1" animBg="1"/>
      <p:bldP spid="34" grpId="0" animBg="1"/>
      <p:bldP spid="34" grpId="1" animBg="1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" y="838200"/>
            <a:ext cx="8382000" cy="4495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" y="74384"/>
            <a:ext cx="4495800" cy="6678751"/>
          </a:xfrm>
          <a:prstGeom prst="rect">
            <a:avLst/>
          </a:prstGeo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স্কেলার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গুণিতক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err="1" smtClean="0"/>
              <a:t>a+b</a:t>
            </a:r>
            <a:r>
              <a:rPr lang="en-US" sz="2000" dirty="0" smtClean="0"/>
              <a:t>=</a:t>
            </a:r>
            <a:r>
              <a:rPr lang="en-US" sz="2000" dirty="0" err="1" smtClean="0"/>
              <a:t>b+a</a:t>
            </a:r>
            <a:r>
              <a:rPr lang="en-US" sz="2000" dirty="0" smtClean="0"/>
              <a:t> 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    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a+(</a:t>
            </a:r>
            <a:r>
              <a:rPr lang="en-US" sz="2000" dirty="0" err="1" smtClean="0"/>
              <a:t>b+c</a:t>
            </a:r>
            <a:r>
              <a:rPr lang="en-US" sz="2000" dirty="0" smtClean="0"/>
              <a:t>)=(</a:t>
            </a:r>
            <a:r>
              <a:rPr lang="en-US" sz="2000" dirty="0" err="1" smtClean="0"/>
              <a:t>a+b</a:t>
            </a:r>
            <a:r>
              <a:rPr lang="en-US" sz="2000" dirty="0" smtClean="0"/>
              <a:t>)=(</a:t>
            </a:r>
            <a:r>
              <a:rPr lang="en-US" sz="2000" dirty="0" err="1" smtClean="0"/>
              <a:t>a+b</a:t>
            </a:r>
            <a:r>
              <a:rPr lang="en-US" sz="2000" dirty="0" smtClean="0"/>
              <a:t>)+c[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সহযোজন</a:t>
            </a:r>
            <a:r>
              <a:rPr lang="en-US" sz="2000" dirty="0" smtClean="0"/>
              <a:t>]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a+0=0+a=a  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অভেদ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সুত্র</a:t>
            </a:r>
            <a:r>
              <a:rPr lang="en-US" sz="2000" dirty="0" smtClean="0"/>
              <a:t>]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a+(-a)=(-a)+a  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বিপরিত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ma= am 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m(</a:t>
            </a:r>
            <a:r>
              <a:rPr lang="en-US" sz="2000" dirty="0" err="1" smtClean="0"/>
              <a:t>na</a:t>
            </a:r>
            <a:r>
              <a:rPr lang="en-US" sz="2000" dirty="0" smtClean="0"/>
              <a:t>)=(</a:t>
            </a:r>
            <a:r>
              <a:rPr lang="en-US" sz="2000" dirty="0" err="1" smtClean="0"/>
              <a:t>mn</a:t>
            </a:r>
            <a:r>
              <a:rPr lang="en-US" sz="2000" dirty="0" smtClean="0"/>
              <a:t>)a [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গুণনের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সহযোজন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(</a:t>
            </a:r>
            <a:r>
              <a:rPr lang="en-US" sz="2000" dirty="0" err="1" smtClean="0"/>
              <a:t>m+n</a:t>
            </a:r>
            <a:r>
              <a:rPr lang="en-US" sz="2000" dirty="0" smtClean="0"/>
              <a:t>)a=</a:t>
            </a:r>
            <a:r>
              <a:rPr lang="en-US" sz="2000" dirty="0" err="1" smtClean="0"/>
              <a:t>ma+na</a:t>
            </a: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endParaRPr lang="en-US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m(</a:t>
            </a:r>
            <a:r>
              <a:rPr lang="en-US" sz="2000" dirty="0" err="1" smtClean="0"/>
              <a:t>a+b</a:t>
            </a:r>
            <a:r>
              <a:rPr lang="en-US" sz="2000" dirty="0" smtClean="0"/>
              <a:t>)=ma=</a:t>
            </a:r>
            <a:r>
              <a:rPr lang="en-US" sz="2000" dirty="0" err="1" smtClean="0"/>
              <a:t>mb</a:t>
            </a:r>
            <a:endParaRPr lang="en-US" sz="2000" dirty="0"/>
          </a:p>
        </p:txBody>
      </p:sp>
      <p:sp>
        <p:nvSpPr>
          <p:cNvPr id="4" name="Cross 3"/>
          <p:cNvSpPr/>
          <p:nvPr/>
        </p:nvSpPr>
        <p:spPr>
          <a:xfrm>
            <a:off x="5162550" y="304800"/>
            <a:ext cx="3810000" cy="5846146"/>
          </a:xfrm>
          <a:prstGeom prst="plus">
            <a:avLst/>
          </a:prstGeom>
          <a:solidFill>
            <a:schemeClr val="bg2">
              <a:lumMod val="9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dirty="0"/>
          </a:p>
        </p:txBody>
      </p:sp>
      <p:sp>
        <p:nvSpPr>
          <p:cNvPr id="8" name="TextBox 7"/>
          <p:cNvSpPr txBox="1"/>
          <p:nvPr/>
        </p:nvSpPr>
        <p:spPr>
          <a:xfrm>
            <a:off x="5193030" y="1870590"/>
            <a:ext cx="335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স্কেলার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/>
              <a:t>A.B=</a:t>
            </a:r>
            <a:r>
              <a:rPr lang="en-US" sz="3200" dirty="0" err="1" smtClean="0"/>
              <a:t>ABCos</a:t>
            </a:r>
            <a:r>
              <a:rPr lang="el-GR" sz="3200" dirty="0" smtClean="0"/>
              <a:t>θ</a:t>
            </a:r>
            <a:endParaRPr lang="en-US" sz="3200" dirty="0" smtClean="0"/>
          </a:p>
          <a:p>
            <a:r>
              <a:rPr lang="en-US" sz="3200" dirty="0" smtClean="0"/>
              <a:t>AXB=</a:t>
            </a:r>
            <a:r>
              <a:rPr lang="en-US" sz="3200" dirty="0" err="1" smtClean="0"/>
              <a:t>n^AB</a:t>
            </a:r>
            <a:r>
              <a:rPr lang="en-US" sz="3200" dirty="0" smtClean="0"/>
              <a:t> Sin</a:t>
            </a:r>
            <a:r>
              <a:rPr lang="el-GR" sz="3200" dirty="0" smtClean="0"/>
              <a:t>θ</a:t>
            </a:r>
            <a:endParaRPr lang="en-U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10200" y="253743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30666" y="3413760"/>
            <a:ext cx="7686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66360" y="2605920"/>
            <a:ext cx="1143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223510" y="2971800"/>
            <a:ext cx="2076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562600" y="292608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370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40" y="838200"/>
            <a:ext cx="5867400" cy="1754326"/>
          </a:xfrm>
          <a:prstGeom prst="rect">
            <a:avLst/>
          </a:prstGeom>
          <a:noFill/>
          <a:ln w="76200">
            <a:solidFill>
              <a:srgbClr val="2719D7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সমস্যাঃ১ |  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aএর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ai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^-2j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^+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k^এবং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3ai^-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^-4k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^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|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66800" y="2971800"/>
            <a:ext cx="7391400" cy="3733800"/>
          </a:xfrm>
          <a:prstGeom prst="ellipse">
            <a:avLst/>
          </a:prstGeom>
          <a:solidFill>
            <a:srgbClr val="FF99FF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3352800"/>
            <a:ext cx="48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:</a:t>
            </a:r>
          </a:p>
          <a:p>
            <a:r>
              <a:rPr lang="en-US" sz="2400" dirty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করি,P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ai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^-2j^+k 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^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    Q=4ai^-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aj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^-4k^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লম্ব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P.Q= O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ৎ</a:t>
            </a:r>
          </a:p>
          <a:p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^-2j^+k^).(2ai^-</a:t>
            </a:r>
            <a:r>
              <a:rPr lang="en-US" sz="2400" dirty="0" err="1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^-4k^)=O </a:t>
            </a:r>
          </a:p>
          <a:p>
            <a:r>
              <a:rPr lang="en-US" sz="2400" dirty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বা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i="1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 2a২+2a-4=O   </a:t>
            </a:r>
            <a:r>
              <a:rPr lang="en-US" sz="2400" dirty="0" err="1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বa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, a২+a-2=O   </a:t>
            </a:r>
          </a:p>
          <a:p>
            <a:r>
              <a:rPr lang="en-US" sz="2400" dirty="0" err="1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বা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 (a+2) (a-1)=O  </a:t>
            </a:r>
            <a:r>
              <a:rPr lang="en-US" sz="2400" dirty="0" err="1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অতএব</a:t>
            </a:r>
            <a:r>
              <a:rPr lang="en-US" sz="2400" dirty="0" smtClean="0">
                <a:solidFill>
                  <a:srgbClr val="2719D7"/>
                </a:solidFill>
                <a:latin typeface="Times New Roman" pitchFamily="18" charset="0"/>
                <a:cs typeface="Times New Roman" pitchFamily="18" charset="0"/>
              </a:rPr>
              <a:t>, a= -2</a:t>
            </a:r>
            <a:endParaRPr lang="en-US" sz="2400" dirty="0">
              <a:solidFill>
                <a:srgbClr val="2719D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45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90600"/>
            <a:ext cx="3276600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14700" y="2558522"/>
            <a:ext cx="3619500" cy="2610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B=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i^+4j^-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k^হলে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 </a:t>
            </a:r>
            <a:r>
              <a:rPr lang="en-US" sz="2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|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A  ও B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3-2,1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ও (-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2,6,3)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AB  ও |AB|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|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a=3i^+4j^-2kও 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b=i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^-j^+3k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^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হলে,ভেক্টর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দুইটির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অন্তর্ভুক্ত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|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19500" y="2663219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71900" y="3789262"/>
            <a:ext cx="419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495800" y="3767186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524000" y="2209800"/>
            <a:ext cx="6858000" cy="3444433"/>
          </a:xfrm>
          <a:prstGeom prst="ellipse">
            <a:avLst/>
          </a:prstGeom>
          <a:noFill/>
          <a:ln w="76200"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3810000" cy="2895600"/>
          </a:xfrm>
          <a:prstGeom prst="rect">
            <a:avLst/>
          </a:prstGeom>
          <a:noFill/>
          <a:ln w="762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18611" y="3048000"/>
            <a:ext cx="1696089" cy="1281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 rot="19256572">
            <a:off x="1912191" y="3673026"/>
            <a:ext cx="784441" cy="325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6667500" y="3048001"/>
            <a:ext cx="1714500" cy="1161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2944769">
            <a:off x="7494776" y="3645528"/>
            <a:ext cx="457200" cy="243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457200"/>
            <a:ext cx="35814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 flipH="1">
          <a:off x="4343400" y="3321050"/>
          <a:ext cx="17145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9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4343400" y="3321050"/>
                        <a:ext cx="17145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357187" y="2209800"/>
            <a:ext cx="8315325" cy="428834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63024" y="3282395"/>
            <a:ext cx="7503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A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/>
              <a:t>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/>
              <a:t>(5,-2,1</a:t>
            </a:r>
            <a:r>
              <a:rPr lang="en-US" sz="2400" dirty="0"/>
              <a:t>) </a:t>
            </a:r>
            <a:r>
              <a:rPr lang="en-US" sz="2400" dirty="0" smtClean="0"/>
              <a:t>ও (2,4,-7)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/>
              <a:t> AB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2400" dirty="0" smtClean="0"/>
              <a:t> |AB|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 smtClean="0"/>
          </a:p>
          <a:p>
            <a:r>
              <a:rPr lang="en-US" sz="2400" dirty="0" smtClean="0"/>
              <a:t>ABC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2400" dirty="0" smtClean="0"/>
              <a:t>  BC,CA ও AB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en-US" sz="2400" dirty="0" err="1" smtClean="0"/>
              <a:t>D,E,F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/>
              <a:t>, AD+BE+CF=0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65439" y="2664269"/>
            <a:ext cx="985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দলঃ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1626354" y="2778442"/>
            <a:ext cx="381000" cy="32093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3024" y="4228720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2719D7"/>
                </a:solidFill>
              </a:rPr>
              <a:t>দলঃ</a:t>
            </a:r>
            <a:endParaRPr lang="en-US" sz="3200" dirty="0">
              <a:solidFill>
                <a:srgbClr val="2719D7"/>
              </a:solidFill>
            </a:endParaRPr>
          </a:p>
        </p:txBody>
      </p:sp>
      <p:sp>
        <p:nvSpPr>
          <p:cNvPr id="25" name="Sun 24"/>
          <p:cNvSpPr/>
          <p:nvPr/>
        </p:nvSpPr>
        <p:spPr>
          <a:xfrm>
            <a:off x="1848481" y="4144169"/>
            <a:ext cx="495300" cy="584775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63024" y="3266725"/>
            <a:ext cx="2922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253635" y="324904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65601" y="517427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229481" y="5132067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743200" y="5176614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201461" y="331137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61375" y="3657600"/>
            <a:ext cx="2922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/>
      <p:bldP spid="23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990600"/>
            <a:ext cx="6705600" cy="5170646"/>
          </a:xfrm>
          <a:prstGeom prst="rect">
            <a:avLst/>
          </a:prstGeom>
          <a:solidFill>
            <a:schemeClr val="accent6"/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সুপ্তি</a:t>
            </a:r>
            <a:r>
              <a:rPr lang="en-US" sz="66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মৈত্র</a:t>
            </a:r>
            <a:endParaRPr lang="en-US" sz="6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bn-IN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উচ্চতর </a:t>
            </a:r>
            <a:r>
              <a:rPr lang="en-US" sz="66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bn-IN" sz="6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শহীদ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জননী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sz="6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মহাবিদ্যালয়</a:t>
            </a:r>
            <a:endParaRPr lang="en-US" sz="6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নাজ়িরপুর,পিরোজপুর</a:t>
            </a:r>
            <a:r>
              <a:rPr lang="en-US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6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86200"/>
            <a:ext cx="7848600" cy="280076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4400" dirty="0" smtClean="0"/>
              <a:t>a.(</a:t>
            </a:r>
            <a:r>
              <a:rPr lang="en-US" sz="4400" dirty="0" err="1" smtClean="0"/>
              <a:t>b×c</a:t>
            </a:r>
            <a:r>
              <a:rPr lang="en-US" sz="4400" dirty="0" smtClean="0"/>
              <a:t>)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1447800" y="876300"/>
            <a:ext cx="5867400" cy="2819400"/>
          </a:xfrm>
          <a:prstGeom prst="rect">
            <a:avLst/>
          </a:prstGeom>
          <a:solidFill>
            <a:srgbClr val="92D05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124200" y="1219199"/>
            <a:ext cx="2514600" cy="2133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73072" y="1962833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animBg="1"/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589001"/>
            <a:ext cx="38862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542835"/>
            <a:ext cx="1295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2370038"/>
            <a:ext cx="3429000" cy="11079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অর্পিত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7760" y="4191000"/>
            <a:ext cx="7315200" cy="23083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a=2i+j-2k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বরাবর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/>
              <a:t>b=5i-3j+2k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a=2i-3j+k,b=-i+2j-k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|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11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4953000"/>
            <a:ext cx="3048000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533400"/>
            <a:ext cx="7696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410703" y="1213366"/>
            <a:ext cx="4488084" cy="3581400"/>
          </a:xfrm>
          <a:prstGeom prst="cube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7805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631739" y="3878048"/>
            <a:ext cx="4082004" cy="231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18" idx="3"/>
          </p:cNvCxnSpPr>
          <p:nvPr/>
        </p:nvCxnSpPr>
        <p:spPr>
          <a:xfrm flipH="1" flipV="1">
            <a:off x="3247837" y="522214"/>
            <a:ext cx="383902" cy="335815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447800" y="2143899"/>
            <a:ext cx="4525101" cy="334250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98787" y="1213366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08387" y="3880366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30121" y="33754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29742" y="214389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10703" y="4916829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72899" y="4916829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75866" y="2075976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50183" y="782738"/>
            <a:ext cx="159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98787" y="4065032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617453" y="390448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295400" y="54864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>
            <a:off x="4712660" y="3628488"/>
            <a:ext cx="978408" cy="484632"/>
          </a:xfrm>
          <a:prstGeom prst="rightArrow">
            <a:avLst/>
          </a:prstGeom>
          <a:solidFill>
            <a:srgbClr val="C146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8800973">
            <a:off x="2599775" y="4075033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5996587">
            <a:off x="3042735" y="2877392"/>
            <a:ext cx="978408" cy="484632"/>
          </a:xfrm>
          <a:prstGeom prst="rightArrow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281565" y="3928454"/>
            <a:ext cx="245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42085" y="323384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99793" y="4125425"/>
            <a:ext cx="410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88979" y="5659844"/>
            <a:ext cx="53399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itchFamily="2" charset="0"/>
              </a:rPr>
              <a:t>ত্রিমাত্রিক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স্থানাংক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4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725 0.00232 L 0.31667 -1.85185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8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39 0.11181 L -0.01666 -0.2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-18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-0.18334 0.1666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19200"/>
            <a:ext cx="3352800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760" y="2362200"/>
            <a:ext cx="7543800" cy="4308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bn-IN" sz="4400" b="1" dirty="0" smtClean="0">
              <a:ln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b="1" dirty="0" err="1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b="1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5400" b="1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5400" b="1" dirty="0" err="1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5400" b="1" dirty="0" smtClean="0">
                <a:ln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অধ্যায়ঃদ্বিতীয়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বিষয়বস্তুঃ</a:t>
            </a:r>
            <a:r>
              <a:rPr lang="en-US" sz="4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endParaRPr lang="en-US" sz="4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4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২0/9/২০20</a:t>
            </a:r>
            <a:endParaRPr lang="en-US" sz="4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19200"/>
            <a:ext cx="27432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895600"/>
            <a:ext cx="7772400" cy="29238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endParaRPr lang="en-US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itchFamily="2" charset="0"/>
              </a:rPr>
              <a:t>ভেক্টর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ত্রিমাত্রিক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ক্টরেভের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অংশক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ভেক্টরের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স্কেলারওভেক্টর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ওপ্রয়োগ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q"/>
            </a:pP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95600"/>
            <a:ext cx="8686800" cy="360098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সদিক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প্রতিক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ধারক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রেখা,সমতা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ভেক্টরের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2719D7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  <a:p>
            <a:pPr marL="285750" indent="-285750">
              <a:buFont typeface="Wingdings" pitchFamily="2" charset="2"/>
              <a:buChar char="v"/>
            </a:pPr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295400" y="685800"/>
            <a:ext cx="6096000" cy="2082966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2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>
            <a:off x="1714500" y="972313"/>
            <a:ext cx="5715000" cy="36576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4136135" y="972313"/>
            <a:ext cx="3124200" cy="2057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>
            <a:off x="2095500" y="3563113"/>
            <a:ext cx="3467100" cy="2133600"/>
          </a:xfrm>
          <a:prstGeom prst="triangle">
            <a:avLst/>
          </a:prstGeom>
          <a:solidFill>
            <a:schemeClr val="bg2"/>
          </a:solidFill>
          <a:ln w="57150">
            <a:solidFill>
              <a:srgbClr val="C146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630516" y="5489451"/>
            <a:ext cx="644469" cy="37795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3078358">
            <a:off x="3834805" y="3928422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8825861">
            <a:off x="2143229" y="4788380"/>
            <a:ext cx="934063" cy="530933"/>
          </a:xfrm>
          <a:prstGeom prst="rightArrow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869584">
            <a:off x="2390326" y="1641430"/>
            <a:ext cx="978408" cy="25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1066800"/>
            <a:ext cx="599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7805EB"/>
                </a:solidFill>
              </a:rPr>
              <a:t>A</a:t>
            </a:r>
            <a:endParaRPr lang="en-US" sz="4800" dirty="0">
              <a:solidFill>
                <a:srgbClr val="7805E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500" y="4832578"/>
            <a:ext cx="551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B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500" y="5885688"/>
            <a:ext cx="6799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O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5885688"/>
            <a:ext cx="651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A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994187" y="2929770"/>
            <a:ext cx="551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4366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0.2717 0.2328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532 L 0.25208 0.0053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9 -0.09699 L 0.11041 0.1807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12291 -0.2034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6" y="-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ata 1"/>
          <p:cNvSpPr/>
          <p:nvPr/>
        </p:nvSpPr>
        <p:spPr>
          <a:xfrm>
            <a:off x="2318907" y="2227197"/>
            <a:ext cx="5943600" cy="2667000"/>
          </a:xfrm>
          <a:prstGeom prst="flowChartInputOutpu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A+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906586" y="4546369"/>
            <a:ext cx="11750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17674201">
            <a:off x="6758666" y="3900996"/>
            <a:ext cx="1318474" cy="319743"/>
          </a:xfrm>
          <a:prstGeom prst="rightArrow">
            <a:avLst>
              <a:gd name="adj1" fmla="val 3633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347850" y="2183442"/>
            <a:ext cx="5943600" cy="2605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Arrow 11"/>
          <p:cNvSpPr/>
          <p:nvPr/>
        </p:nvSpPr>
        <p:spPr>
          <a:xfrm>
            <a:off x="3724149" y="2131468"/>
            <a:ext cx="739902" cy="211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9770604">
            <a:off x="4857266" y="32128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7524555">
            <a:off x="2053041" y="3803916"/>
            <a:ext cx="1197108" cy="4838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5031001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5031001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03848" y="181411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458200" y="2121685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75145" y="3608214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a+b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87563" y="4991233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98833" y="1680787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8265" y="3691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96200" y="379288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23455 0.0018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1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0.07222 -0.1921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1" y="-9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30226 -0.0039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4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0.07674 -0.2120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-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32361 -0.1814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81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3" grpId="1" animBg="1"/>
      <p:bldP spid="4" grpId="0" animBg="1"/>
      <p:bldP spid="4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362200"/>
            <a:ext cx="67056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itchFamily="2" charset="0"/>
              </a:rPr>
              <a:t>তাহলে</a:t>
            </a:r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হলোঃ</a:t>
            </a:r>
            <a:endParaRPr lang="en-US" sz="6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4724400"/>
            <a:ext cx="27432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ভেক্টর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23900" y="719792"/>
            <a:ext cx="7848600" cy="5791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2070</TotalTime>
  <Words>521</Words>
  <Application>Microsoft Office PowerPoint</Application>
  <PresentationFormat>On-screen Show (4:3)</PresentationFormat>
  <Paragraphs>138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Calibri</vt:lpstr>
      <vt:lpstr>Cambria Math</vt:lpstr>
      <vt:lpstr>Constantia</vt:lpstr>
      <vt:lpstr>NikoshBAN</vt:lpstr>
      <vt:lpstr>Times New Roman</vt:lpstr>
      <vt:lpstr>Wingdings</vt:lpstr>
      <vt:lpstr>Wingdings 2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PANKOJ</dc:creator>
  <cp:lastModifiedBy>User</cp:lastModifiedBy>
  <cp:revision>318</cp:revision>
  <dcterms:created xsi:type="dcterms:W3CDTF">2006-08-16T00:00:00Z</dcterms:created>
  <dcterms:modified xsi:type="dcterms:W3CDTF">2020-10-27T05:32:56Z</dcterms:modified>
</cp:coreProperties>
</file>