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80" r:id="rId10"/>
    <p:sldId id="265" r:id="rId11"/>
    <p:sldId id="266" r:id="rId12"/>
    <p:sldId id="281" r:id="rId13"/>
    <p:sldId id="267" r:id="rId14"/>
    <p:sldId id="268" r:id="rId15"/>
    <p:sldId id="269" r:id="rId16"/>
    <p:sldId id="270" r:id="rId17"/>
    <p:sldId id="271" r:id="rId18"/>
    <p:sldId id="278" r:id="rId19"/>
    <p:sldId id="273" r:id="rId20"/>
    <p:sldId id="283" r:id="rId21"/>
    <p:sldId id="274" r:id="rId22"/>
    <p:sldId id="275" r:id="rId23"/>
    <p:sldId id="276" r:id="rId24"/>
    <p:sldId id="27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56DDB-9384-43FD-8569-CEBC69018895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B596A5-A67D-48C5-8FB2-48E3AD73D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725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A442A-5098-40B7-ACB3-91DFBAD34A7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862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/>
          <p:cNvSpPr/>
          <p:nvPr userDrawn="1"/>
        </p:nvSpPr>
        <p:spPr>
          <a:xfrm rot="5400000">
            <a:off x="0" y="0"/>
            <a:ext cx="914400" cy="914400"/>
          </a:xfrm>
          <a:prstGeom prst="rtTriangl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/>
          <p:cNvSpPr/>
          <p:nvPr userDrawn="1"/>
        </p:nvSpPr>
        <p:spPr>
          <a:xfrm>
            <a:off x="0" y="5943598"/>
            <a:ext cx="914400" cy="914401"/>
          </a:xfrm>
          <a:prstGeom prst="rtTriangl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/>
          <p:cNvSpPr/>
          <p:nvPr userDrawn="1"/>
        </p:nvSpPr>
        <p:spPr>
          <a:xfrm rot="10800000">
            <a:off x="8229600" y="0"/>
            <a:ext cx="914400" cy="914400"/>
          </a:xfrm>
          <a:prstGeom prst="rtTriangl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 userDrawn="1"/>
        </p:nvSpPr>
        <p:spPr>
          <a:xfrm rot="16200000">
            <a:off x="8229600" y="5943599"/>
            <a:ext cx="914400" cy="914400"/>
          </a:xfrm>
          <a:prstGeom prst="rtTriangl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28600" y="228600"/>
            <a:ext cx="8686800" cy="6400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610600" cy="6324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2019300"/>
            <a:ext cx="63627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02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2209" y="1905000"/>
            <a:ext cx="7924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একটি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সুইচ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দি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য়ে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সার্কিটের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সব লোড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নিয়ন্ত্রন করা যায় ।</a:t>
            </a:r>
          </a:p>
          <a:p>
            <a:pPr marL="514350" indent="-514350">
              <a:buAutoNum type="arabicPeriod"/>
            </a:pP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সিরিজ সার্কিটের প্রতিটি লোডের মধ্য দিয়ে সমান কারেন্ট প্রবাহিত হয়।</a:t>
            </a:r>
          </a:p>
          <a:p>
            <a:pPr marL="514350" indent="-514350">
              <a:buAutoNum type="arabicPeriod"/>
            </a:pP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কারেণ্ট প্রবাহ নিয়ন্ত্রন করার কাজে সিরিজ সার্কিট ব্যাবহার করা হয়।</a:t>
            </a:r>
          </a:p>
          <a:p>
            <a:pPr marL="514350" indent="-514350">
              <a:buAutoNum type="arabicPeriod"/>
            </a:pP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কম ভোল্টেজের সরঞ্জাম বেশি ভোল্টেজ সাপ্লাইয়ে সংযোগ </a:t>
            </a:r>
          </a:p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    করার কাজে সিরিজ সার্কিট ব্যাবহার করা হয়।</a:t>
            </a:r>
          </a:p>
        </p:txBody>
      </p:sp>
      <p:sp>
        <p:nvSpPr>
          <p:cNvPr id="3" name="Rectangle 2"/>
          <p:cNvSpPr/>
          <p:nvPr/>
        </p:nvSpPr>
        <p:spPr>
          <a:xfrm>
            <a:off x="2142618" y="637033"/>
            <a:ext cx="494398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সিরিজ সার্কিটের সুবিধাঃ </a:t>
            </a:r>
          </a:p>
        </p:txBody>
      </p:sp>
    </p:spTree>
    <p:extLst>
      <p:ext uri="{BB962C8B-B14F-4D97-AF65-F5344CB8AC3E}">
        <p14:creationId xmlns:p14="http://schemas.microsoft.com/office/powerpoint/2010/main" val="1065973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497845"/>
            <a:ext cx="83058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সিরিজ সার্কিট ব্যবহারে </a:t>
            </a:r>
            <a:r>
              <a:rPr lang="bn-BD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অসুবিধা সমূহঃ</a:t>
            </a:r>
            <a:endParaRPr lang="bn-BD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524000"/>
            <a:ext cx="8458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সিরিজ সার্কিটের বিদ্যুৎ প্রবাহের জন্য মাত্র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একটি পথ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থাকে;</a:t>
            </a:r>
            <a:endParaRPr lang="bn-BD" sz="3600" b="1" dirty="0"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bn-BD" sz="3600" b="1" dirty="0">
                <a:latin typeface="NikoshBAN" pitchFamily="2" charset="0"/>
                <a:cs typeface="NikoshBAN" pitchFamily="2" charset="0"/>
              </a:rPr>
              <a:t>সিরিজ সার্কিটের কোন লোডের একটি ফিউজ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হয়ে গেলে </a:t>
            </a:r>
          </a:p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   বাকিগুলো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কাজ করা বন্ধ করে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দেয়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;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লোডগুলো পূর্ন ভোল্টেজ পায়না ;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লোড বাড়লে মোট কারেণ্ট কমে,তবে সকল লোডের কারেণ্ট একই থাকে ; 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লোডগুলোকে আলাদাভাবে নিয়ন্ত্রন করা যায় না।</a:t>
            </a:r>
            <a:endParaRPr lang="bn-BD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174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44101" y="3200400"/>
            <a:ext cx="6349815" cy="1754326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rgbClr val="7030A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সিরিজ সার্কিটের তিনটি করে </a:t>
            </a:r>
          </a:p>
          <a:p>
            <a:pPr algn="ctr"/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সুবিধা ও অসুবিধা লিখ।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91400" y="335340"/>
            <a:ext cx="1371600" cy="1400175"/>
          </a:xfrm>
          <a:prstGeom prst="rect">
            <a:avLst/>
          </a:prstGeom>
        </p:spPr>
      </p:pic>
      <p:sp>
        <p:nvSpPr>
          <p:cNvPr id="5" name="Rectangle: Diagonal Corners Rounded 1">
            <a:extLst>
              <a:ext uri="{FF2B5EF4-FFF2-40B4-BE49-F238E27FC236}">
                <a16:creationId xmlns="" xmlns:a16="http://schemas.microsoft.com/office/drawing/2014/main" id="{9D2AC9BE-7FCA-4DED-8AF6-67EB5AD5143B}"/>
              </a:ext>
            </a:extLst>
          </p:cNvPr>
          <p:cNvSpPr/>
          <p:nvPr/>
        </p:nvSpPr>
        <p:spPr>
          <a:xfrm>
            <a:off x="1237957" y="475064"/>
            <a:ext cx="5212080" cy="1120728"/>
          </a:xfrm>
          <a:prstGeom prst="round2DiagRect">
            <a:avLst>
              <a:gd name="adj1" fmla="val 50000"/>
              <a:gd name="adj2" fmla="val 50000"/>
            </a:avLst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কাজ-০৭ মিনিট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5280" y="1795085"/>
            <a:ext cx="8640120" cy="10991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614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8145" y="1752600"/>
            <a:ext cx="7772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প্যারালাল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সার্কিটে বিদ্যুৎ চলাচলের জন্য একাধিক পথ থাকে।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কোন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একটি লোডে সমস্যা দিলে বা নষ্ট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হয়ে গেলে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অন্যসব লোডে এর কোন প্রভাব পড়েনা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প্যারালাল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সার্কিটের লোডগুলো আলাদাভাবে নিয়ন্ত্রণ করা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যায়। </a:t>
            </a:r>
            <a:endParaRPr lang="bn-BD" sz="3600" b="1" dirty="0"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এ সার্কিটে ভোল্টেজ ড্রপ কম হয়।</a:t>
            </a:r>
            <a:endParaRPr lang="bn-BD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01014" y="712856"/>
            <a:ext cx="466666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প্যারালাল সার্কিটের </a:t>
            </a:r>
            <a:r>
              <a:rPr lang="bn-BD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সুবিধা</a:t>
            </a:r>
            <a:endParaRPr lang="bn-BD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126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599" y="712856"/>
            <a:ext cx="500329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প্যারালাল সার্কিটের </a:t>
            </a:r>
            <a:r>
              <a:rPr lang="bn-BD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অসুবিধা</a:t>
            </a:r>
            <a:endParaRPr lang="bn-BD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514600"/>
            <a:ext cx="7010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§"/>
            </a:pP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লাইনে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কারেন্ট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ক্ষমতার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অতিরিক্ত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লোড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প্যারালালে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সংযোগ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যায়না</a:t>
            </a:r>
            <a:r>
              <a:rPr lang="bn-BD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গেলেও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ঝুঁকিপূর্ণ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56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8399" y="712856"/>
            <a:ext cx="437972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সিরিজ সার্কিটের ব্যবহার</a:t>
            </a:r>
            <a:endParaRPr lang="bn-BD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4922" y="1905000"/>
            <a:ext cx="872667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§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সিরিজ সার্কিট আলোক সজ্জার কাজে ব্যাবহার করা হয়;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ভোল্টমিটারের সাথে মাল্টিপ্লায়ার হিসেবে সিরিজ সার্কিট ব্যাবহার করা হয়;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বৈদ্যুতিক মোটর,জেনারেটর প্রভৃতির কয়েলসমূহে সিরিজ সংযোগ করা হয়। 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টর্চলাইট,রেডিও,গাড়ি ইত্যাদির ব্যাটারিতে কারেন্ট নিয়ন্ত্রনের জন্য সিরিজ সার্কিট ব্যাবহার করা হয়।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058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92036" y="457199"/>
            <a:ext cx="500169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প্যারালাল </a:t>
            </a:r>
            <a:r>
              <a:rPr lang="bn-BD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সার্কিটের ব্যাবহার</a:t>
            </a:r>
            <a:endParaRPr lang="bn-BD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4654" y="1219200"/>
            <a:ext cx="722514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যেসব স্থানে সরবরাহ ভোল্টেজের সমান ভোল্টেজ সরবরাহ করার প্রয়োজন সে সব স্থানে প্যারালাল সার্কিট ব্যাবহার করা হয়;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বাসাবাড়ি ;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অফিস-আদালত ,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সড়ক বাতি,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খেলার মাঠ,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কলকারখানা  ইত্যাদি স্থানে প্যারালাল সার্কিট ব্যাবহার করা হয়।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72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20982" y="242968"/>
            <a:ext cx="593624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সিরিজ সার্কিটের গানিতিক সমস্যা</a:t>
            </a:r>
            <a:endParaRPr lang="bn-BD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8602" y="1041023"/>
            <a:ext cx="80010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একটি সিরিজ সার্কিটে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ওহম,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bn-BD" sz="32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ওহম এবং </a:t>
            </a:r>
            <a:r>
              <a:rPr lang="bn-BD" sz="32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ওহম এর তিনটি  রেজিস্ট্যান্স দেয়া আছে।এদের সমতূল্য রেজিস্ট্যান্স নির্ণয় কর। </a:t>
            </a:r>
          </a:p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দেয়া আছে,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R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=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ওহম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b="1" dirty="0">
                <a:latin typeface="NikoshBAN" pitchFamily="2" charset="0"/>
                <a:cs typeface="NikoshBAN" pitchFamily="2" charset="0"/>
              </a:rPr>
              <a:t>          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R2=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bn-BD" sz="28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ওহম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b="1" dirty="0"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R3= </a:t>
            </a:r>
            <a:r>
              <a:rPr lang="bn-BD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ওহম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b="1" dirty="0"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R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=?</a:t>
            </a:r>
          </a:p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সিরিজ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সংযোগ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জানি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R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p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= 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R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+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R2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+  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R3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32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+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bn-BD" sz="32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+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sz="32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   </a:t>
            </a:r>
            <a:endParaRPr lang="bn-BD" sz="32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= </a:t>
            </a:r>
            <a:r>
              <a:rPr lang="bn-BD" sz="3200" dirty="0" smtClean="0"/>
              <a:t>4</a:t>
            </a:r>
            <a:r>
              <a:rPr lang="bn-BD" sz="32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ওহম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933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04800" y="838200"/>
                <a:ext cx="8534400" cy="60793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US" sz="2800" b="1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sz="2800" b="1" dirty="0" smtClean="0">
                    <a:latin typeface="NikoshBAN" pitchFamily="2" charset="0"/>
                    <a:cs typeface="NikoshBAN" pitchFamily="2" charset="0"/>
                  </a:rPr>
                  <a:t>একটি </a:t>
                </a:r>
                <a:r>
                  <a:rPr lang="en-US" sz="2800" b="1" dirty="0" err="1" smtClean="0">
                    <a:latin typeface="NikoshBAN" pitchFamily="2" charset="0"/>
                    <a:cs typeface="NikoshBAN" pitchFamily="2" charset="0"/>
                  </a:rPr>
                  <a:t>প্যারালাল</a:t>
                </a:r>
                <a:r>
                  <a:rPr lang="en-US" sz="28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800" b="1" dirty="0" smtClean="0">
                    <a:latin typeface="NikoshBAN" pitchFamily="2" charset="0"/>
                    <a:cs typeface="NikoshBAN" pitchFamily="2" charset="0"/>
                  </a:rPr>
                  <a:t>সার্কিটে 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10 </a:t>
                </a:r>
                <a:r>
                  <a:rPr lang="bn-BD" sz="2800" b="1" dirty="0">
                    <a:latin typeface="NikoshBAN" pitchFamily="2" charset="0"/>
                    <a:cs typeface="NikoshBAN" pitchFamily="2" charset="0"/>
                  </a:rPr>
                  <a:t>ওহম, 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bn-BD" sz="2800" b="1" dirty="0">
                    <a:latin typeface="Times New Roman" pitchFamily="18" charset="0"/>
                    <a:cs typeface="Times New Roman" pitchFamily="18" charset="0"/>
                  </a:rPr>
                  <a:t>5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BD" sz="2800" b="1" dirty="0">
                    <a:latin typeface="NikoshBAN" pitchFamily="2" charset="0"/>
                    <a:cs typeface="NikoshBAN" pitchFamily="2" charset="0"/>
                  </a:rPr>
                  <a:t>ওহম এবং </a:t>
                </a:r>
                <a:r>
                  <a:rPr lang="bn-BD" sz="2800" b="1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0 </a:t>
                </a:r>
                <a:r>
                  <a:rPr lang="bn-BD" sz="2800" b="1" dirty="0">
                    <a:latin typeface="NikoshBAN" pitchFamily="2" charset="0"/>
                    <a:cs typeface="NikoshBAN" pitchFamily="2" charset="0"/>
                  </a:rPr>
                  <a:t>ওহম এর তিনটি  রেজিস্ট্যান্স দেয়া আছে।এদের সমতূল্য রেজিস্ট্যান্স নির্ণয় কর। </a:t>
                </a:r>
                <a:endParaRPr lang="en-US" sz="2800" b="1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800" b="1" dirty="0" smtClean="0">
                    <a:latin typeface="NikoshBAN" pitchFamily="2" charset="0"/>
                    <a:cs typeface="NikoshBAN" pitchFamily="2" charset="0"/>
                  </a:rPr>
                  <a:t>        </a:t>
                </a:r>
                <a:r>
                  <a:rPr lang="bn-BD" sz="2800" b="1" dirty="0" smtClean="0">
                    <a:latin typeface="NikoshBAN" pitchFamily="2" charset="0"/>
                    <a:cs typeface="NikoshBAN" pitchFamily="2" charset="0"/>
                  </a:rPr>
                  <a:t>দেয়া </a:t>
                </a:r>
                <a:r>
                  <a:rPr lang="bn-BD" sz="2800" b="1" dirty="0">
                    <a:latin typeface="NikoshBAN" pitchFamily="2" charset="0"/>
                    <a:cs typeface="NikoshBAN" pitchFamily="2" charset="0"/>
                  </a:rPr>
                  <a:t>আছে,</a:t>
                </a:r>
                <a:r>
                  <a:rPr lang="en-US" sz="2800" b="1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b="1" dirty="0" smtClean="0">
                    <a:latin typeface="NikoshBAN" pitchFamily="2" charset="0"/>
                    <a:cs typeface="NikoshBAN" pitchFamily="2" charset="0"/>
                  </a:rPr>
                  <a:t>  R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bn-BD" sz="2800" b="1" dirty="0">
                    <a:latin typeface="NikoshBAN" pitchFamily="2" charset="0"/>
                    <a:cs typeface="NikoshBAN" pitchFamily="2" charset="0"/>
                  </a:rPr>
                  <a:t>= 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10 </a:t>
                </a:r>
                <a:r>
                  <a:rPr lang="en-US" sz="2800" b="1" dirty="0" err="1">
                    <a:latin typeface="NikoshBAN" pitchFamily="2" charset="0"/>
                    <a:cs typeface="NikoshBAN" pitchFamily="2" charset="0"/>
                  </a:rPr>
                  <a:t>ওহম</a:t>
                </a:r>
                <a:endParaRPr lang="en-US" sz="2800" b="1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800" b="1" dirty="0">
                    <a:latin typeface="NikoshBAN" pitchFamily="2" charset="0"/>
                    <a:cs typeface="NikoshBAN" pitchFamily="2" charset="0"/>
                  </a:rPr>
                  <a:t>           </a:t>
                </a:r>
                <a:r>
                  <a:rPr lang="bn-BD" sz="2800" b="1" dirty="0">
                    <a:latin typeface="NikoshBAN" pitchFamily="2" charset="0"/>
                    <a:cs typeface="NikoshBAN" pitchFamily="2" charset="0"/>
                  </a:rPr>
                  <a:t>      </a:t>
                </a:r>
                <a:r>
                  <a:rPr lang="en-US" sz="2800" b="1" dirty="0" smtClean="0">
                    <a:latin typeface="NikoshBAN" pitchFamily="2" charset="0"/>
                    <a:cs typeface="NikoshBAN" pitchFamily="2" charset="0"/>
                  </a:rPr>
                  <a:t>        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R2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= 1</a:t>
                </a:r>
                <a:r>
                  <a:rPr lang="bn-BD" sz="2800" b="1" dirty="0">
                    <a:latin typeface="Times New Roman" pitchFamily="18" charset="0"/>
                    <a:cs typeface="Times New Roman" pitchFamily="18" charset="0"/>
                  </a:rPr>
                  <a:t>5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latin typeface="NikoshBAN" pitchFamily="2" charset="0"/>
                    <a:cs typeface="NikoshBAN" pitchFamily="2" charset="0"/>
                  </a:rPr>
                  <a:t>ওহম</a:t>
                </a:r>
                <a:endParaRPr lang="en-US" sz="2800" b="1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800" b="1" dirty="0">
                    <a:latin typeface="NikoshBAN" pitchFamily="2" charset="0"/>
                    <a:cs typeface="NikoshBAN" pitchFamily="2" charset="0"/>
                  </a:rPr>
                  <a:t>          </a:t>
                </a:r>
                <a:r>
                  <a:rPr lang="bn-BD" sz="2800" b="1" dirty="0">
                    <a:latin typeface="NikoshBAN" pitchFamily="2" charset="0"/>
                    <a:cs typeface="NikoshBAN" pitchFamily="2" charset="0"/>
                  </a:rPr>
                  <a:t>      </a:t>
                </a:r>
                <a:r>
                  <a:rPr lang="en-US" sz="2800" b="1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b="1" dirty="0" smtClean="0">
                    <a:latin typeface="NikoshBAN" pitchFamily="2" charset="0"/>
                    <a:cs typeface="NikoshBAN" pitchFamily="2" charset="0"/>
                  </a:rPr>
                  <a:t>        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R3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bn-BD" sz="2800" b="1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0 </a:t>
                </a:r>
                <a:r>
                  <a:rPr lang="en-US" sz="2800" b="1" dirty="0" err="1">
                    <a:latin typeface="NikoshBAN" pitchFamily="2" charset="0"/>
                    <a:cs typeface="NikoshBAN" pitchFamily="2" charset="0"/>
                  </a:rPr>
                  <a:t>ওহম</a:t>
                </a:r>
                <a:r>
                  <a:rPr lang="en-US" sz="2800" b="1" dirty="0"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r>
                  <a:rPr lang="en-US" sz="2800" b="1" dirty="0">
                    <a:latin typeface="NikoshBAN" pitchFamily="2" charset="0"/>
                    <a:cs typeface="NikoshBAN" pitchFamily="2" charset="0"/>
                  </a:rPr>
                  <a:t>          </a:t>
                </a:r>
                <a:r>
                  <a:rPr lang="bn-BD" sz="2800" b="1" dirty="0">
                    <a:latin typeface="NikoshBAN" pitchFamily="2" charset="0"/>
                    <a:cs typeface="NikoshBAN" pitchFamily="2" charset="0"/>
                  </a:rPr>
                  <a:t>      </a:t>
                </a:r>
                <a:r>
                  <a:rPr lang="en-US" sz="2800" b="1" dirty="0" smtClean="0">
                    <a:latin typeface="NikoshBAN" pitchFamily="2" charset="0"/>
                    <a:cs typeface="NikoshBAN" pitchFamily="2" charset="0"/>
                  </a:rPr>
                  <a:t>        </a:t>
                </a:r>
                <a:r>
                  <a:rPr lang="en-US" sz="2800" b="1" dirty="0" err="1" smtClean="0">
                    <a:latin typeface="NikoshBAN" pitchFamily="2" charset="0"/>
                    <a:cs typeface="NikoshBAN" pitchFamily="2" charset="0"/>
                  </a:rPr>
                  <a:t>R</a:t>
                </a:r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en-US" sz="2800" b="1" dirty="0">
                    <a:latin typeface="NikoshBAN" pitchFamily="2" charset="0"/>
                    <a:cs typeface="NikoshBAN" pitchFamily="2" charset="0"/>
                  </a:rPr>
                  <a:t>=?</a:t>
                </a:r>
              </a:p>
              <a:p>
                <a:r>
                  <a:rPr lang="en-US" sz="2800" b="1" dirty="0" smtClean="0">
                    <a:latin typeface="NikoshBAN" pitchFamily="2" charset="0"/>
                    <a:cs typeface="NikoshBAN" pitchFamily="2" charset="0"/>
                  </a:rPr>
                  <a:t>        </a:t>
                </a:r>
                <a:r>
                  <a:rPr lang="en-US" sz="2800" b="1" dirty="0" err="1" smtClean="0">
                    <a:latin typeface="NikoshBAN" pitchFamily="2" charset="0"/>
                    <a:cs typeface="NikoshBAN" pitchFamily="2" charset="0"/>
                  </a:rPr>
                  <a:t>প্যারালাল</a:t>
                </a:r>
                <a:r>
                  <a:rPr lang="en-US" sz="28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b="1" dirty="0" err="1" smtClean="0">
                    <a:latin typeface="NikoshBAN" pitchFamily="2" charset="0"/>
                    <a:cs typeface="NikoshBAN" pitchFamily="2" charset="0"/>
                  </a:rPr>
                  <a:t>সংযোগ</a:t>
                </a:r>
                <a:r>
                  <a:rPr lang="en-US" sz="28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b="1" dirty="0" err="1">
                    <a:latin typeface="NikoshBAN" pitchFamily="2" charset="0"/>
                    <a:cs typeface="NikoshBAN" pitchFamily="2" charset="0"/>
                  </a:rPr>
                  <a:t>অনুসারে</a:t>
                </a:r>
                <a:r>
                  <a:rPr lang="en-US" sz="2800" b="1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b="1" dirty="0" err="1">
                    <a:latin typeface="NikoshBAN" pitchFamily="2" charset="0"/>
                    <a:cs typeface="NikoshBAN" pitchFamily="2" charset="0"/>
                  </a:rPr>
                  <a:t>আমরা</a:t>
                </a:r>
                <a:r>
                  <a:rPr lang="en-US" sz="2800" b="1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b="1" dirty="0" err="1" smtClean="0">
                    <a:latin typeface="NikoshBAN" pitchFamily="2" charset="0"/>
                    <a:cs typeface="NikoshBAN" pitchFamily="2" charset="0"/>
                  </a:rPr>
                  <a:t>জানি</a:t>
                </a:r>
                <a:r>
                  <a:rPr lang="bn-BD" sz="2800" b="1" dirty="0" smtClean="0">
                    <a:latin typeface="NikoshBAN" pitchFamily="2" charset="0"/>
                    <a:cs typeface="NikoshBAN" pitchFamily="2" charset="0"/>
                  </a:rPr>
                  <a:t>,</a:t>
                </a:r>
                <a:endParaRPr lang="en-US" sz="2800" b="1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800" b="1" dirty="0" smtClean="0">
                    <a:latin typeface="NikoshBAN" pitchFamily="2" charset="0"/>
                    <a:cs typeface="NikoshBAN" pitchFamily="2" charset="0"/>
                  </a:rPr>
                  <a:t>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n>
                              <a:solidFill>
                                <a:schemeClr val="tx1"/>
                              </a:solidFill>
                            </a:ln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dirty="0">
                            <a:ln>
                              <a:solidFill>
                                <a:schemeClr val="tx1"/>
                              </a:solidFill>
                            </a:ln>
                            <a:latin typeface="Times New Roman" pitchFamily="18" charset="0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bn-BD" sz="2400">
                            <a:ln>
                              <a:solidFill>
                                <a:schemeClr val="tx1"/>
                              </a:solidFill>
                            </a:ln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dirty="0">
                            <a:ln>
                              <a:solidFill>
                                <a:schemeClr val="tx1"/>
                              </a:solidFill>
                            </a:ln>
                            <a:latin typeface="NikoshBAN" pitchFamily="2" charset="0"/>
                            <a:cs typeface="NikoshBAN" pitchFamily="2" charset="0"/>
                          </a:rPr>
                          <m:t>R</m:t>
                        </m:r>
                        <m:r>
                          <m:rPr>
                            <m:nor/>
                          </m:rPr>
                          <a:rPr lang="bn-BD" sz="2400" dirty="0">
                            <a:ln>
                              <a:solidFill>
                                <a:schemeClr val="tx1"/>
                              </a:solidFill>
                            </a:ln>
                            <a:latin typeface="NikoshBAN" pitchFamily="2" charset="0"/>
                            <a:cs typeface="NikoshBAN" pitchFamily="2" charset="0"/>
                          </a:rPr>
                          <m:t>p</m:t>
                        </m:r>
                      </m:den>
                    </m:f>
                    <m:r>
                      <a:rPr lang="bn-BD" sz="2400" b="0" i="1" dirty="0">
                        <a:ln>
                          <a:solidFill>
                            <a:schemeClr val="tx1"/>
                          </a:solidFill>
                        </a:ln>
                        <a:latin typeface="Cambria Math"/>
                        <a:cs typeface="NikoshBAN" pitchFamily="2" charset="0"/>
                      </a:rPr>
                      <m:t> </m:t>
                    </m:r>
                    <m:r>
                      <a:rPr lang="bn-BD" sz="2400" b="0" i="1" smtClean="0">
                        <a:ln>
                          <a:solidFill>
                            <a:schemeClr val="tx1"/>
                          </a:solidFill>
                        </a:ln>
                        <a:latin typeface="Cambria Math"/>
                        <a:cs typeface="NikoshBAN" pitchFamily="2" charset="0"/>
                      </a:rPr>
                      <m:t>= </m:t>
                    </m:r>
                    <m:f>
                      <m:fPr>
                        <m:ctrlPr>
                          <a:rPr lang="en-US" sz="2400" i="1" smtClean="0">
                            <a:ln>
                              <a:solidFill>
                                <a:schemeClr val="tx1"/>
                              </a:solidFill>
                            </a:ln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400" b="0" i="1">
                            <a:ln>
                              <a:solidFill>
                                <a:schemeClr val="tx1"/>
                              </a:solidFill>
                            </a:ln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dirty="0">
                            <a:ln>
                              <a:solidFill>
                                <a:schemeClr val="tx1"/>
                              </a:solidFill>
                            </a:ln>
                            <a:latin typeface="NikoshBAN" pitchFamily="2" charset="0"/>
                            <a:cs typeface="NikoshBAN" pitchFamily="2" charset="0"/>
                          </a:rPr>
                          <m:t>R</m:t>
                        </m:r>
                        <m:r>
                          <a:rPr lang="en-US" sz="2400" b="0" i="1" smtClean="0">
                            <a:ln>
                              <a:solidFill>
                                <a:schemeClr val="tx1"/>
                              </a:solidFill>
                            </a:ln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den>
                    </m:f>
                    <m:r>
                      <a:rPr lang="en-US" sz="2400" b="0" i="1" smtClean="0">
                        <a:ln>
                          <a:solidFill>
                            <a:schemeClr val="tx1"/>
                          </a:solidFill>
                        </a:ln>
                        <a:latin typeface="Cambria Math"/>
                        <a:cs typeface="NikoshBAN" pitchFamily="2" charset="0"/>
                      </a:rPr>
                      <m:t>+</m:t>
                    </m:r>
                    <m:f>
                      <m:fPr>
                        <m:ctrlPr>
                          <a:rPr lang="en-US" sz="2400" i="1" smtClean="0">
                            <a:ln>
                              <a:solidFill>
                                <a:schemeClr val="tx1"/>
                              </a:solidFill>
                            </a:ln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400" b="0" i="1">
                            <a:ln>
                              <a:solidFill>
                                <a:schemeClr val="tx1"/>
                              </a:solidFill>
                            </a:ln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dirty="0">
                            <a:ln>
                              <a:solidFill>
                                <a:schemeClr val="tx1"/>
                              </a:solidFill>
                            </a:ln>
                            <a:latin typeface="NikoshBAN" pitchFamily="2" charset="0"/>
                            <a:cs typeface="NikoshBAN" pitchFamily="2" charset="0"/>
                          </a:rPr>
                          <m:t>R</m:t>
                        </m:r>
                        <m:r>
                          <a:rPr lang="en-US" sz="2400" b="0" i="1" smtClean="0">
                            <a:ln>
                              <a:solidFill>
                                <a:schemeClr val="tx1"/>
                              </a:solidFill>
                            </a:ln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n>
                          <a:solidFill>
                            <a:schemeClr val="tx1"/>
                          </a:solidFill>
                        </a:ln>
                        <a:latin typeface="Cambria Math"/>
                        <a:cs typeface="NikoshBAN" pitchFamily="2" charset="0"/>
                      </a:rPr>
                      <m:t>+</m:t>
                    </m:r>
                    <m:f>
                      <m:fPr>
                        <m:ctrlPr>
                          <a:rPr lang="en-US" sz="2400" i="1" smtClean="0">
                            <a:ln>
                              <a:solidFill>
                                <a:schemeClr val="tx1"/>
                              </a:solidFill>
                            </a:ln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400" b="0" i="1">
                            <a:ln>
                              <a:solidFill>
                                <a:schemeClr val="tx1"/>
                              </a:solidFill>
                            </a:ln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dirty="0">
                            <a:ln>
                              <a:solidFill>
                                <a:schemeClr val="tx1"/>
                              </a:solidFill>
                            </a:ln>
                            <a:latin typeface="NikoshBAN" pitchFamily="2" charset="0"/>
                            <a:cs typeface="NikoshBAN" pitchFamily="2" charset="0"/>
                          </a:rPr>
                          <m:t>R</m:t>
                        </m:r>
                        <m:r>
                          <a:rPr lang="en-US" sz="2400" b="0" i="1" smtClean="0">
                            <a:ln>
                              <a:solidFill>
                                <a:schemeClr val="tx1"/>
                              </a:solidFill>
                            </a:ln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den>
                    </m:f>
                  </m:oMath>
                </a14:m>
                <a:endParaRPr lang="bn-BD" sz="2400" i="1" dirty="0" smtClean="0">
                  <a:ln>
                    <a:solidFill>
                      <a:schemeClr val="tx1"/>
                    </a:solidFill>
                  </a:ln>
                  <a:latin typeface="Cambria Math"/>
                  <a:cs typeface="NikoshBAN" pitchFamily="2" charset="0"/>
                </a:endParaRPr>
              </a:p>
              <a:p>
                <a:r>
                  <a:rPr lang="bn-BD" sz="2400" dirty="0" smtClean="0">
                    <a:ln>
                      <a:solidFill>
                        <a:schemeClr val="tx1"/>
                      </a:solidFill>
                    </a:ln>
                    <a:cs typeface="NikoshBAN" pitchFamily="2" charset="0"/>
                  </a:rPr>
                  <a:t> </a:t>
                </a:r>
                <a:r>
                  <a:rPr lang="en-US" sz="2400" dirty="0" smtClean="0">
                    <a:ln>
                      <a:solidFill>
                        <a:schemeClr val="tx1"/>
                      </a:solidFill>
                    </a:ln>
                    <a:cs typeface="NikoshBAN" pitchFamily="2" charset="0"/>
                  </a:rPr>
                  <a:t>                     </a:t>
                </a:r>
                <a:r>
                  <a:rPr lang="en-US" sz="2400" dirty="0" err="1" smtClean="0">
                    <a:ln>
                      <a:solidFill>
                        <a:schemeClr val="tx1"/>
                      </a:solidFill>
                    </a:ln>
                    <a:cs typeface="NikoshBAN" pitchFamily="2" charset="0"/>
                  </a:rPr>
                  <a:t>বা</a:t>
                </a:r>
                <a:r>
                  <a:rPr lang="en-US" sz="2400" dirty="0" smtClean="0">
                    <a:ln>
                      <a:solidFill>
                        <a:schemeClr val="tx1"/>
                      </a:solidFill>
                    </a:ln>
                    <a:cs typeface="NikoshBAN" pitchFamily="2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n>
                              <a:solidFill>
                                <a:schemeClr val="tx1"/>
                              </a:solidFill>
                            </a:ln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dirty="0">
                            <a:ln>
                              <a:solidFill>
                                <a:schemeClr val="tx1"/>
                              </a:solidFill>
                            </a:ln>
                            <a:latin typeface="Times New Roman" pitchFamily="18" charset="0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bn-BD" sz="2400">
                            <a:ln>
                              <a:solidFill>
                                <a:schemeClr val="tx1"/>
                              </a:solidFill>
                            </a:ln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dirty="0">
                            <a:ln>
                              <a:solidFill>
                                <a:schemeClr val="tx1"/>
                              </a:solidFill>
                            </a:ln>
                            <a:latin typeface="NikoshBAN" pitchFamily="2" charset="0"/>
                            <a:cs typeface="NikoshBAN" pitchFamily="2" charset="0"/>
                          </a:rPr>
                          <m:t>R</m:t>
                        </m:r>
                        <m:r>
                          <m:rPr>
                            <m:nor/>
                          </m:rPr>
                          <a:rPr lang="bn-BD" sz="2400" dirty="0">
                            <a:ln>
                              <a:solidFill>
                                <a:schemeClr val="tx1"/>
                              </a:solidFill>
                            </a:ln>
                            <a:latin typeface="NikoshBAN" pitchFamily="2" charset="0"/>
                            <a:cs typeface="NikoshBAN" pitchFamily="2" charset="0"/>
                          </a:rPr>
                          <m:t>p</m:t>
                        </m:r>
                      </m:den>
                    </m:f>
                    <m:r>
                      <a:rPr lang="en-US" sz="2400" b="0" i="1">
                        <a:ln>
                          <a:solidFill>
                            <a:schemeClr val="tx1"/>
                          </a:solidFill>
                        </a:ln>
                        <a:latin typeface="Cambria Math"/>
                        <a:cs typeface="NikoshBAN" pitchFamily="2" charset="0"/>
                      </a:rPr>
                      <m:t> </m:t>
                    </m:r>
                    <m:r>
                      <a:rPr lang="bn-BD" sz="2400" b="0" i="1">
                        <a:ln>
                          <a:solidFill>
                            <a:schemeClr val="tx1"/>
                          </a:solidFill>
                        </a:ln>
                        <a:latin typeface="Cambria Math"/>
                        <a:cs typeface="NikoshBAN" pitchFamily="2" charset="0"/>
                      </a:rPr>
                      <m:t> = </m:t>
                    </m:r>
                    <m:f>
                      <m:fPr>
                        <m:ctrlPr>
                          <a:rPr lang="en-US" sz="2400" i="1">
                            <a:ln>
                              <a:solidFill>
                                <a:schemeClr val="tx1"/>
                              </a:solidFill>
                            </a:ln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400" b="0" i="1">
                            <a:ln>
                              <a:solidFill>
                                <a:schemeClr val="tx1"/>
                              </a:solidFill>
                            </a:ln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dirty="0">
                            <a:ln>
                              <a:solidFill>
                                <a:schemeClr val="tx1"/>
                              </a:solidFill>
                            </a:ln>
                            <a:latin typeface="Times New Roman" pitchFamily="18" charset="0"/>
                            <a:cs typeface="Times New Roman" pitchFamily="18" charset="0"/>
                          </a:rPr>
                          <m:t>10</m:t>
                        </m:r>
                      </m:den>
                    </m:f>
                    <m:r>
                      <a:rPr lang="en-US" sz="2400" b="0" i="1">
                        <a:ln>
                          <a:solidFill>
                            <a:schemeClr val="tx1"/>
                          </a:solidFill>
                        </a:ln>
                        <a:latin typeface="Cambria Math"/>
                        <a:cs typeface="NikoshBAN" pitchFamily="2" charset="0"/>
                      </a:rPr>
                      <m:t>+</m:t>
                    </m:r>
                    <m:f>
                      <m:fPr>
                        <m:ctrlPr>
                          <a:rPr lang="en-US" sz="2400" i="1">
                            <a:ln>
                              <a:solidFill>
                                <a:schemeClr val="tx1"/>
                              </a:solidFill>
                            </a:ln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400" b="0" i="1">
                            <a:ln>
                              <a:solidFill>
                                <a:schemeClr val="tx1"/>
                              </a:solidFill>
                            </a:ln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dirty="0">
                            <a:ln>
                              <a:solidFill>
                                <a:schemeClr val="tx1"/>
                              </a:solidFill>
                            </a:ln>
                            <a:latin typeface="Times New Roman" pitchFamily="18" charset="0"/>
                            <a:cs typeface="Times New Roman" pitchFamily="18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bn-BD" sz="2400" dirty="0">
                            <a:ln>
                              <a:solidFill>
                                <a:schemeClr val="tx1"/>
                              </a:solidFill>
                            </a:ln>
                            <a:latin typeface="Times New Roman" pitchFamily="18" charset="0"/>
                            <a:cs typeface="Times New Roman" pitchFamily="18" charset="0"/>
                          </a:rPr>
                          <m:t>5</m:t>
                        </m:r>
                      </m:den>
                    </m:f>
                    <m:r>
                      <a:rPr lang="en-US" sz="2400" b="0" i="1">
                        <a:ln>
                          <a:solidFill>
                            <a:schemeClr val="tx1"/>
                          </a:solidFill>
                        </a:ln>
                        <a:latin typeface="Cambria Math"/>
                        <a:cs typeface="NikoshBAN" pitchFamily="2" charset="0"/>
                      </a:rPr>
                      <m:t>+</m:t>
                    </m:r>
                    <m:f>
                      <m:fPr>
                        <m:ctrlPr>
                          <a:rPr lang="en-US" sz="2400" i="1">
                            <a:ln>
                              <a:solidFill>
                                <a:schemeClr val="tx1"/>
                              </a:solidFill>
                            </a:ln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400" b="0" i="1">
                            <a:ln>
                              <a:solidFill>
                                <a:schemeClr val="tx1"/>
                              </a:solidFill>
                            </a:ln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bn-BD" sz="2400" dirty="0">
                            <a:ln>
                              <a:solidFill>
                                <a:schemeClr val="tx1"/>
                              </a:solidFill>
                            </a:ln>
                            <a:latin typeface="Times New Roman" pitchFamily="18" charset="0"/>
                            <a:cs typeface="Times New Roman" pitchFamily="18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400" dirty="0">
                            <a:ln>
                              <a:solidFill>
                                <a:schemeClr val="tx1"/>
                              </a:solidFill>
                            </a:ln>
                            <a:latin typeface="Times New Roman" pitchFamily="18" charset="0"/>
                            <a:cs typeface="Times New Roman" pitchFamily="18" charset="0"/>
                          </a:rPr>
                          <m:t>0</m:t>
                        </m:r>
                      </m:den>
                    </m:f>
                  </m:oMath>
                </a14:m>
                <a:endParaRPr lang="en-US" sz="2400" dirty="0" smtClean="0">
                  <a:ln>
                    <a:solidFill>
                      <a:schemeClr val="tx1"/>
                    </a:solidFill>
                  </a:ln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400" dirty="0">
                    <a:ln>
                      <a:solidFill>
                        <a:schemeClr val="tx1"/>
                      </a:solidFill>
                    </a:ln>
                    <a:cs typeface="NikoshBAN" pitchFamily="2" charset="0"/>
                  </a:rPr>
                  <a:t> </a:t>
                </a:r>
                <a:r>
                  <a:rPr lang="en-US" sz="2400" dirty="0" smtClean="0">
                    <a:ln>
                      <a:solidFill>
                        <a:schemeClr val="tx1"/>
                      </a:solidFill>
                    </a:ln>
                    <a:cs typeface="NikoshBAN" pitchFamily="2" charset="0"/>
                  </a:rPr>
                  <a:t>                     </a:t>
                </a:r>
                <a:r>
                  <a:rPr lang="en-US" sz="2400" dirty="0" err="1" smtClean="0">
                    <a:ln>
                      <a:solidFill>
                        <a:schemeClr val="tx1"/>
                      </a:solidFill>
                    </a:ln>
                    <a:cs typeface="NikoshBAN" pitchFamily="2" charset="0"/>
                  </a:rPr>
                  <a:t>বা</a:t>
                </a:r>
                <a:r>
                  <a:rPr lang="en-US" sz="2400" dirty="0">
                    <a:ln>
                      <a:solidFill>
                        <a:schemeClr val="tx1"/>
                      </a:solidFill>
                    </a:ln>
                    <a:cs typeface="NikoshBAN" pitchFamily="2" charset="0"/>
                  </a:rPr>
                  <a:t>,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n>
                              <a:solidFill>
                                <a:schemeClr val="tx1"/>
                              </a:solidFill>
                            </a:ln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dirty="0">
                            <a:ln>
                              <a:solidFill>
                                <a:schemeClr val="tx1"/>
                              </a:solidFill>
                            </a:ln>
                            <a:latin typeface="Times New Roman" pitchFamily="18" charset="0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bn-BD" sz="2400">
                            <a:ln>
                              <a:solidFill>
                                <a:schemeClr val="tx1"/>
                              </a:solidFill>
                            </a:ln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dirty="0">
                            <a:ln>
                              <a:solidFill>
                                <a:schemeClr val="tx1"/>
                              </a:solidFill>
                            </a:ln>
                            <a:latin typeface="NikoshBAN" pitchFamily="2" charset="0"/>
                            <a:cs typeface="NikoshBAN" pitchFamily="2" charset="0"/>
                          </a:rPr>
                          <m:t>R</m:t>
                        </m:r>
                        <m:r>
                          <m:rPr>
                            <m:nor/>
                          </m:rPr>
                          <a:rPr lang="bn-BD" sz="2400" dirty="0">
                            <a:ln>
                              <a:solidFill>
                                <a:schemeClr val="tx1"/>
                              </a:solidFill>
                            </a:ln>
                            <a:latin typeface="NikoshBAN" pitchFamily="2" charset="0"/>
                            <a:cs typeface="NikoshBAN" pitchFamily="2" charset="0"/>
                          </a:rPr>
                          <m:t>p</m:t>
                        </m:r>
                      </m:den>
                    </m:f>
                    <m:r>
                      <a:rPr lang="en-US" sz="2400" b="0" i="1">
                        <a:ln>
                          <a:solidFill>
                            <a:schemeClr val="tx1"/>
                          </a:solidFill>
                        </a:ln>
                        <a:latin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ln>
                      <a:solidFill>
                        <a:schemeClr val="tx1"/>
                      </a:solidFill>
                    </a:ln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en-US" sz="2400" dirty="0">
                    <a:ln>
                      <a:solidFill>
                        <a:schemeClr val="tx1"/>
                      </a:solidFill>
                    </a:ln>
                    <a:cs typeface="NikoshBAN" pitchFamily="2" charset="0"/>
                  </a:rPr>
                  <a:t> </a:t>
                </a:r>
                <a:r>
                  <a:rPr lang="en-US" sz="2400" dirty="0" smtClean="0">
                    <a:ln>
                      <a:solidFill>
                        <a:schemeClr val="tx1"/>
                      </a:solidFill>
                    </a:ln>
                    <a:cs typeface="NikoshBAN" pitchFamily="2" charset="0"/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n>
                              <a:solidFill>
                                <a:schemeClr val="tx1"/>
                              </a:solidFill>
                            </a:ln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n>
                              <a:solidFill>
                                <a:schemeClr val="tx1"/>
                              </a:solidFill>
                            </a:ln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800" i="0" smtClean="0">
                            <a:ln>
                              <a:solidFill>
                                <a:schemeClr val="tx1"/>
                              </a:solidFill>
                            </a:ln>
                            <a:latin typeface="Cambria Math"/>
                            <a:cs typeface="NikoshBAN" pitchFamily="2" charset="0"/>
                          </a:rPr>
                          <m:t>6</m:t>
                        </m:r>
                        <m:r>
                          <m:rPr>
                            <m:nor/>
                          </m:rPr>
                          <a:rPr lang="en-US" sz="2800" i="0" smtClean="0">
                            <a:ln>
                              <a:solidFill>
                                <a:schemeClr val="tx1"/>
                              </a:solidFill>
                            </a:ln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800" i="0" smtClean="0">
                            <a:ln>
                              <a:solidFill>
                                <a:schemeClr val="tx1"/>
                              </a:solidFill>
                            </a:ln>
                            <a:latin typeface="Cambria Math"/>
                            <a:cs typeface="NikoshBAN" pitchFamily="2" charset="0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en-US" sz="2800" i="0" smtClean="0">
                            <a:ln>
                              <a:solidFill>
                                <a:schemeClr val="tx1"/>
                              </a:solidFill>
                            </a:ln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800" i="0" smtClean="0">
                            <a:ln>
                              <a:solidFill>
                                <a:schemeClr val="tx1"/>
                              </a:solidFill>
                            </a:ln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bn-BD" sz="2800">
                            <a:ln>
                              <a:solidFill>
                                <a:schemeClr val="tx1"/>
                              </a:solidFill>
                            </a:ln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en-US" sz="2800" b="0" i="1" smtClean="0">
                            <a:ln>
                              <a:solidFill>
                                <a:schemeClr val="tx1"/>
                              </a:solidFill>
                            </a:ln>
                            <a:latin typeface="Cambria Math"/>
                            <a:cs typeface="NikoshBAN" pitchFamily="2" charset="0"/>
                          </a:rPr>
                          <m:t>60</m:t>
                        </m:r>
                      </m:den>
                    </m:f>
                    <m:r>
                      <a:rPr lang="en-US" sz="2800" b="0" i="1">
                        <a:ln>
                          <a:solidFill>
                            <a:schemeClr val="tx1"/>
                          </a:solidFill>
                        </a:ln>
                        <a:latin typeface="Cambria Math"/>
                        <a:cs typeface="NikoshBAN" pitchFamily="2" charset="0"/>
                      </a:rPr>
                      <m:t> </m:t>
                    </m:r>
                  </m:oMath>
                </a14:m>
                <a:endParaRPr lang="bn-BD" sz="2800" dirty="0" smtClean="0">
                  <a:ln>
                    <a:solidFill>
                      <a:schemeClr val="tx1"/>
                    </a:solidFill>
                  </a:ln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838200"/>
                <a:ext cx="8534400" cy="6079357"/>
              </a:xfrm>
              <a:prstGeom prst="rect">
                <a:avLst/>
              </a:prstGeom>
              <a:blipFill rotWithShape="1">
                <a:blip r:embed="rId2"/>
                <a:stretch>
                  <a:fillRect l="-2143" t="-903" b="-32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1353811" y="242968"/>
            <a:ext cx="6436377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প্যারালাল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সার্কিটের গানিতিক সমস্যা</a:t>
            </a:r>
            <a:endParaRPr lang="en-US" sz="4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endParaRPr lang="bn-BD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227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997527" y="1620982"/>
                <a:ext cx="7391400" cy="38496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000" b="1" dirty="0" smtClean="0">
                    <a:latin typeface="NikoshBAN" pitchFamily="2" charset="0"/>
                    <a:cs typeface="NikoshBAN" pitchFamily="2" charset="0"/>
                  </a:rPr>
                  <a:t>বা,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4000" b="1">
                            <a:latin typeface="Cambria Math"/>
                            <a:cs typeface="NikoshBAN" pitchFamily="2" charset="0"/>
                          </a:rPr>
                          <m:t>𝟏</m:t>
                        </m:r>
                      </m:num>
                      <m:den>
                        <m:r>
                          <a:rPr lang="en-US" sz="4000" b="1">
                            <a:latin typeface="Cambria Math"/>
                            <a:cs typeface="NikoshBAN" pitchFamily="2" charset="0"/>
                          </a:rPr>
                          <m:t>𝐑𝐩</m:t>
                        </m:r>
                        <m:r>
                          <a:rPr lang="en-US" sz="4000" b="1">
                            <a:latin typeface="Cambria Math"/>
                            <a:cs typeface="NikoshBAN" pitchFamily="2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4000" b="1" dirty="0" smtClean="0">
                    <a:latin typeface="NikoshBAN" pitchFamily="2" charset="0"/>
                    <a:cs typeface="NikoshBAN" pitchFamily="2" charset="0"/>
                  </a:rPr>
                  <a:t> 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dirty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BD" sz="4000" b="1" i="1" dirty="0" smtClean="0">
                            <a:latin typeface="Cambria Math"/>
                            <a:cs typeface="NikoshBAN" pitchFamily="2" charset="0"/>
                          </a:rPr>
                          <m:t>𝟏</m:t>
                        </m:r>
                        <m:r>
                          <a:rPr lang="bn-BD" sz="4000" b="1" i="1" dirty="0">
                            <a:latin typeface="Cambria Math"/>
                            <a:cs typeface="NikoshBAN" pitchFamily="2" charset="0"/>
                          </a:rPr>
                          <m:t>𝟑</m:t>
                        </m:r>
                        <m:r>
                          <a:rPr lang="bn-BD" sz="4000" b="1" i="1" dirty="0">
                            <a:latin typeface="Cambria Math"/>
                            <a:cs typeface="NikoshBAN" pitchFamily="2" charset="0"/>
                          </a:rPr>
                          <m:t> </m:t>
                        </m:r>
                      </m:num>
                      <m:den>
                        <m:r>
                          <a:rPr lang="bn-BD" sz="4000" b="1" i="1" dirty="0">
                            <a:latin typeface="Cambria Math"/>
                            <a:cs typeface="NikoshBAN" pitchFamily="2" charset="0"/>
                          </a:rPr>
                          <m:t>𝟔𝟎</m:t>
                        </m:r>
                      </m:den>
                    </m:f>
                  </m:oMath>
                </a14:m>
                <a:endParaRPr lang="bn-BD" sz="4000" dirty="0" smtClean="0"/>
              </a:p>
              <a:p>
                <a:r>
                  <a:rPr lang="en-US" sz="4000" b="1" dirty="0" err="1" smtClean="0">
                    <a:latin typeface="NikoshBAN" pitchFamily="2" charset="0"/>
                    <a:cs typeface="NikoshBAN" pitchFamily="2" charset="0"/>
                  </a:rPr>
                  <a:t>বা</a:t>
                </a:r>
                <a:r>
                  <a:rPr lang="en-US" sz="4000" b="1" dirty="0" smtClean="0">
                    <a:latin typeface="NikoshBAN" pitchFamily="2" charset="0"/>
                    <a:cs typeface="NikoshBAN" pitchFamily="2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bn-BD" sz="2800" b="1" i="1" dirty="0">
                        <a:latin typeface="Cambria Math"/>
                        <a:cs typeface="NikoshBAN" pitchFamily="2" charset="0"/>
                      </a:rPr>
                      <m:t>𝟏𝟑</m:t>
                    </m:r>
                  </m:oMath>
                </a14:m>
                <a:r>
                  <a:rPr lang="en-US" sz="2800" b="1" dirty="0"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>
                        <a:latin typeface="Cambria Math"/>
                        <a:cs typeface="NikoshBAN" pitchFamily="2" charset="0"/>
                      </a:rPr>
                      <m:t>𝐑𝐩</m:t>
                    </m:r>
                    <m:r>
                      <a:rPr lang="bn-BD" sz="2800" b="1" i="0" smtClean="0">
                        <a:latin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bn-BD" sz="2800" b="1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BD" sz="2800" b="1" dirty="0" smtClean="0">
                    <a:latin typeface="Times New Roman" pitchFamily="18" charset="0"/>
                    <a:cs typeface="Times New Roman" pitchFamily="18" charset="0"/>
                  </a:rPr>
                  <a:t>60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endParaRPr lang="bn-BD" sz="28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200" b="1" dirty="0" smtClean="0">
                        <a:latin typeface="NikoshBAN" pitchFamily="2" charset="0"/>
                        <a:cs typeface="NikoshBAN" pitchFamily="2" charset="0"/>
                      </a:rPr>
                      <m:t>ব</m:t>
                    </m:r>
                    <m:r>
                      <m:rPr>
                        <m:nor/>
                      </m:rPr>
                      <a:rPr lang="en-US" sz="3200" b="1" i="0" dirty="0" smtClean="0">
                        <a:latin typeface="NikoshBAN" pitchFamily="2" charset="0"/>
                        <a:cs typeface="NikoshBAN" pitchFamily="2" charset="0"/>
                      </a:rPr>
                      <m:t>া </m:t>
                    </m:r>
                    <m:r>
                      <m:rPr>
                        <m:nor/>
                      </m:rPr>
                      <a:rPr lang="en-US" sz="3200" b="1" i="0" dirty="0" smtClean="0">
                        <a:latin typeface="NikoshBAN" pitchFamily="2" charset="0"/>
                        <a:cs typeface="NikoshBAN" pitchFamily="2" charset="0"/>
                      </a:rPr>
                      <m:t>,   </m:t>
                    </m:r>
                    <m:r>
                      <a:rPr lang="en-US" sz="3200" b="1">
                        <a:latin typeface="Cambria Math"/>
                        <a:cs typeface="NikoshBAN" pitchFamily="2" charset="0"/>
                      </a:rPr>
                      <m:t>𝐑𝐩</m:t>
                    </m:r>
                  </m:oMath>
                </a14:m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   </a:t>
                </a:r>
                <a:r>
                  <a:rPr lang="bn-BD" sz="2800" b="1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bn-BD" sz="2400" b="1" dirty="0">
                            <a:latin typeface="Times New Roman" pitchFamily="18" charset="0"/>
                            <a:cs typeface="Times New Roman" pitchFamily="18" charset="0"/>
                          </a:rPr>
                          <m:t>60 </m:t>
                        </m:r>
                      </m:num>
                      <m:den>
                        <m:r>
                          <a:rPr lang="bn-BD" sz="3200" b="1" i="1" dirty="0">
                            <a:latin typeface="Cambria Math"/>
                            <a:cs typeface="NikoshBAN" pitchFamily="2" charset="0"/>
                          </a:rPr>
                          <m:t>𝟏𝟑</m:t>
                        </m:r>
                      </m:den>
                    </m:f>
                  </m:oMath>
                </a14:m>
                <a:r>
                  <a:rPr lang="bn-BD" sz="32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200" b="1" dirty="0">
                        <a:latin typeface="NikoshBAN" pitchFamily="2" charset="0"/>
                        <a:cs typeface="NikoshBAN" pitchFamily="2" charset="0"/>
                      </a:rPr>
                      <m:t>বা</m:t>
                    </m:r>
                    <m:r>
                      <m:rPr>
                        <m:nor/>
                      </m:rPr>
                      <a:rPr lang="en-US" sz="3200" b="1" dirty="0">
                        <a:latin typeface="NikoshBAN" pitchFamily="2" charset="0"/>
                        <a:cs typeface="NikoshBAN" pitchFamily="2" charset="0"/>
                      </a:rPr>
                      <m:t>,</m:t>
                    </m:r>
                    <m:r>
                      <a:rPr lang="bn-BD" sz="3200" b="1" i="0" dirty="0" smtClean="0">
                        <a:latin typeface="Cambria Math"/>
                        <a:cs typeface="NikoshBAN" pitchFamily="2" charset="0"/>
                      </a:rPr>
                      <m:t>    </m:t>
                    </m:r>
                    <m:r>
                      <a:rPr lang="en-US" sz="3200" b="1" i="0" dirty="0" smtClean="0">
                        <a:latin typeface="Cambria Math"/>
                        <a:cs typeface="NikoshBAN" pitchFamily="2" charset="0"/>
                      </a:rPr>
                      <m:t>  </m:t>
                    </m:r>
                    <m:r>
                      <a:rPr lang="en-US" sz="3200" b="1">
                        <a:latin typeface="Cambria Math"/>
                        <a:cs typeface="NikoshBAN" pitchFamily="2" charset="0"/>
                      </a:rPr>
                      <m:t>𝐑𝐩</m:t>
                    </m:r>
                    <m:r>
                      <a:rPr lang="en-US" sz="3200" b="1" i="0" smtClean="0">
                        <a:latin typeface="Cambria Math"/>
                        <a:cs typeface="NikoshBAN" pitchFamily="2" charset="0"/>
                      </a:rPr>
                      <m:t>    </m:t>
                    </m:r>
                  </m:oMath>
                </a14:m>
                <a:r>
                  <a:rPr lang="bn-BD" sz="3200" b="1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BD" sz="2800" b="1" dirty="0" smtClean="0">
                    <a:latin typeface="Times New Roman" pitchFamily="18" charset="0"/>
                    <a:cs typeface="Times New Roman" pitchFamily="18" charset="0"/>
                  </a:rPr>
                  <a:t>4.62</a:t>
                </a:r>
                <a:r>
                  <a:rPr lang="bn-BD" sz="32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latin typeface="NikoshBAN" pitchFamily="2" charset="0"/>
                    <a:cs typeface="NikoshBAN" pitchFamily="2" charset="0"/>
                  </a:rPr>
                  <a:t>ওহম</a:t>
                </a:r>
                <a:r>
                  <a:rPr lang="en-US" sz="32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bn-BD" sz="3200" b="1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sz="3200" b="1" dirty="0" smtClean="0">
                    <a:latin typeface="NikoshBAN" pitchFamily="2" charset="0"/>
                    <a:cs typeface="NikoshBAN" pitchFamily="2" charset="0"/>
                  </a:rPr>
                  <a:t>উত্তরঃ সমতূল্য রেজিস্ট্যান্স </a:t>
                </a:r>
                <a:r>
                  <a:rPr lang="bn-BD" sz="2800" b="1" dirty="0">
                    <a:latin typeface="Times New Roman" pitchFamily="18" charset="0"/>
                    <a:cs typeface="Times New Roman" pitchFamily="18" charset="0"/>
                  </a:rPr>
                  <a:t>4.62</a:t>
                </a:r>
                <a:r>
                  <a:rPr lang="bn-BD" sz="32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latin typeface="NikoshBAN" pitchFamily="2" charset="0"/>
                    <a:cs typeface="NikoshBAN" pitchFamily="2" charset="0"/>
                  </a:rPr>
                  <a:t>ওহম</a:t>
                </a:r>
                <a:r>
                  <a:rPr lang="en-US" sz="3200" b="1" dirty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bn-BD" sz="3200" b="1" dirty="0">
                  <a:latin typeface="NikoshBAN" pitchFamily="2" charset="0"/>
                  <a:cs typeface="NikoshBAN" pitchFamily="2" charset="0"/>
                </a:endParaRPr>
              </a:p>
              <a:p>
                <a:endParaRPr lang="en-US" sz="3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7527" y="1620982"/>
                <a:ext cx="7391400" cy="3849644"/>
              </a:xfrm>
              <a:prstGeom prst="rect">
                <a:avLst/>
              </a:prstGeom>
              <a:blipFill rotWithShape="1">
                <a:blip r:embed="rId2"/>
                <a:stretch>
                  <a:fillRect l="-2970" b="-1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1131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228600"/>
            <a:ext cx="8763000" cy="6400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3"/>
          <p:cNvSpPr txBox="1">
            <a:spLocks/>
          </p:cNvSpPr>
          <p:nvPr/>
        </p:nvSpPr>
        <p:spPr>
          <a:xfrm>
            <a:off x="4278070" y="2514600"/>
            <a:ext cx="4724400" cy="311453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0">
              <a:buFont typeface="Arial" panose="020B0604020202020204" pitchFamily="34" charset="0"/>
              <a:buNone/>
            </a:pPr>
            <a:r>
              <a:rPr lang="bn-BD" sz="3200" dirty="0" smtClean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নাজমুন্নাহার শিউলি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bn-BD" sz="3200" dirty="0" smtClean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 সহকারী শিক্ষক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bn-BD" sz="2000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মতলব জে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2000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 সরকারি পাইল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bn-BD" sz="2000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উচ্চ বিদ্যালয়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bn-BD" sz="2000" dirty="0" smtClean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           মতলব (দঃ) ,চাঁদপুর  </a:t>
            </a:r>
          </a:p>
          <a:p>
            <a:pPr marL="0" indent="0">
              <a:buNone/>
            </a:pPr>
            <a:r>
              <a:rPr lang="bn-BD" sz="2000" dirty="0" smtClean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000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E-mail</a:t>
            </a:r>
            <a:r>
              <a:rPr lang="bn-BD" sz="2000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: </a:t>
            </a:r>
            <a:r>
              <a:rPr lang="bn-BD" sz="2000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</a:rPr>
              <a:t>shiuly17bd@gmail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</a:rPr>
              <a:t>.</a:t>
            </a:r>
            <a:r>
              <a:rPr lang="bn-BD" sz="2000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</a:rPr>
              <a:t>com</a:t>
            </a:r>
            <a:endParaRPr lang="en-US" sz="2000" dirty="0">
              <a:ln>
                <a:solidFill>
                  <a:schemeClr val="tx1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685053"/>
            <a:ext cx="2438400" cy="311554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ectangle 4"/>
          <p:cNvSpPr/>
          <p:nvPr/>
        </p:nvSpPr>
        <p:spPr>
          <a:xfrm>
            <a:off x="4234375" y="1466671"/>
            <a:ext cx="324640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1" indent="0">
              <a:buFont typeface="Arial" panose="020B0604020202020204" pitchFamily="34" charset="0"/>
              <a:buNone/>
            </a:pPr>
            <a:r>
              <a:rPr lang="bn-BD" sz="72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bn-BD" sz="4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পস্থাপনায়...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19800"/>
            <a:ext cx="87630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64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77440" y="2819400"/>
            <a:ext cx="7835799" cy="2308324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rgbClr val="7030A0"/>
            </a:solidFill>
          </a:ln>
        </p:spPr>
        <p:txBody>
          <a:bodyPr wrap="none" lIns="91440" tIns="45720" rIns="91440" bIns="45720">
            <a:spAutoFit/>
          </a:bodyPr>
          <a:lstStyle/>
          <a:p>
            <a:r>
              <a:rPr lang="bn-BD" sz="4800" dirty="0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আমাদের দেশে লাইটিং বা বাসগৃহে কোন </a:t>
            </a:r>
          </a:p>
          <a:p>
            <a:r>
              <a:rPr lang="bn-BD" sz="4800" dirty="0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ধরনের সংযোগ বেশি ব্যাবহৃত </a:t>
            </a:r>
            <a:r>
              <a:rPr lang="bn-BD" sz="4800" dirty="0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হয় এবং </a:t>
            </a:r>
          </a:p>
          <a:p>
            <a:r>
              <a:rPr lang="bn-BD" sz="4800" dirty="0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কেন ? দলে আলোচনা করে লিখ।</a:t>
            </a:r>
            <a:endParaRPr lang="en-US" sz="6000" dirty="0">
              <a:ln>
                <a:solidFill>
                  <a:schemeClr val="tx1"/>
                </a:solidFill>
              </a:ln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: Diagonal Corners Rounded 1">
            <a:extLst>
              <a:ext uri="{FF2B5EF4-FFF2-40B4-BE49-F238E27FC236}">
                <a16:creationId xmlns="" xmlns:a16="http://schemas.microsoft.com/office/drawing/2014/main" id="{9D2AC9BE-7FCA-4DED-8AF6-67EB5AD5143B}"/>
              </a:ext>
            </a:extLst>
          </p:cNvPr>
          <p:cNvSpPr/>
          <p:nvPr/>
        </p:nvSpPr>
        <p:spPr>
          <a:xfrm>
            <a:off x="685800" y="475064"/>
            <a:ext cx="5212080" cy="1120728"/>
          </a:xfrm>
          <a:prstGeom prst="round2DiagRect">
            <a:avLst>
              <a:gd name="adj1" fmla="val 50000"/>
              <a:gd name="adj2" fmla="val 50000"/>
            </a:avLst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দলগত </a:t>
            </a: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কাজ-</a:t>
            </a:r>
            <a:r>
              <a:rPr lang="bn-BD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১০</a:t>
            </a: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5280" y="1795085"/>
            <a:ext cx="8640120" cy="10991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983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53175" y="461481"/>
            <a:ext cx="201048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5555" y="1765832"/>
            <a:ext cx="831938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সিরিজ সার্কিটে কোন রাশি স্থির থাকে?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প্যারালাল সার্কিটে কী স্থির থাকে?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প্যারালাল সার্কিটের লোড বাড়ালে  সার্কিটের কারেন্ট কী পরিবর্তন হবে?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বহুল ব্যাবহৃত সার্কিটের নাম কী?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সিরিজ সার্কিটে লোড বাড়ালে প্রবাহিত কারেন্টের কী পরিবর্তন হবে?</a:t>
            </a:r>
          </a:p>
          <a:p>
            <a:pPr marL="571500" indent="-571500">
              <a:buFont typeface="Wingdings" pitchFamily="2" charset="2"/>
              <a:buChar char="v"/>
            </a:pPr>
            <a:endParaRPr lang="bn-BD" sz="3600" b="1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00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7935" y="461481"/>
            <a:ext cx="590097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এসো উত্তর মিলিয়ে দেখি</a:t>
            </a:r>
            <a:endParaRPr lang="en-US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752600"/>
            <a:ext cx="8001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bn-BD" sz="3600" b="1" dirty="0">
                <a:latin typeface="NikoshBAN" pitchFamily="2" charset="0"/>
                <a:cs typeface="NikoshBAN" pitchFamily="2" charset="0"/>
              </a:rPr>
              <a:t>সিরিজ সার্কিটে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কারেন্টে স্থির থাকে।</a:t>
            </a:r>
            <a:endParaRPr lang="bn-BD" sz="3600" b="1" dirty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itchFamily="2" charset="2"/>
              <a:buChar char="v"/>
            </a:pPr>
            <a:r>
              <a:rPr lang="bn-BD" sz="3600" b="1" dirty="0">
                <a:latin typeface="NikoshBAN" pitchFamily="2" charset="0"/>
                <a:cs typeface="NikoshBAN" pitchFamily="2" charset="0"/>
              </a:rPr>
              <a:t>প্যারালাল সার্কিটে 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ভোল্টেজ স্থির থাকে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3600" b="1" dirty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itchFamily="2" charset="2"/>
              <a:buChar char="v"/>
            </a:pPr>
            <a:r>
              <a:rPr lang="bn-BD" sz="3600" b="1" dirty="0">
                <a:latin typeface="NikoshBAN" pitchFamily="2" charset="0"/>
                <a:cs typeface="NikoshBAN" pitchFamily="2" charset="0"/>
              </a:rPr>
              <a:t>প্যারালাল সার্কিটের লোড বাড়ালে  সার্কিটের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কারেন্ট  এর মান  বাড়বে।</a:t>
            </a:r>
            <a:endParaRPr lang="bn-BD" sz="3600" b="1" dirty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itchFamily="2" charset="2"/>
              <a:buChar char="v"/>
            </a:pPr>
            <a:r>
              <a:rPr lang="bn-BD" sz="3600" b="1" dirty="0">
                <a:latin typeface="NikoshBAN" pitchFamily="2" charset="0"/>
                <a:cs typeface="NikoshBAN" pitchFamily="2" charset="0"/>
              </a:rPr>
              <a:t>বহুল ব্যাবহৃত সার্কিটের নাম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প্যারালাল সার্কিট ।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সিরিজ সার্কিটে লোড বাড়ালে প্রবাহিত কারেন্টের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মান কমবে।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59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81539" y="990600"/>
            <a:ext cx="3174267" cy="110799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8982" y="3200400"/>
            <a:ext cx="8319382" cy="1754326"/>
          </a:xfrm>
          <a:prstGeom prst="rect">
            <a:avLst/>
          </a:prstGeom>
          <a:solidFill>
            <a:srgbClr val="002060"/>
          </a:solidFill>
          <a:ln w="57150">
            <a:solidFill>
              <a:srgbClr val="EE12E4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bliqueBottomLeft"/>
            <a:lightRig rig="threePt" dir="t"/>
          </a:scene3d>
          <a:sp3d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bn-BD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সিরিজ ও প্যারালাল সার্কিটের মধ্যে পার্থক্য নিরূপন কর।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984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86690" y="-304800"/>
            <a:ext cx="11201400" cy="749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90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600" y="228600"/>
            <a:ext cx="8686800" cy="6400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218" y="1790700"/>
            <a:ext cx="2611582" cy="3276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3830782" y="990600"/>
            <a:ext cx="5105400" cy="4370427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en-US" altLang="en-US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altLang="en-US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alt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bn-BD" alt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alt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en-US" alt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alt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ভোক</a:t>
            </a:r>
            <a:r>
              <a:rPr lang="en-US" alt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:)</a:t>
            </a:r>
            <a:endParaRPr lang="en-US" alt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alt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bn-BD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en-US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জেনারেল</a:t>
            </a:r>
            <a:r>
              <a:rPr lang="en-US" alt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ইলেকট্রিক্যাল</a:t>
            </a:r>
            <a:endParaRPr lang="en-US" alt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alt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ওয়ার্কস</a:t>
            </a:r>
            <a:endParaRPr lang="en-US" altLang="en-US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ট্রেড-১ (</a:t>
            </a:r>
            <a:r>
              <a:rPr lang="en-US" alt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১ম </a:t>
            </a:r>
            <a:r>
              <a:rPr lang="en-US" alt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r>
              <a:rPr lang="en-US" alt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৮ম </a:t>
            </a:r>
          </a:p>
          <a:p>
            <a:pPr algn="ctr"/>
            <a:endParaRPr lang="en-US" altLang="en-US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867400"/>
            <a:ext cx="86868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36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8399" y="486508"/>
            <a:ext cx="46858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</a:t>
            </a:r>
            <a:r>
              <a:rPr lang="bn-BD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চিন্তা কর </a:t>
            </a:r>
            <a:endParaRPr lang="en-US" sz="5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683328"/>
            <a:ext cx="73152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288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2500" y="761999"/>
            <a:ext cx="73914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8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8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80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2942703"/>
            <a:ext cx="8305800" cy="186204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15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বৈদ্যুতিক</a:t>
            </a:r>
            <a:r>
              <a:rPr lang="en-US" sz="115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সার্কিট</a:t>
            </a:r>
            <a:endParaRPr lang="en-US" sz="115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110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491" y="381000"/>
            <a:ext cx="9144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600200"/>
            <a:ext cx="8326582" cy="52629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bn-BD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এই পাঠ শেষে শিক্ষার্থীরা ...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সিরিজ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প্যারালাল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সার্কিটের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বৈশিষ্ট্যগুলো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;  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সিরিজ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প্যারালাল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সার্কিটের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অসুবিধা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;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itchFamily="2" charset="2"/>
              <a:buChar char="v"/>
            </a:pP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সিরিজ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প্যারালাল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সার্কিট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; 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সিরিজ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প্যারালাল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সার্কিটের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গানিতিক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571500" indent="-571500">
              <a:buFont typeface="Wingdings" pitchFamily="2" charset="2"/>
              <a:buChar char="v"/>
            </a:pPr>
            <a:endParaRPr lang="en-US" sz="3200" b="1" dirty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itchFamily="2" charset="2"/>
              <a:buChar char="v"/>
            </a:pP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37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6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62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6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62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6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62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6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62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6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62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1582341"/>
            <a:ext cx="7467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-17320547"/>
            <a:ext cx="5803900" cy="13634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dirty="0">
                <a:solidFill>
                  <a:prstClr val="black"/>
                </a:solidFill>
              </a:rPr>
              <a:t>সিরিজ সার্কিট -এর বৈশিষ্ট্যঃ</a:t>
            </a:r>
            <a:br>
              <a:rPr lang="bn-BD" sz="4000" dirty="0">
                <a:solidFill>
                  <a:prstClr val="black"/>
                </a:solidFill>
              </a:rPr>
            </a:br>
            <a:r>
              <a:rPr lang="bn-BD" sz="4000" dirty="0">
                <a:solidFill>
                  <a:prstClr val="black"/>
                </a:solidFill>
              </a:rPr>
              <a:t/>
            </a:r>
            <a:br>
              <a:rPr lang="bn-BD" sz="4000" dirty="0">
                <a:solidFill>
                  <a:prstClr val="black"/>
                </a:solidFill>
              </a:rPr>
            </a:br>
            <a:r>
              <a:rPr lang="bn-BD" sz="4000" dirty="0">
                <a:solidFill>
                  <a:prstClr val="black"/>
                </a:solidFill>
              </a:rPr>
              <a:t>(</a:t>
            </a:r>
            <a:r>
              <a:rPr lang="en-US" sz="4000" dirty="0">
                <a:solidFill>
                  <a:prstClr val="black"/>
                </a:solidFill>
              </a:rPr>
              <a:t>i) </a:t>
            </a:r>
            <a:r>
              <a:rPr lang="bn-BD" sz="4000" dirty="0">
                <a:solidFill>
                  <a:prstClr val="black"/>
                </a:solidFill>
              </a:rPr>
              <a:t>সিরিজ সার্কিটে যুক্ত সব লোড বা রেজিস্টর’এর মধ্য দিয়ে একই পরিমান কারেন্ট প্রবাহিত হয়। অর্থাৎ </a:t>
            </a:r>
            <a:r>
              <a:rPr lang="en-US" sz="4000" dirty="0">
                <a:solidFill>
                  <a:prstClr val="black"/>
                </a:solidFill>
              </a:rPr>
              <a:t>I= I1+I2+I3+——–+In</a:t>
            </a:r>
            <a:br>
              <a:rPr lang="en-US" sz="4000" dirty="0">
                <a:solidFill>
                  <a:prstClr val="black"/>
                </a:solidFill>
              </a:rPr>
            </a:br>
            <a:r>
              <a:rPr lang="en-US" sz="4000" dirty="0">
                <a:solidFill>
                  <a:prstClr val="black"/>
                </a:solidFill>
              </a:rPr>
              <a:t>(ii) </a:t>
            </a:r>
            <a:r>
              <a:rPr lang="bn-BD" sz="4000" dirty="0">
                <a:solidFill>
                  <a:prstClr val="black"/>
                </a:solidFill>
              </a:rPr>
              <a:t>সিরিজ সার্কিটে যুক্ত প্রতিটি রেজিস্টার বা লোডের ভোল্টেজ ড্রপসমূহের যোগফল সার্কিটে প্রয়োগকৃত ভোল্টেজের সমান। অর্থৎ </a:t>
            </a:r>
            <a:r>
              <a:rPr lang="en-US" sz="4000" dirty="0">
                <a:solidFill>
                  <a:prstClr val="black"/>
                </a:solidFill>
              </a:rPr>
              <a:t>V=V1+V2+V3+———+</a:t>
            </a:r>
            <a:r>
              <a:rPr lang="en-US" sz="4000" dirty="0" err="1">
                <a:solidFill>
                  <a:prstClr val="black"/>
                </a:solidFill>
              </a:rPr>
              <a:t>Vn</a:t>
            </a:r>
            <a:r>
              <a:rPr lang="en-US" sz="4000" dirty="0">
                <a:solidFill>
                  <a:prstClr val="black"/>
                </a:solidFill>
              </a:rPr>
              <a:t/>
            </a:r>
            <a:br>
              <a:rPr lang="en-US" sz="4000" dirty="0">
                <a:solidFill>
                  <a:prstClr val="black"/>
                </a:solidFill>
              </a:rPr>
            </a:br>
            <a:r>
              <a:rPr lang="en-US" sz="4000" dirty="0">
                <a:solidFill>
                  <a:prstClr val="black"/>
                </a:solidFill>
              </a:rPr>
              <a:t>(iii) </a:t>
            </a:r>
            <a:r>
              <a:rPr lang="bn-BD" sz="4000" dirty="0">
                <a:solidFill>
                  <a:prstClr val="black"/>
                </a:solidFill>
              </a:rPr>
              <a:t>সিরিজ সার্কিটে যুক্ত রেজিস্টার বা লোড সমূহের রেজিস্ট্যান্সগুলোর যোগফল মোট রেজিস্ট্যান্স (সার্কিটের) সমান। অর্থাৎ </a:t>
            </a:r>
            <a:r>
              <a:rPr lang="en-US" sz="4000" dirty="0">
                <a:solidFill>
                  <a:prstClr val="black"/>
                </a:solidFill>
              </a:rPr>
              <a:t>R=R1+R2+R3+——–+</a:t>
            </a:r>
            <a:r>
              <a:rPr lang="en-US" sz="4000" dirty="0" err="1">
                <a:solidFill>
                  <a:prstClr val="black"/>
                </a:solidFill>
              </a:rPr>
              <a:t>Rn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81891" y="1219199"/>
            <a:ext cx="80772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/>
            </a:r>
            <a:br>
              <a:rPr lang="bn-BD" sz="2800" b="1" dirty="0">
                <a:latin typeface="NikoshBAN" pitchFamily="2" charset="0"/>
                <a:cs typeface="NikoshBAN" pitchFamily="2" charset="0"/>
              </a:rPr>
            </a:br>
            <a:r>
              <a:rPr lang="bn-BD" sz="3200" b="1" dirty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i)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সিরিজ সার্কিটে যুক্ত সব লোড বা রেজিস্টর’এর মধ্য দিয়ে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    একই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পরিমান কারেন্ট প্রবাহিত হয়। অর্থাৎ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I= I1=I2=I3</a:t>
            </a:r>
            <a:endParaRPr lang="bn-BD" sz="32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= …..+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In</a:t>
            </a:r>
            <a:br>
              <a:rPr lang="en-US" sz="3200" b="1" dirty="0">
                <a:latin typeface="NikoshBAN" pitchFamily="2" charset="0"/>
                <a:cs typeface="NikoshBAN" pitchFamily="2" charset="0"/>
              </a:rPr>
            </a:br>
            <a:r>
              <a:rPr lang="en-US" sz="3200" b="1" dirty="0">
                <a:latin typeface="NikoshBAN" pitchFamily="2" charset="0"/>
                <a:cs typeface="NikoshBAN" pitchFamily="2" charset="0"/>
              </a:rPr>
              <a:t>(ii)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সিরিজ সার্কিটে যুক্ত প্রতিটি রেজিস্টার বা লোডের ভোল্টেজ ড্রপসমূহের যোগফল সার্কিটে প্রয়োগকৃত ভোল্টেজের সমান। অর্থৎ 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V=V1+V2+V3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+…..+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Vn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3200" b="1" dirty="0">
                <a:latin typeface="NikoshBAN" pitchFamily="2" charset="0"/>
                <a:cs typeface="NikoshBAN" pitchFamily="2" charset="0"/>
              </a:rPr>
            </a:br>
            <a:r>
              <a:rPr lang="en-US" sz="3200" b="1" dirty="0">
                <a:latin typeface="NikoshBAN" pitchFamily="2" charset="0"/>
                <a:cs typeface="NikoshBAN" pitchFamily="2" charset="0"/>
              </a:rPr>
              <a:t>(iii)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সিরিজ সার্কিটে যুক্ত রেজিস্টার বা লোড সমূহের রেজিস্ট্যান্সগুলোর যোগফল মোট রেজিস্ট্যান্স (সার্কিটের) সমান। অর্থাৎ 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R=R1+R2+R3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+…..+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Rn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 </a:t>
            </a:r>
          </a:p>
        </p:txBody>
      </p:sp>
      <p:sp>
        <p:nvSpPr>
          <p:cNvPr id="2" name="Rectangle 1"/>
          <p:cNvSpPr/>
          <p:nvPr/>
        </p:nvSpPr>
        <p:spPr>
          <a:xfrm>
            <a:off x="1530927" y="412736"/>
            <a:ext cx="6858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সিরিজ </a:t>
            </a:r>
            <a:r>
              <a:rPr lang="bn-BD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সার্কিট-এর বৈশিষ্ট্যঃ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7549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457200"/>
            <a:ext cx="693972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প্যারালাল </a:t>
            </a:r>
            <a:r>
              <a:rPr lang="as-IN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সার্কিটের </a:t>
            </a:r>
            <a:r>
              <a:rPr lang="bn-BD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বৈশিষ্ট্য </a:t>
            </a:r>
            <a:endParaRPr lang="en-US" sz="6000" dirty="0"/>
          </a:p>
        </p:txBody>
      </p:sp>
      <p:sp>
        <p:nvSpPr>
          <p:cNvPr id="5" name="Rectangle 4"/>
          <p:cNvSpPr/>
          <p:nvPr/>
        </p:nvSpPr>
        <p:spPr>
          <a:xfrm>
            <a:off x="533400" y="1628715"/>
            <a:ext cx="8001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প্যারালাল সার্কিটের বৈশিষ্ট্য সমূহঃ-</a:t>
            </a:r>
            <a:r>
              <a:rPr lang="bn-BD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bn-BD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</a:br>
            <a:r>
              <a:rPr lang="bn-BD" sz="2800" b="1" dirty="0">
                <a:latin typeface="NikoshBAN" pitchFamily="2" charset="0"/>
                <a:cs typeface="NikoshBAN" pitchFamily="2" charset="0"/>
              </a:rPr>
              <a:t>(০১) প্যারালাল সার্কিটে সংযুক্ত প্রতিটি লোডের আড়াআড়িতে ভোল্টেজ,সার্কিটে প্রয়োগকৃত ভোল্টেজের সমান।</a:t>
            </a:r>
            <a:br>
              <a:rPr lang="bn-BD" sz="2800" b="1" dirty="0">
                <a:latin typeface="NikoshBAN" pitchFamily="2" charset="0"/>
                <a:cs typeface="NikoshBAN" pitchFamily="2" charset="0"/>
              </a:rPr>
            </a:br>
            <a:r>
              <a:rPr lang="bn-BD" sz="2800" b="1" dirty="0">
                <a:latin typeface="NikoshBAN" pitchFamily="2" charset="0"/>
                <a:cs typeface="NikoshBAN" pitchFamily="2" charset="0"/>
              </a:rPr>
              <a:t>                 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V =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v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1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= v2 = v3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=----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Vn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2800" b="1" dirty="0">
                <a:latin typeface="NikoshBAN" pitchFamily="2" charset="0"/>
                <a:cs typeface="NikoshBAN" pitchFamily="2" charset="0"/>
              </a:rPr>
            </a:br>
            <a:r>
              <a:rPr lang="en-US" sz="2800" b="1" dirty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০২) প্যারালাল সার্কিটে সংযুক্ত প্রতিটি লোডের মধ্য দিয়ে প্রবাহিত কারেন্টের যোগফল, উক্ত সার্কিটে প্রবাহিত মোট কারেন্টের সমান।</a:t>
            </a:r>
            <a:br>
              <a:rPr lang="bn-BD" sz="2800" b="1" dirty="0">
                <a:latin typeface="NikoshBAN" pitchFamily="2" charset="0"/>
                <a:cs typeface="NikoshBAN" pitchFamily="2" charset="0"/>
              </a:rPr>
            </a:br>
            <a:r>
              <a:rPr lang="bn-BD" sz="2800" b="1" dirty="0">
                <a:latin typeface="NikoshBAN" pitchFamily="2" charset="0"/>
                <a:cs typeface="NikoshBAN" pitchFamily="2" charset="0"/>
              </a:rPr>
              <a:t>                 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I = i1 + i2 + i3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+---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-In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2800" b="1" dirty="0">
                <a:latin typeface="NikoshBAN" pitchFamily="2" charset="0"/>
                <a:cs typeface="NikoshBAN" pitchFamily="2" charset="0"/>
              </a:rPr>
            </a:br>
            <a:r>
              <a:rPr lang="en-US" sz="2800" b="1" dirty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০৩)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প্যারালাল</a:t>
            </a:r>
            <a:r>
              <a:rPr lang="en-US" sz="2800" b="1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smtClean="0">
                <a:latin typeface="NikoshBAN" pitchFamily="2" charset="0"/>
                <a:cs typeface="NikoshBAN" pitchFamily="2" charset="0"/>
              </a:rPr>
              <a:t>সার্কিটে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সংযুক্ত প্রতিটি লোডের রেজিস্ট্যান্সের মান উল্টিয়ে যোগ করলে যোগফল মোট রেজিস্ট্যান্সের উল্টানো মানের সমান।</a:t>
            </a:r>
            <a:br>
              <a:rPr lang="bn-BD" sz="2800" b="1" dirty="0">
                <a:latin typeface="NikoshBAN" pitchFamily="2" charset="0"/>
                <a:cs typeface="NikoshBAN" pitchFamily="2" charset="0"/>
              </a:rPr>
            </a:br>
            <a:r>
              <a:rPr lang="bn-BD" sz="2800" b="1" dirty="0">
                <a:latin typeface="NikoshBAN" pitchFamily="2" charset="0"/>
                <a:cs typeface="NikoshBAN" pitchFamily="2" charset="0"/>
              </a:rPr>
              <a:t>               1/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Rt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= 1/R1 + 1/R2 + 1/R3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+----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1/Rn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804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46364" y="2854036"/>
            <a:ext cx="6387933" cy="1754326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rgbClr val="7030A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সিরিজ</a:t>
            </a:r>
            <a:r>
              <a:rPr lang="en-US" sz="5400" dirty="0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সার্কিটের</a:t>
            </a:r>
            <a:r>
              <a:rPr lang="en-US" sz="5400" dirty="0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দুটি</a:t>
            </a:r>
            <a:endParaRPr lang="en-US" sz="5400" dirty="0" smtClean="0">
              <a:ln>
                <a:solidFill>
                  <a:schemeClr val="tx1"/>
                </a:solidFill>
              </a:ln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5400" dirty="0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5400" dirty="0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 smtClean="0">
              <a:ln>
                <a:solidFill>
                  <a:schemeClr val="tx1"/>
                </a:solidFill>
              </a:ln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2766" y="794266"/>
            <a:ext cx="6858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ectangle: Diagonal Corners Rounded 1"/>
          <p:cNvSpPr/>
          <p:nvPr/>
        </p:nvSpPr>
        <p:spPr>
          <a:xfrm>
            <a:off x="1143000" y="613973"/>
            <a:ext cx="4695078" cy="768342"/>
          </a:xfrm>
          <a:custGeom>
            <a:avLst>
              <a:gd name="f9" fmla="val 50000"/>
              <a:gd name="f10" fmla="val 50000"/>
            </a:avLst>
            <a:gdLst>
              <a:gd name="f2" fmla="val 10800000"/>
              <a:gd name="f3" fmla="val 5400000"/>
              <a:gd name="f4" fmla="val 16200000"/>
              <a:gd name="f5" fmla="val w"/>
              <a:gd name="f6" fmla="val h"/>
              <a:gd name="f7" fmla="val ss"/>
              <a:gd name="f8" fmla="val 0"/>
              <a:gd name="f9" fmla="val 50000"/>
              <a:gd name="f10" fmla="val 50000"/>
              <a:gd name="f11" fmla="abs f5"/>
              <a:gd name="f12" fmla="abs f6"/>
              <a:gd name="f13" fmla="abs f7"/>
              <a:gd name="f14" fmla="val f8"/>
              <a:gd name="f15" fmla="val f9"/>
              <a:gd name="f16" fmla="val f10"/>
              <a:gd name="f17" fmla="?: f11 f5 1"/>
              <a:gd name="f18" fmla="?: f12 f6 1"/>
              <a:gd name="f19" fmla="?: f13 f7 1"/>
              <a:gd name="f20" fmla="*/ f17 1 21600"/>
              <a:gd name="f21" fmla="*/ f18 1 21600"/>
              <a:gd name="f22" fmla="*/ 21600 f17 1"/>
              <a:gd name="f23" fmla="*/ 21600 f18 1"/>
              <a:gd name="f24" fmla="min f21 f20"/>
              <a:gd name="f25" fmla="*/ f22 1 f19"/>
              <a:gd name="f26" fmla="*/ f23 1 f19"/>
              <a:gd name="f27" fmla="val f25"/>
              <a:gd name="f28" fmla="val f26"/>
              <a:gd name="f29" fmla="*/ f14 f24 1"/>
              <a:gd name="f30" fmla="+- f28 0 f14"/>
              <a:gd name="f31" fmla="+- f27 0 f14"/>
              <a:gd name="f32" fmla="*/ f27 f24 1"/>
              <a:gd name="f33" fmla="*/ f28 f24 1"/>
              <a:gd name="f34" fmla="min f31 f30"/>
              <a:gd name="f35" fmla="*/ f34 f15 1"/>
              <a:gd name="f36" fmla="*/ f34 f16 1"/>
              <a:gd name="f37" fmla="*/ f35 1 100000"/>
              <a:gd name="f38" fmla="*/ f36 1 100000"/>
              <a:gd name="f39" fmla="+- f28 0 f37"/>
              <a:gd name="f40" fmla="+- f27 0 f38"/>
              <a:gd name="f41" fmla="*/ f37 29289 1"/>
              <a:gd name="f42" fmla="*/ f38 29289 1"/>
              <a:gd name="f43" fmla="*/ f37 f24 1"/>
              <a:gd name="f44" fmla="*/ f38 f24 1"/>
              <a:gd name="f45" fmla="*/ f41 1 100000"/>
              <a:gd name="f46" fmla="*/ f42 1 100000"/>
              <a:gd name="f47" fmla="*/ f40 f24 1"/>
              <a:gd name="f48" fmla="*/ f39 f24 1"/>
              <a:gd name="f49" fmla="+- f45 0 f46"/>
              <a:gd name="f50" fmla="?: f49 f45 f46"/>
              <a:gd name="f51" fmla="+- f27 0 f50"/>
              <a:gd name="f52" fmla="+- f28 0 f50"/>
              <a:gd name="f53" fmla="*/ f50 f24 1"/>
              <a:gd name="f54" fmla="*/ f51 f24 1"/>
              <a:gd name="f55" fmla="*/ f52 f2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3" t="f53" r="f54" b="f55"/>
            <a:pathLst>
              <a:path>
                <a:moveTo>
                  <a:pt x="f43" y="f29"/>
                </a:moveTo>
                <a:lnTo>
                  <a:pt x="f47" y="f29"/>
                </a:lnTo>
                <a:arcTo wR="f44" hR="f44" stAng="f4" swAng="f3"/>
                <a:lnTo>
                  <a:pt x="f32" y="f48"/>
                </a:lnTo>
                <a:arcTo wR="f43" hR="f43" stAng="f8" swAng="f3"/>
                <a:lnTo>
                  <a:pt x="f44" y="f33"/>
                </a:lnTo>
                <a:arcTo wR="f44" hR="f44" stAng="f3" swAng="f3"/>
                <a:lnTo>
                  <a:pt x="f29" y="f43"/>
                </a:lnTo>
                <a:arcTo wR="f43" hR="f43" stAng="f2" swAng="f3"/>
                <a:close/>
              </a:path>
            </a:pathLst>
          </a:custGeom>
          <a:noFill/>
          <a:ln w="12701" cap="flat">
            <a:solidFill>
              <a:srgbClr val="41719C"/>
            </a:solidFill>
            <a:prstDash val="solid"/>
            <a:miter/>
          </a:ln>
          <a:effectLst>
            <a:outerShdw dist="38096" dir="8100000" algn="tl">
              <a:srgbClr val="000000">
                <a:alpha val="40000"/>
              </a:srgbClr>
            </a:outerShdw>
          </a:effectLst>
        </p:spPr>
        <p:txBody>
          <a:bodyPr vert="horz" wrap="square" lIns="91440" tIns="45720" rIns="91440" bIns="45720" anchor="ctr" anchorCtr="0" compatLnSpc="1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4800" b="1" i="0" u="none" strike="noStrike" kern="1200" cap="none" spc="0" baseline="0" dirty="0">
                <a:solidFill>
                  <a:srgbClr val="002060"/>
                </a:solidFill>
                <a:uFillTx/>
                <a:latin typeface="NikoshBAN" pitchFamily="2"/>
                <a:cs typeface="NikoshBAN" pitchFamily="2"/>
              </a:rPr>
              <a:t>একক কাজ</a:t>
            </a:r>
            <a:r>
              <a:rPr lang="en-US" sz="4800" b="1" i="0" u="none" strike="noStrike" kern="1200" cap="none" spc="0" baseline="0" dirty="0">
                <a:solidFill>
                  <a:srgbClr val="002060"/>
                </a:solidFill>
                <a:uFillTx/>
                <a:latin typeface="NikoshBAN" pitchFamily="2"/>
                <a:cs typeface="NikoshBAN" pitchFamily="2"/>
              </a:rPr>
              <a:t>-০৫ </a:t>
            </a:r>
            <a:r>
              <a:rPr lang="en-US" sz="4800" b="1" i="0" u="none" strike="noStrike" kern="1200" cap="none" spc="0" baseline="0" dirty="0" err="1">
                <a:solidFill>
                  <a:srgbClr val="002060"/>
                </a:solidFill>
                <a:uFillTx/>
                <a:latin typeface="NikoshBAN" pitchFamily="2"/>
                <a:cs typeface="NikoshBAN" pitchFamily="2"/>
              </a:rPr>
              <a:t>মিনিট</a:t>
            </a:r>
            <a:endParaRPr lang="en-US" sz="4800" b="1" i="0" u="none" strike="noStrike" kern="1200" cap="none" spc="0" baseline="0" dirty="0">
              <a:solidFill>
                <a:srgbClr val="002060"/>
              </a:solidFill>
              <a:uFillTx/>
              <a:latin typeface="NikoshBAN" pitchFamily="2"/>
              <a:cs typeface="NikoshBAN" pitchFamily="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524000"/>
            <a:ext cx="8343898" cy="78926"/>
          </a:xfrm>
          <a:prstGeom prst="rect">
            <a:avLst/>
          </a:prstGeom>
          <a:solidFill>
            <a:srgbClr val="A6A6A6"/>
          </a:solidFill>
          <a:ln w="12701" cap="flat">
            <a:solidFill>
              <a:srgbClr val="7F7F7F"/>
            </a:solidFill>
            <a:prstDash val="solid"/>
            <a:miter/>
          </a:ln>
          <a:effectLst>
            <a:outerShdw dist="38103" dir="5400000" algn="tl">
              <a:srgbClr val="000000">
                <a:alpha val="40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634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753</Words>
  <Application>Microsoft Office PowerPoint</Application>
  <PresentationFormat>On-screen Show (4:3)</PresentationFormat>
  <Paragraphs>115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City computer</dc:creator>
  <cp:lastModifiedBy>City computer</cp:lastModifiedBy>
  <cp:revision>27</cp:revision>
  <dcterms:created xsi:type="dcterms:W3CDTF">2006-08-16T00:00:00Z</dcterms:created>
  <dcterms:modified xsi:type="dcterms:W3CDTF">2020-10-11T13:55:50Z</dcterms:modified>
</cp:coreProperties>
</file>